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charts/chart6.xml" ContentType="application/vnd.openxmlformats-officedocument.drawingml.chart+xml"/>
  <Override PartName="/ppt/theme/themeOverride5.xml" ContentType="application/vnd.openxmlformats-officedocument.themeOverride+xml"/>
  <Override PartName="/ppt/drawings/drawing4.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5.xml" ContentType="application/vnd.openxmlformats-officedocument.drawingml.chartshape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6.xml" ContentType="application/vnd.openxmlformats-officedocument.drawingml.chartshape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drawings/drawing7.xml" ContentType="application/vnd.openxmlformats-officedocument.drawingml.chartshape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drawings/drawing8.xml" ContentType="application/vnd.openxmlformats-officedocument.drawingml.chartshapes+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drawings/drawing9.xml" ContentType="application/vnd.openxmlformats-officedocument.drawingml.chartshapes+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0.xml" ContentType="application/vnd.openxmlformats-officedocument.drawingml.chartshapes+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drawings/drawing11.xml" ContentType="application/vnd.openxmlformats-officedocument.drawingml.chartshapes+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3.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drawings/drawing12.xml" ContentType="application/vnd.openxmlformats-officedocument.drawingml.chartshapes+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5.xml" ContentType="application/vnd.openxmlformats-officedocument.themeOverride+xml"/>
  <Override PartName="/ppt/drawings/drawing13.xml" ContentType="application/vnd.openxmlformats-officedocument.drawingml.chartshapes+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6.xml" ContentType="application/vnd.openxmlformats-officedocument.themeOverr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7.xml" ContentType="application/vnd.openxmlformats-officedocument.themeOverr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8.xml" ContentType="application/vnd.openxmlformats-officedocument.themeOverride+xml"/>
  <Override PartName="/ppt/drawings/drawing14.xml" ContentType="application/vnd.openxmlformats-officedocument.drawingml.chartshapes+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9.xml" ContentType="application/vnd.openxmlformats-officedocument.themeOverr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0.xml" ContentType="application/vnd.openxmlformats-officedocument.themeOverr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1.xml" ContentType="application/vnd.openxmlformats-officedocument.themeOverr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2.xml" ContentType="application/vnd.openxmlformats-officedocument.themeOverride+xml"/>
  <Override PartName="/ppt/drawings/drawing15.xml" ContentType="application/vnd.openxmlformats-officedocument.drawingml.chartshapes+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3.xml" ContentType="application/vnd.openxmlformats-officedocument.themeOverride+xml"/>
  <Override PartName="/ppt/drawings/drawing16.xml" ContentType="application/vnd.openxmlformats-officedocument.drawingml.chartshapes+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4.xml" ContentType="application/vnd.openxmlformats-officedocument.themeOverride+xml"/>
  <Override PartName="/ppt/drawings/drawing17.xml" ContentType="application/vnd.openxmlformats-officedocument.drawingml.chartshapes+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5.xml" ContentType="application/vnd.openxmlformats-officedocument.themeOverride+xml"/>
  <Override PartName="/ppt/drawings/drawing18.xml" ContentType="application/vnd.openxmlformats-officedocument.drawingml.chartshapes+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6.xml" ContentType="application/vnd.openxmlformats-officedocument.themeOverride+xml"/>
  <Override PartName="/ppt/drawings/drawing19.xml" ContentType="application/vnd.openxmlformats-officedocument.drawingml.chartshapes+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7.xml" ContentType="application/vnd.openxmlformats-officedocument.themeOverride+xml"/>
  <Override PartName="/ppt/drawings/drawing20.xml" ContentType="application/vnd.openxmlformats-officedocument.drawingml.chartshapes+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8.xml" ContentType="application/vnd.openxmlformats-officedocument.themeOverride+xml"/>
  <Override PartName="/ppt/drawings/drawing21.xml" ContentType="application/vnd.openxmlformats-officedocument.drawingml.chartshapes+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29.xml" ContentType="application/vnd.openxmlformats-officedocument.themeOverride+xml"/>
  <Override PartName="/ppt/drawings/drawing22.xml" ContentType="application/vnd.openxmlformats-officedocument.drawingml.chartshapes+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0.xml" ContentType="application/vnd.openxmlformats-officedocument.themeOverride+xml"/>
  <Override PartName="/ppt/drawings/drawing23.xml" ContentType="application/vnd.openxmlformats-officedocument.drawingml.chartshapes+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1.xml" ContentType="application/vnd.openxmlformats-officedocument.themeOverride+xml"/>
  <Override PartName="/ppt/drawings/drawing24.xml" ContentType="application/vnd.openxmlformats-officedocument.drawingml.chartshapes+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2.xml" ContentType="application/vnd.openxmlformats-officedocument.themeOverride+xml"/>
  <Override PartName="/ppt/drawings/drawing25.xml" ContentType="application/vnd.openxmlformats-officedocument.drawingml.chartshapes+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3.xml" ContentType="application/vnd.openxmlformats-officedocument.themeOverride+xml"/>
  <Override PartName="/ppt/drawings/drawing26.xml" ContentType="application/vnd.openxmlformats-officedocument.drawingml.chartshapes+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4.xml" ContentType="application/vnd.openxmlformats-officedocument.themeOverride+xml"/>
  <Override PartName="/ppt/drawings/drawing27.xml" ContentType="application/vnd.openxmlformats-officedocument.drawingml.chartshapes+xml"/>
  <Override PartName="/ppt/charts/chart40.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5.xml" ContentType="application/vnd.openxmlformats-officedocument.themeOverride+xml"/>
  <Override PartName="/ppt/drawings/drawing28.xml" ContentType="application/vnd.openxmlformats-officedocument.drawingml.chartshapes+xml"/>
  <Override PartName="/ppt/charts/chart41.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6.xml" ContentType="application/vnd.openxmlformats-officedocument.themeOverride+xml"/>
  <Override PartName="/ppt/drawings/drawing29.xml" ContentType="application/vnd.openxmlformats-officedocument.drawingml.chartshapes+xml"/>
  <Override PartName="/ppt/charts/chart42.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7.xml" ContentType="application/vnd.openxmlformats-officedocument.themeOverride+xml"/>
  <Override PartName="/ppt/drawings/drawing30.xml" ContentType="application/vnd.openxmlformats-officedocument.drawingml.chartshapes+xml"/>
  <Override PartName="/ppt/charts/chart43.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38.xml" ContentType="application/vnd.openxmlformats-officedocument.themeOverride+xml"/>
  <Override PartName="/ppt/drawings/drawing31.xml" ContentType="application/vnd.openxmlformats-officedocument.drawingml.chartshapes+xml"/>
  <Override PartName="/ppt/charts/chart44.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39.xml" ContentType="application/vnd.openxmlformats-officedocument.themeOverride+xml"/>
  <Override PartName="/ppt/drawings/drawing32.xml" ContentType="application/vnd.openxmlformats-officedocument.drawingml.chartshapes+xml"/>
  <Override PartName="/ppt/charts/chart45.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0.xml" ContentType="application/vnd.openxmlformats-officedocument.themeOverride+xml"/>
  <Override PartName="/ppt/charts/chart46.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33.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5" r:id="rId6"/>
  </p:sldMasterIdLst>
  <p:sldIdLst>
    <p:sldId id="262" r:id="rId7"/>
    <p:sldId id="257" r:id="rId8"/>
    <p:sldId id="263" r:id="rId9"/>
    <p:sldId id="258" r:id="rId10"/>
    <p:sldId id="323" r:id="rId11"/>
    <p:sldId id="259" r:id="rId12"/>
    <p:sldId id="265" r:id="rId13"/>
    <p:sldId id="329" r:id="rId14"/>
    <p:sldId id="266" r:id="rId15"/>
    <p:sldId id="260" r:id="rId16"/>
    <p:sldId id="267" r:id="rId17"/>
    <p:sldId id="330" r:id="rId18"/>
    <p:sldId id="334" r:id="rId19"/>
    <p:sldId id="335" r:id="rId20"/>
    <p:sldId id="333" r:id="rId21"/>
    <p:sldId id="331" r:id="rId22"/>
    <p:sldId id="336" r:id="rId23"/>
    <p:sldId id="271" r:id="rId24"/>
    <p:sldId id="379" r:id="rId25"/>
    <p:sldId id="264" r:id="rId26"/>
    <p:sldId id="272" r:id="rId27"/>
    <p:sldId id="282" r:id="rId28"/>
    <p:sldId id="337" r:id="rId29"/>
    <p:sldId id="286" r:id="rId30"/>
    <p:sldId id="284" r:id="rId31"/>
    <p:sldId id="341" r:id="rId32"/>
    <p:sldId id="339" r:id="rId33"/>
    <p:sldId id="340" r:id="rId34"/>
    <p:sldId id="288" r:id="rId35"/>
    <p:sldId id="1087" r:id="rId36"/>
    <p:sldId id="281" r:id="rId37"/>
    <p:sldId id="287" r:id="rId38"/>
    <p:sldId id="289" r:id="rId39"/>
    <p:sldId id="1071" r:id="rId40"/>
    <p:sldId id="291" r:id="rId41"/>
    <p:sldId id="292" r:id="rId42"/>
    <p:sldId id="1073" r:id="rId43"/>
    <p:sldId id="1074" r:id="rId44"/>
    <p:sldId id="294" r:id="rId45"/>
    <p:sldId id="1076" r:id="rId46"/>
    <p:sldId id="285" r:id="rId47"/>
    <p:sldId id="297" r:id="rId48"/>
    <p:sldId id="299" r:id="rId49"/>
    <p:sldId id="300" r:id="rId50"/>
    <p:sldId id="1077" r:id="rId51"/>
    <p:sldId id="1072" r:id="rId52"/>
    <p:sldId id="1075" r:id="rId53"/>
    <p:sldId id="344" r:id="rId54"/>
    <p:sldId id="390" r:id="rId55"/>
    <p:sldId id="304" r:id="rId56"/>
    <p:sldId id="305" r:id="rId57"/>
    <p:sldId id="342" r:id="rId58"/>
    <p:sldId id="1078" r:id="rId59"/>
    <p:sldId id="1079" r:id="rId60"/>
    <p:sldId id="1080" r:id="rId61"/>
    <p:sldId id="306" r:id="rId62"/>
    <p:sldId id="309" r:id="rId63"/>
    <p:sldId id="308" r:id="rId64"/>
    <p:sldId id="312" r:id="rId65"/>
    <p:sldId id="310" r:id="rId66"/>
    <p:sldId id="391" r:id="rId67"/>
    <p:sldId id="1082" r:id="rId68"/>
    <p:sldId id="314" r:id="rId69"/>
    <p:sldId id="313" r:id="rId70"/>
    <p:sldId id="1083" r:id="rId71"/>
    <p:sldId id="316" r:id="rId72"/>
    <p:sldId id="317" r:id="rId73"/>
    <p:sldId id="318" r:id="rId74"/>
    <p:sldId id="346" r:id="rId75"/>
    <p:sldId id="347" r:id="rId76"/>
    <p:sldId id="348" r:id="rId77"/>
    <p:sldId id="349" r:id="rId78"/>
    <p:sldId id="350" r:id="rId79"/>
    <p:sldId id="351" r:id="rId80"/>
    <p:sldId id="352" r:id="rId81"/>
    <p:sldId id="353" r:id="rId82"/>
    <p:sldId id="354" r:id="rId83"/>
    <p:sldId id="355" r:id="rId84"/>
    <p:sldId id="356" r:id="rId85"/>
    <p:sldId id="1084" r:id="rId86"/>
    <p:sldId id="1085" r:id="rId87"/>
    <p:sldId id="1086" r:id="rId88"/>
    <p:sldId id="358" r:id="rId89"/>
    <p:sldId id="357" r:id="rId90"/>
    <p:sldId id="360" r:id="rId91"/>
    <p:sldId id="361" r:id="rId92"/>
    <p:sldId id="362" r:id="rId93"/>
    <p:sldId id="363" r:id="rId94"/>
    <p:sldId id="319" r:id="rId95"/>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C10C57-1158-415D-A7AF-5755F9276940}" v="6" dt="2020-10-23T12:09:07.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autoAdjust="0"/>
    <p:restoredTop sz="94660"/>
  </p:normalViewPr>
  <p:slideViewPr>
    <p:cSldViewPr snapToGrid="0">
      <p:cViewPr varScale="1">
        <p:scale>
          <a:sx n="67" d="100"/>
          <a:sy n="67" d="100"/>
        </p:scale>
        <p:origin x="7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7.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8.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9.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0.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11.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12.xml"/><Relationship Id="rId4" Type="http://schemas.openxmlformats.org/officeDocument/2006/relationships/oleObject" Target="file:///C:\Users\ac3043\Campa&#241;a%2018-19\MIB\MIB%20Chacabuco%2019-20\MIB%20Modulo%20NXD.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3.xml"/><Relationship Id="rId4" Type="http://schemas.openxmlformats.org/officeDocument/2006/relationships/oleObject" Target="file:///C:\Users\ac3043\Campa&#241;a%2018-19\MIB\MIB%20Chacabuco%2019-20\MIB%20Modulo%20NXD.xlsx" TargetMode="Externa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8.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9.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14.xml"/><Relationship Id="rId4" Type="http://schemas.openxmlformats.org/officeDocument/2006/relationships/package" Target="../embeddings/Microsoft_Excel_Worksheet20.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1.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C:\Users\ac3043\Campa&#241;a%2018-19\MIB\MIB%20America%20+%20Asesores%2019-20\RESULTADOS%20MIB%202019-2020%2003%2025.04.2020%20entregado.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C:\Users\ac3043\Campa&#241;a%2018-19\MIB\MIB%20America%20+%20Asesores%2019-20\RESULTADOS%20MIB%202019-2020%2003%2025.04.2020%20entregado.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6.xml"/><Relationship Id="rId1" Type="http://schemas.microsoft.com/office/2011/relationships/chartStyle" Target="style26.xml"/><Relationship Id="rId5" Type="http://schemas.openxmlformats.org/officeDocument/2006/relationships/chartUserShapes" Target="../drawings/drawing15.xml"/><Relationship Id="rId4" Type="http://schemas.openxmlformats.org/officeDocument/2006/relationships/package" Target="../embeddings/Microsoft_Excel_Worksheet22.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7.xml"/><Relationship Id="rId1" Type="http://schemas.microsoft.com/office/2011/relationships/chartStyle" Target="style27.xml"/><Relationship Id="rId5" Type="http://schemas.openxmlformats.org/officeDocument/2006/relationships/chartUserShapes" Target="../drawings/drawing16.xml"/><Relationship Id="rId4" Type="http://schemas.openxmlformats.org/officeDocument/2006/relationships/package" Target="../embeddings/Microsoft_Excel_Worksheet23.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8.xml"/><Relationship Id="rId1" Type="http://schemas.microsoft.com/office/2011/relationships/chartStyle" Target="style28.xml"/><Relationship Id="rId5" Type="http://schemas.openxmlformats.org/officeDocument/2006/relationships/chartUserShapes" Target="../drawings/drawing17.xml"/><Relationship Id="rId4"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9.xml"/><Relationship Id="rId1" Type="http://schemas.microsoft.com/office/2011/relationships/chartStyle" Target="style29.xml"/><Relationship Id="rId5" Type="http://schemas.openxmlformats.org/officeDocument/2006/relationships/chartUserShapes" Target="../drawings/drawing18.xml"/><Relationship Id="rId4" Type="http://schemas.openxmlformats.org/officeDocument/2006/relationships/package" Target="../embeddings/Microsoft_Excel_Worksheet25.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0.xml"/><Relationship Id="rId1" Type="http://schemas.microsoft.com/office/2011/relationships/chartStyle" Target="style30.xml"/><Relationship Id="rId5" Type="http://schemas.openxmlformats.org/officeDocument/2006/relationships/chartUserShapes" Target="../drawings/drawing19.xml"/><Relationship Id="rId4" Type="http://schemas.openxmlformats.org/officeDocument/2006/relationships/package" Target="../embeddings/Microsoft_Excel_Worksheet26.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1.xml"/><Relationship Id="rId1" Type="http://schemas.microsoft.com/office/2011/relationships/chartStyle" Target="style31.xml"/><Relationship Id="rId5" Type="http://schemas.openxmlformats.org/officeDocument/2006/relationships/chartUserShapes" Target="../drawings/drawing20.xml"/><Relationship Id="rId4" Type="http://schemas.openxmlformats.org/officeDocument/2006/relationships/package" Target="../embeddings/Microsoft_Excel_Worksheet27.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2.xml"/><Relationship Id="rId1" Type="http://schemas.microsoft.com/office/2011/relationships/chartStyle" Target="style32.xml"/><Relationship Id="rId5" Type="http://schemas.openxmlformats.org/officeDocument/2006/relationships/chartUserShapes" Target="../drawings/drawing21.xml"/><Relationship Id="rId4" Type="http://schemas.openxmlformats.org/officeDocument/2006/relationships/package" Target="../embeddings/Microsoft_Excel_Worksheet28.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3.xml"/><Relationship Id="rId1" Type="http://schemas.microsoft.com/office/2011/relationships/chartStyle" Target="style33.xml"/><Relationship Id="rId5" Type="http://schemas.openxmlformats.org/officeDocument/2006/relationships/chartUserShapes" Target="../drawings/drawing22.xml"/><Relationship Id="rId4" Type="http://schemas.openxmlformats.org/officeDocument/2006/relationships/package" Target="../embeddings/Microsoft_Excel_Worksheet29.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4.xml"/><Relationship Id="rId1" Type="http://schemas.microsoft.com/office/2011/relationships/chartStyle" Target="style34.xml"/><Relationship Id="rId5" Type="http://schemas.openxmlformats.org/officeDocument/2006/relationships/chartUserShapes" Target="../drawings/drawing23.xml"/><Relationship Id="rId4" Type="http://schemas.openxmlformats.org/officeDocument/2006/relationships/package" Target="../embeddings/Microsoft_Excel_Worksheet30.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5.xml"/><Relationship Id="rId1" Type="http://schemas.microsoft.com/office/2011/relationships/chartStyle" Target="style35.xml"/><Relationship Id="rId5" Type="http://schemas.openxmlformats.org/officeDocument/2006/relationships/chartUserShapes" Target="../drawings/drawing24.xml"/><Relationship Id="rId4" Type="http://schemas.openxmlformats.org/officeDocument/2006/relationships/package" Target="../embeddings/Microsoft_Excel_Worksheet31.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6.xml"/><Relationship Id="rId1" Type="http://schemas.microsoft.com/office/2011/relationships/chartStyle" Target="style36.xml"/><Relationship Id="rId5" Type="http://schemas.openxmlformats.org/officeDocument/2006/relationships/chartUserShapes" Target="../drawings/drawing25.xml"/><Relationship Id="rId4" Type="http://schemas.openxmlformats.org/officeDocument/2006/relationships/package" Target="../embeddings/Microsoft_Excel_Worksheet32.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7.xml"/><Relationship Id="rId1" Type="http://schemas.microsoft.com/office/2011/relationships/chartStyle" Target="style37.xml"/><Relationship Id="rId5" Type="http://schemas.openxmlformats.org/officeDocument/2006/relationships/chartUserShapes" Target="../drawings/drawing26.xml"/><Relationship Id="rId4" Type="http://schemas.openxmlformats.org/officeDocument/2006/relationships/package" Target="../embeddings/Microsoft_Excel_Worksheet33.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8.xml"/><Relationship Id="rId1" Type="http://schemas.microsoft.com/office/2011/relationships/chartStyle" Target="style38.xml"/><Relationship Id="rId5" Type="http://schemas.openxmlformats.org/officeDocument/2006/relationships/chartUserShapes" Target="../drawings/drawing27.xml"/><Relationship Id="rId4" Type="http://schemas.openxmlformats.org/officeDocument/2006/relationships/package" Target="../embeddings/Microsoft_Excel_Worksheet34.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9.xml"/><Relationship Id="rId1" Type="http://schemas.microsoft.com/office/2011/relationships/chartStyle" Target="style39.xml"/><Relationship Id="rId5" Type="http://schemas.openxmlformats.org/officeDocument/2006/relationships/chartUserShapes" Target="../drawings/drawing28.xml"/><Relationship Id="rId4" Type="http://schemas.openxmlformats.org/officeDocument/2006/relationships/package" Target="../embeddings/Microsoft_Excel_Worksheet35.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40.xml"/><Relationship Id="rId1" Type="http://schemas.microsoft.com/office/2011/relationships/chartStyle" Target="style40.xml"/><Relationship Id="rId5" Type="http://schemas.openxmlformats.org/officeDocument/2006/relationships/chartUserShapes" Target="../drawings/drawing29.xml"/><Relationship Id="rId4" Type="http://schemas.openxmlformats.org/officeDocument/2006/relationships/package" Target="../embeddings/Microsoft_Excel_Worksheet36.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41.xml"/><Relationship Id="rId1" Type="http://schemas.microsoft.com/office/2011/relationships/chartStyle" Target="style41.xml"/><Relationship Id="rId5" Type="http://schemas.openxmlformats.org/officeDocument/2006/relationships/chartUserShapes" Target="../drawings/drawing30.xml"/><Relationship Id="rId4" Type="http://schemas.openxmlformats.org/officeDocument/2006/relationships/package" Target="../embeddings/Microsoft_Excel_Worksheet37.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42.xml"/><Relationship Id="rId1" Type="http://schemas.microsoft.com/office/2011/relationships/chartStyle" Target="style42.xml"/><Relationship Id="rId5" Type="http://schemas.openxmlformats.org/officeDocument/2006/relationships/chartUserShapes" Target="../drawings/drawing31.xml"/><Relationship Id="rId4" Type="http://schemas.openxmlformats.org/officeDocument/2006/relationships/package" Target="../embeddings/Microsoft_Excel_Worksheet38.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43.xml"/><Relationship Id="rId1" Type="http://schemas.microsoft.com/office/2011/relationships/chartStyle" Target="style43.xml"/><Relationship Id="rId5" Type="http://schemas.openxmlformats.org/officeDocument/2006/relationships/chartUserShapes" Target="../drawings/drawing32.xml"/><Relationship Id="rId4" Type="http://schemas.openxmlformats.org/officeDocument/2006/relationships/package" Target="../embeddings/Microsoft_Excel_Worksheet39.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40.xlsx"/></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3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3.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5.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303726498133287E-2"/>
          <c:y val="0.22232999674455725"/>
          <c:w val="0.86798148055385949"/>
          <c:h val="0.71582494896471272"/>
        </c:manualLayout>
      </c:layout>
      <c:barChart>
        <c:barDir val="col"/>
        <c:grouping val="clustered"/>
        <c:varyColors val="0"/>
        <c:ser>
          <c:idx val="0"/>
          <c:order val="0"/>
          <c:tx>
            <c:strRef>
              <c:f>Sheet1!$C$2</c:f>
              <c:strCache>
                <c:ptCount val="1"/>
                <c:pt idx="0">
                  <c:v>LluviaTOTAL Mensual</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Sheet1!$C$3:$C$14</c:f>
              <c:numCache>
                <c:formatCode>General</c:formatCode>
                <c:ptCount val="12"/>
                <c:pt idx="0">
                  <c:v>138</c:v>
                </c:pt>
                <c:pt idx="1">
                  <c:v>122</c:v>
                </c:pt>
                <c:pt idx="2">
                  <c:v>61</c:v>
                </c:pt>
                <c:pt idx="3">
                  <c:v>22</c:v>
                </c:pt>
                <c:pt idx="4">
                  <c:v>40</c:v>
                </c:pt>
                <c:pt idx="5">
                  <c:v>103</c:v>
                </c:pt>
                <c:pt idx="6">
                  <c:v>15</c:v>
                </c:pt>
                <c:pt idx="7">
                  <c:v>9</c:v>
                </c:pt>
                <c:pt idx="8">
                  <c:v>16</c:v>
                </c:pt>
                <c:pt idx="9">
                  <c:v>222</c:v>
                </c:pt>
                <c:pt idx="10">
                  <c:v>112</c:v>
                </c:pt>
                <c:pt idx="11">
                  <c:v>157</c:v>
                </c:pt>
              </c:numCache>
            </c:numRef>
          </c:val>
          <c:extLst>
            <c:ext xmlns:c16="http://schemas.microsoft.com/office/drawing/2014/chart" uri="{C3380CC4-5D6E-409C-BE32-E72D297353CC}">
              <c16:uniqueId val="{00000000-D928-4BAB-B5B7-D75DFCA3841A}"/>
            </c:ext>
          </c:extLst>
        </c:ser>
        <c:dLbls>
          <c:showLegendKey val="0"/>
          <c:showVal val="0"/>
          <c:showCatName val="0"/>
          <c:showSerName val="0"/>
          <c:showPercent val="0"/>
          <c:showBubbleSize val="0"/>
        </c:dLbls>
        <c:gapWidth val="219"/>
        <c:overlap val="-27"/>
        <c:axId val="513827792"/>
        <c:axId val="582504128"/>
      </c:barChart>
      <c:catAx>
        <c:axId val="51382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2504128"/>
        <c:crosses val="autoZero"/>
        <c:auto val="1"/>
        <c:lblAlgn val="ctr"/>
        <c:lblOffset val="100"/>
        <c:noMultiLvlLbl val="0"/>
      </c:catAx>
      <c:valAx>
        <c:axId val="582504128"/>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AR" b="1" dirty="0"/>
                  <a:t>mm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13827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AR" sz="1400">
                <a:latin typeface="Arial" panose="020B0604020202020204" pitchFamily="34" charset="0"/>
                <a:cs typeface="Arial" panose="020B0604020202020204" pitchFamily="34" charset="0"/>
              </a:rPr>
              <a:t>Efecto</a:t>
            </a:r>
            <a:r>
              <a:rPr lang="es-AR" sz="1400" baseline="0">
                <a:latin typeface="Arial" panose="020B0604020202020204" pitchFamily="34" charset="0"/>
                <a:cs typeface="Arial" panose="020B0604020202020204" pitchFamily="34" charset="0"/>
              </a:rPr>
              <a:t> de  la Combinación de la Funete de Nitrógeno y la Densidad Sobre el Rendimiento</a:t>
            </a:r>
            <a:endParaRPr lang="es-AR" sz="14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3"/>
            <c:invertIfNegative val="0"/>
            <c:bubble3D val="0"/>
            <c:spPr>
              <a:solidFill>
                <a:srgbClr val="FFFF00"/>
              </a:solidFill>
              <a:ln>
                <a:noFill/>
              </a:ln>
              <a:effectLst/>
            </c:spPr>
            <c:extLst>
              <c:ext xmlns:c16="http://schemas.microsoft.com/office/drawing/2014/chart" uri="{C3380CC4-5D6E-409C-BE32-E72D297353CC}">
                <c16:uniqueId val="{00000001-2E9C-4D74-9EED-B7C34CACA07A}"/>
              </c:ext>
            </c:extLst>
          </c:dPt>
          <c:dPt>
            <c:idx val="4"/>
            <c:invertIfNegative val="0"/>
            <c:bubble3D val="0"/>
            <c:spPr>
              <a:solidFill>
                <a:srgbClr val="FFFF00"/>
              </a:solidFill>
              <a:ln>
                <a:noFill/>
              </a:ln>
              <a:effectLst/>
            </c:spPr>
            <c:extLst>
              <c:ext xmlns:c16="http://schemas.microsoft.com/office/drawing/2014/chart" uri="{C3380CC4-5D6E-409C-BE32-E72D297353CC}">
                <c16:uniqueId val="{00000003-2E9C-4D74-9EED-B7C34CACA07A}"/>
              </c:ext>
            </c:extLst>
          </c:dPt>
          <c:dPt>
            <c:idx val="5"/>
            <c:invertIfNegative val="0"/>
            <c:bubble3D val="0"/>
            <c:spPr>
              <a:solidFill>
                <a:srgbClr val="FFFF00"/>
              </a:solidFill>
              <a:ln>
                <a:noFill/>
              </a:ln>
              <a:effectLst/>
            </c:spPr>
            <c:extLst>
              <c:ext xmlns:c16="http://schemas.microsoft.com/office/drawing/2014/chart" uri="{C3380CC4-5D6E-409C-BE32-E72D297353CC}">
                <c16:uniqueId val="{00000005-2E9C-4D74-9EED-B7C34CACA07A}"/>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'Lechu analisis final '!$J$232:$K$237</c:f>
              <c:multiLvlStrCache>
                <c:ptCount val="6"/>
                <c:lvl>
                  <c:pt idx="0">
                    <c:v>D2=6pl/m2 </c:v>
                  </c:pt>
                  <c:pt idx="1">
                    <c:v>D1=4 pl/m2 </c:v>
                  </c:pt>
                  <c:pt idx="2">
                    <c:v>D3= 8pl/m2</c:v>
                  </c:pt>
                  <c:pt idx="3">
                    <c:v>D2=6pl/m2 </c:v>
                  </c:pt>
                  <c:pt idx="4">
                    <c:v>D1=4 pl/m2 </c:v>
                  </c:pt>
                  <c:pt idx="5">
                    <c:v>D3= 8pl/m2</c:v>
                  </c:pt>
                </c:lvl>
                <c:lvl>
                  <c:pt idx="0">
                    <c:v>Nitro Doble</c:v>
                  </c:pt>
                  <c:pt idx="3">
                    <c:v>Urea</c:v>
                  </c:pt>
                </c:lvl>
              </c:multiLvlStrCache>
            </c:multiLvlStrRef>
          </c:cat>
          <c:val>
            <c:numRef>
              <c:f>'Lechu analisis final '!$L$232:$L$237</c:f>
              <c:numCache>
                <c:formatCode>0</c:formatCode>
                <c:ptCount val="6"/>
                <c:pt idx="0">
                  <c:v>10538.3</c:v>
                </c:pt>
                <c:pt idx="1">
                  <c:v>10208.469999999999</c:v>
                </c:pt>
                <c:pt idx="2">
                  <c:v>10073.14</c:v>
                </c:pt>
                <c:pt idx="3">
                  <c:v>9964.93</c:v>
                </c:pt>
                <c:pt idx="4">
                  <c:v>9771.77</c:v>
                </c:pt>
                <c:pt idx="5">
                  <c:v>9615.0300000000007</c:v>
                </c:pt>
              </c:numCache>
            </c:numRef>
          </c:val>
          <c:extLst>
            <c:ext xmlns:c16="http://schemas.microsoft.com/office/drawing/2014/chart" uri="{C3380CC4-5D6E-409C-BE32-E72D297353CC}">
              <c16:uniqueId val="{00000006-2E9C-4D74-9EED-B7C34CACA07A}"/>
            </c:ext>
          </c:extLst>
        </c:ser>
        <c:dLbls>
          <c:showLegendKey val="0"/>
          <c:showVal val="0"/>
          <c:showCatName val="0"/>
          <c:showSerName val="0"/>
          <c:showPercent val="0"/>
          <c:showBubbleSize val="0"/>
        </c:dLbls>
        <c:gapWidth val="219"/>
        <c:overlap val="-27"/>
        <c:axId val="525005592"/>
        <c:axId val="525005920"/>
      </c:barChart>
      <c:catAx>
        <c:axId val="525005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5005920"/>
        <c:crosses val="autoZero"/>
        <c:auto val="1"/>
        <c:lblAlgn val="ctr"/>
        <c:lblOffset val="100"/>
        <c:noMultiLvlLbl val="0"/>
      </c:catAx>
      <c:valAx>
        <c:axId val="52500592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a:latin typeface="Arial" panose="020B0604020202020204" pitchFamily="34" charset="0"/>
                    <a:cs typeface="Arial" panose="020B0604020202020204" pitchFamily="34" charset="0"/>
                  </a:rPr>
                  <a:t>Rinde</a:t>
                </a:r>
                <a:r>
                  <a:rPr lang="es-AR" baseline="0">
                    <a:latin typeface="Arial" panose="020B0604020202020204" pitchFamily="34" charset="0"/>
                    <a:cs typeface="Arial" panose="020B0604020202020204" pitchFamily="34" charset="0"/>
                  </a:rPr>
                  <a:t> Kg/ha</a:t>
                </a:r>
                <a:endParaRPr lang="es-AR">
                  <a:latin typeface="Arial" panose="020B0604020202020204" pitchFamily="34" charset="0"/>
                  <a:cs typeface="Arial" panose="020B0604020202020204" pitchFamily="34" charset="0"/>
                </a:endParaRPr>
              </a:p>
            </c:rich>
          </c:tx>
          <c:layout>
            <c:manualLayout>
              <c:xMode val="edge"/>
              <c:yMode val="edge"/>
              <c:x val="1.6666666666666666E-2"/>
              <c:y val="0.3164661708953047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005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AR">
                <a:latin typeface="Arial" panose="020B0604020202020204" pitchFamily="34" charset="0"/>
                <a:cs typeface="Arial" panose="020B0604020202020204" pitchFamily="34" charset="0"/>
              </a:rPr>
              <a:t>Efecto</a:t>
            </a:r>
            <a:r>
              <a:rPr lang="es-AR" baseline="0">
                <a:latin typeface="Arial" panose="020B0604020202020204" pitchFamily="34" charset="0"/>
                <a:cs typeface="Arial" panose="020B0604020202020204" pitchFamily="34" charset="0"/>
              </a:rPr>
              <a:t> de la Densidad sobre el rendimiento</a:t>
            </a:r>
            <a:endParaRPr lang="es-AR">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8D61-4A7F-80AC-6588D70CB1E0}"/>
              </c:ext>
            </c:extLst>
          </c:dPt>
          <c:dPt>
            <c:idx val="1"/>
            <c:invertIfNegative val="0"/>
            <c:bubble3D val="0"/>
            <c:spPr>
              <a:solidFill>
                <a:srgbClr val="FFFF00"/>
              </a:solidFill>
              <a:ln>
                <a:noFill/>
              </a:ln>
              <a:effectLst/>
            </c:spPr>
            <c:extLst>
              <c:ext xmlns:c16="http://schemas.microsoft.com/office/drawing/2014/chart" uri="{C3380CC4-5D6E-409C-BE32-E72D297353CC}">
                <c16:uniqueId val="{00000003-8D61-4A7F-80AC-6588D70CB1E0}"/>
              </c:ext>
            </c:extLst>
          </c:dPt>
          <c:dPt>
            <c:idx val="2"/>
            <c:invertIfNegative val="0"/>
            <c:bubble3D val="0"/>
            <c:spPr>
              <a:solidFill>
                <a:srgbClr val="FF0000"/>
              </a:solidFill>
              <a:ln>
                <a:noFill/>
              </a:ln>
              <a:effectLst/>
            </c:spPr>
            <c:extLst>
              <c:ext xmlns:c16="http://schemas.microsoft.com/office/drawing/2014/chart" uri="{C3380CC4-5D6E-409C-BE32-E72D297353CC}">
                <c16:uniqueId val="{00000005-8D61-4A7F-80AC-6588D70CB1E0}"/>
              </c:ext>
            </c:extLst>
          </c:dPt>
          <c:dPt>
            <c:idx val="3"/>
            <c:invertIfNegative val="0"/>
            <c:bubble3D val="0"/>
            <c:spPr>
              <a:solidFill>
                <a:srgbClr val="FFC000"/>
              </a:solidFill>
              <a:ln>
                <a:noFill/>
              </a:ln>
              <a:effectLst/>
            </c:spPr>
            <c:extLst>
              <c:ext xmlns:c16="http://schemas.microsoft.com/office/drawing/2014/chart" uri="{C3380CC4-5D6E-409C-BE32-E72D297353CC}">
                <c16:uniqueId val="{00000007-8D61-4A7F-80AC-6588D70CB1E0}"/>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 infos Lechu'!$Y$43:$Y$46</c:f>
              <c:strCache>
                <c:ptCount val="4"/>
                <c:pt idx="0">
                  <c:v>D3= 7.5 pl/m2</c:v>
                </c:pt>
                <c:pt idx="1">
                  <c:v>D2=6 pl/m2 </c:v>
                </c:pt>
                <c:pt idx="2">
                  <c:v>D1=4.5 pl/m2 </c:v>
                </c:pt>
                <c:pt idx="3">
                  <c:v>D4=9 pl/m2 </c:v>
                </c:pt>
              </c:strCache>
            </c:strRef>
          </c:cat>
          <c:val>
            <c:numRef>
              <c:f>'Analisis infos Lechu'!$Z$43:$Z$46</c:f>
              <c:numCache>
                <c:formatCode>0</c:formatCode>
                <c:ptCount val="4"/>
                <c:pt idx="0">
                  <c:v>10544.82</c:v>
                </c:pt>
                <c:pt idx="1">
                  <c:v>10004.299999999999</c:v>
                </c:pt>
                <c:pt idx="2">
                  <c:v>9919.17</c:v>
                </c:pt>
                <c:pt idx="3">
                  <c:v>9671.2199999999993</c:v>
                </c:pt>
              </c:numCache>
            </c:numRef>
          </c:val>
          <c:extLst>
            <c:ext xmlns:c16="http://schemas.microsoft.com/office/drawing/2014/chart" uri="{C3380CC4-5D6E-409C-BE32-E72D297353CC}">
              <c16:uniqueId val="{00000008-8D61-4A7F-80AC-6588D70CB1E0}"/>
            </c:ext>
          </c:extLst>
        </c:ser>
        <c:dLbls>
          <c:showLegendKey val="0"/>
          <c:showVal val="0"/>
          <c:showCatName val="0"/>
          <c:showSerName val="0"/>
          <c:showPercent val="0"/>
          <c:showBubbleSize val="0"/>
        </c:dLbls>
        <c:gapWidth val="219"/>
        <c:overlap val="-27"/>
        <c:axId val="716111560"/>
        <c:axId val="716119104"/>
      </c:barChart>
      <c:catAx>
        <c:axId val="716111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6119104"/>
        <c:crosses val="autoZero"/>
        <c:auto val="1"/>
        <c:lblAlgn val="ctr"/>
        <c:lblOffset val="100"/>
        <c:noMultiLvlLbl val="0"/>
      </c:catAx>
      <c:valAx>
        <c:axId val="71611910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Rinde Kg/ha 14.5%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6111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a:latin typeface="Arial" panose="020B0604020202020204" pitchFamily="34" charset="0"/>
                <a:cs typeface="Arial" panose="020B0604020202020204" pitchFamily="34" charset="0"/>
              </a:rPr>
              <a:t>Efecto</a:t>
            </a:r>
            <a:r>
              <a:rPr lang="es-AR" baseline="0">
                <a:latin typeface="Arial" panose="020B0604020202020204" pitchFamily="34" charset="0"/>
                <a:cs typeface="Arial" panose="020B0604020202020204" pitchFamily="34" charset="0"/>
              </a:rPr>
              <a:t> del Híbrido sobre el Rendimiento</a:t>
            </a:r>
            <a:endParaRPr lang="es-AR">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C00000"/>
            </a:solidFill>
            <a:ln>
              <a:noFill/>
            </a:ln>
            <a:effectLst/>
          </c:spPr>
          <c:invertIfNegative val="0"/>
          <c:dPt>
            <c:idx val="1"/>
            <c:invertIfNegative val="0"/>
            <c:bubble3D val="0"/>
            <c:spPr>
              <a:solidFill>
                <a:srgbClr val="00B0F0"/>
              </a:solidFill>
              <a:ln>
                <a:noFill/>
              </a:ln>
              <a:effectLst/>
            </c:spPr>
            <c:extLst>
              <c:ext xmlns:c16="http://schemas.microsoft.com/office/drawing/2014/chart" uri="{C3380CC4-5D6E-409C-BE32-E72D297353CC}">
                <c16:uniqueId val="{00000001-7B4A-4A19-BB11-64F5F9B18C14}"/>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 infos Lechu'!$Y$35:$Y$36</c:f>
              <c:strCache>
                <c:ptCount val="2"/>
                <c:pt idx="0">
                  <c:v>BRV Exp PWUE    </c:v>
                </c:pt>
                <c:pt idx="1">
                  <c:v>Next22.6 PWU </c:v>
                </c:pt>
              </c:strCache>
            </c:strRef>
          </c:cat>
          <c:val>
            <c:numRef>
              <c:f>'Analisis infos Lechu'!$Z$35:$Z$36</c:f>
              <c:numCache>
                <c:formatCode>0</c:formatCode>
                <c:ptCount val="2"/>
                <c:pt idx="0">
                  <c:v>10183.76</c:v>
                </c:pt>
                <c:pt idx="1">
                  <c:v>9885.99</c:v>
                </c:pt>
              </c:numCache>
            </c:numRef>
          </c:val>
          <c:extLst>
            <c:ext xmlns:c16="http://schemas.microsoft.com/office/drawing/2014/chart" uri="{C3380CC4-5D6E-409C-BE32-E72D297353CC}">
              <c16:uniqueId val="{00000002-7B4A-4A19-BB11-64F5F9B18C14}"/>
            </c:ext>
          </c:extLst>
        </c:ser>
        <c:dLbls>
          <c:showLegendKey val="0"/>
          <c:showVal val="0"/>
          <c:showCatName val="0"/>
          <c:showSerName val="0"/>
          <c:showPercent val="0"/>
          <c:showBubbleSize val="0"/>
        </c:dLbls>
        <c:gapWidth val="219"/>
        <c:overlap val="-27"/>
        <c:axId val="577347536"/>
        <c:axId val="577329824"/>
      </c:barChart>
      <c:catAx>
        <c:axId val="57734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7329824"/>
        <c:crosses val="autoZero"/>
        <c:auto val="1"/>
        <c:lblAlgn val="ctr"/>
        <c:lblOffset val="100"/>
        <c:noMultiLvlLbl val="0"/>
      </c:catAx>
      <c:valAx>
        <c:axId val="57732982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Rinde Kg/ha 15.5%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7347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ysClr val="windowText" lastClr="000000"/>
      </a:solidFill>
      <a:round/>
    </a:ln>
    <a:effectLst/>
  </c:spPr>
  <c:txPr>
    <a:bodyPr/>
    <a:lstStyle/>
    <a:p>
      <a:pPr>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latin typeface="Arial" panose="020B0604020202020204" pitchFamily="34" charset="0"/>
                <a:cs typeface="Arial" panose="020B0604020202020204" pitchFamily="34" charset="0"/>
              </a:rPr>
              <a:t>Efecto del Nitrógeno sobre el Rendimiento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0000"/>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1-2803-49C0-87B2-4C0C256D6C03}"/>
              </c:ext>
            </c:extLst>
          </c:dPt>
          <c:dPt>
            <c:idx val="2"/>
            <c:invertIfNegative val="0"/>
            <c:bubble3D val="0"/>
            <c:spPr>
              <a:solidFill>
                <a:srgbClr val="00B0F0"/>
              </a:solidFill>
              <a:ln>
                <a:noFill/>
              </a:ln>
              <a:effectLst/>
            </c:spPr>
            <c:extLst>
              <c:ext xmlns:c16="http://schemas.microsoft.com/office/drawing/2014/chart" uri="{C3380CC4-5D6E-409C-BE32-E72D297353CC}">
                <c16:uniqueId val="{00000003-2803-49C0-87B2-4C0C256D6C03}"/>
              </c:ext>
            </c:extLst>
          </c:dPt>
          <c:dPt>
            <c:idx val="3"/>
            <c:invertIfNegative val="0"/>
            <c:bubble3D val="0"/>
            <c:spPr>
              <a:solidFill>
                <a:srgbClr val="FFC000"/>
              </a:solidFill>
              <a:ln>
                <a:noFill/>
              </a:ln>
              <a:effectLst/>
            </c:spPr>
            <c:extLst>
              <c:ext xmlns:c16="http://schemas.microsoft.com/office/drawing/2014/chart" uri="{C3380CC4-5D6E-409C-BE32-E72D297353CC}">
                <c16:uniqueId val="{00000005-2803-49C0-87B2-4C0C256D6C03}"/>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 infos Lechu'!$Y$52:$Y$55</c:f>
              <c:strCache>
                <c:ptCount val="4"/>
                <c:pt idx="0">
                  <c:v>300 N</c:v>
                </c:pt>
                <c:pt idx="1">
                  <c:v>200 N</c:v>
                </c:pt>
                <c:pt idx="2">
                  <c:v>120 N</c:v>
                </c:pt>
                <c:pt idx="3">
                  <c:v>80 N</c:v>
                </c:pt>
              </c:strCache>
            </c:strRef>
          </c:cat>
          <c:val>
            <c:numRef>
              <c:f>'Analisis infos Lechu'!$Z$52:$Z$55</c:f>
              <c:numCache>
                <c:formatCode>0</c:formatCode>
                <c:ptCount val="4"/>
                <c:pt idx="0">
                  <c:v>11487.5</c:v>
                </c:pt>
                <c:pt idx="1">
                  <c:v>10653.02</c:v>
                </c:pt>
                <c:pt idx="2">
                  <c:v>9484.7999999999993</c:v>
                </c:pt>
                <c:pt idx="3">
                  <c:v>8514.18</c:v>
                </c:pt>
              </c:numCache>
            </c:numRef>
          </c:val>
          <c:extLst>
            <c:ext xmlns:c16="http://schemas.microsoft.com/office/drawing/2014/chart" uri="{C3380CC4-5D6E-409C-BE32-E72D297353CC}">
              <c16:uniqueId val="{00000006-2803-49C0-87B2-4C0C256D6C03}"/>
            </c:ext>
          </c:extLst>
        </c:ser>
        <c:dLbls>
          <c:showLegendKey val="0"/>
          <c:showVal val="0"/>
          <c:showCatName val="0"/>
          <c:showSerName val="0"/>
          <c:showPercent val="0"/>
          <c:showBubbleSize val="0"/>
        </c:dLbls>
        <c:gapWidth val="219"/>
        <c:overlap val="-27"/>
        <c:axId val="460384992"/>
        <c:axId val="460383352"/>
      </c:barChart>
      <c:catAx>
        <c:axId val="46038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0383352"/>
        <c:crosses val="autoZero"/>
        <c:auto val="1"/>
        <c:lblAlgn val="ctr"/>
        <c:lblOffset val="100"/>
        <c:noMultiLvlLbl val="0"/>
      </c:catAx>
      <c:valAx>
        <c:axId val="460383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Rinde Kg/ha 14.4%</a:t>
                </a:r>
              </a:p>
            </c:rich>
          </c:tx>
          <c:layout>
            <c:manualLayout>
              <c:xMode val="edge"/>
              <c:yMode val="edge"/>
              <c:x val="1.6666666666666666E-2"/>
              <c:y val="0.3015430883639544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0384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Efecto de la Interacción Nitrógeno-Híbrido sobre el Rendimiento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155B-4C84-BDAE-25AF9DCE286A}"/>
              </c:ext>
            </c:extLst>
          </c:dPt>
          <c:dPt>
            <c:idx val="1"/>
            <c:invertIfNegative val="0"/>
            <c:bubble3D val="0"/>
            <c:spPr>
              <a:solidFill>
                <a:srgbClr val="FFC000"/>
              </a:solidFill>
              <a:ln>
                <a:noFill/>
              </a:ln>
              <a:effectLst/>
            </c:spPr>
            <c:extLst>
              <c:ext xmlns:c16="http://schemas.microsoft.com/office/drawing/2014/chart" uri="{C3380CC4-5D6E-409C-BE32-E72D297353CC}">
                <c16:uniqueId val="{00000003-155B-4C84-BDAE-25AF9DCE286A}"/>
              </c:ext>
            </c:extLst>
          </c:dPt>
          <c:dPt>
            <c:idx val="2"/>
            <c:invertIfNegative val="0"/>
            <c:bubble3D val="0"/>
            <c:spPr>
              <a:solidFill>
                <a:srgbClr val="FFC000"/>
              </a:solidFill>
              <a:ln>
                <a:noFill/>
              </a:ln>
              <a:effectLst/>
            </c:spPr>
            <c:extLst>
              <c:ext xmlns:c16="http://schemas.microsoft.com/office/drawing/2014/chart" uri="{C3380CC4-5D6E-409C-BE32-E72D297353CC}">
                <c16:uniqueId val="{00000005-155B-4C84-BDAE-25AF9DCE286A}"/>
              </c:ext>
            </c:extLst>
          </c:dPt>
          <c:dPt>
            <c:idx val="3"/>
            <c:invertIfNegative val="0"/>
            <c:bubble3D val="0"/>
            <c:spPr>
              <a:solidFill>
                <a:srgbClr val="FFC000"/>
              </a:solidFill>
              <a:ln>
                <a:noFill/>
              </a:ln>
              <a:effectLst/>
            </c:spPr>
            <c:extLst>
              <c:ext xmlns:c16="http://schemas.microsoft.com/office/drawing/2014/chart" uri="{C3380CC4-5D6E-409C-BE32-E72D297353CC}">
                <c16:uniqueId val="{00000007-155B-4C84-BDAE-25AF9DCE286A}"/>
              </c:ext>
            </c:extLst>
          </c:dPt>
          <c:dLbls>
            <c:dLbl>
              <c:idx val="0"/>
              <c:spPr>
                <a:noFill/>
                <a:ln w="28575">
                  <a:solidFill>
                    <a:srgbClr val="FF0000"/>
                  </a:solid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55B-4C84-BDAE-25AF9DCE286A}"/>
                </c:ext>
              </c:extLst>
            </c:dLbl>
            <c:dLbl>
              <c:idx val="4"/>
              <c:spPr>
                <a:noFill/>
                <a:ln w="28575">
                  <a:solidFill>
                    <a:srgbClr val="FF0000"/>
                  </a:solid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0474998368459804E-2"/>
                      <c:h val="6.0532589676290452E-2"/>
                    </c:manualLayout>
                  </c15:layout>
                </c:ext>
                <c:ext xmlns:c16="http://schemas.microsoft.com/office/drawing/2014/chart" uri="{C3380CC4-5D6E-409C-BE32-E72D297353CC}">
                  <c16:uniqueId val="{00000009-155B-4C84-BDAE-25AF9DCE286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'Analisis infos Lechu'!$AJ$74:$AK$81</c:f>
              <c:multiLvlStrCache>
                <c:ptCount val="8"/>
                <c:lvl>
                  <c:pt idx="0">
                    <c:v>300 N</c:v>
                  </c:pt>
                  <c:pt idx="1">
                    <c:v>200 N</c:v>
                  </c:pt>
                  <c:pt idx="2">
                    <c:v>120 N</c:v>
                  </c:pt>
                  <c:pt idx="3">
                    <c:v>80 N</c:v>
                  </c:pt>
                  <c:pt idx="4">
                    <c:v>300 N</c:v>
                  </c:pt>
                  <c:pt idx="5">
                    <c:v>200 N</c:v>
                  </c:pt>
                  <c:pt idx="6">
                    <c:v>120 N</c:v>
                  </c:pt>
                  <c:pt idx="7">
                    <c:v>80 N</c:v>
                  </c:pt>
                </c:lvl>
                <c:lvl>
                  <c:pt idx="0">
                    <c:v>BRV Exp PWUE    </c:v>
                  </c:pt>
                  <c:pt idx="4">
                    <c:v>Next22.6 PWU</c:v>
                  </c:pt>
                </c:lvl>
              </c:multiLvlStrCache>
            </c:multiLvlStrRef>
          </c:cat>
          <c:val>
            <c:numRef>
              <c:f>'Analisis infos Lechu'!$AL$74:$AL$81</c:f>
              <c:numCache>
                <c:formatCode>0</c:formatCode>
                <c:ptCount val="8"/>
                <c:pt idx="0">
                  <c:v>11449.11</c:v>
                </c:pt>
                <c:pt idx="1">
                  <c:v>10570.87</c:v>
                </c:pt>
                <c:pt idx="2">
                  <c:v>9793.89</c:v>
                </c:pt>
                <c:pt idx="3">
                  <c:v>8921.17</c:v>
                </c:pt>
                <c:pt idx="4">
                  <c:v>11525.9</c:v>
                </c:pt>
                <c:pt idx="5">
                  <c:v>10735.18</c:v>
                </c:pt>
                <c:pt idx="6">
                  <c:v>9175.7099999999991</c:v>
                </c:pt>
                <c:pt idx="7">
                  <c:v>8107.18</c:v>
                </c:pt>
              </c:numCache>
            </c:numRef>
          </c:val>
          <c:extLst>
            <c:ext xmlns:c16="http://schemas.microsoft.com/office/drawing/2014/chart" uri="{C3380CC4-5D6E-409C-BE32-E72D297353CC}">
              <c16:uniqueId val="{00000008-155B-4C84-BDAE-25AF9DCE286A}"/>
            </c:ext>
          </c:extLst>
        </c:ser>
        <c:dLbls>
          <c:showLegendKey val="0"/>
          <c:showVal val="0"/>
          <c:showCatName val="0"/>
          <c:showSerName val="0"/>
          <c:showPercent val="0"/>
          <c:showBubbleSize val="0"/>
        </c:dLbls>
        <c:gapWidth val="219"/>
        <c:overlap val="-27"/>
        <c:axId val="750460184"/>
        <c:axId val="750460512"/>
      </c:barChart>
      <c:catAx>
        <c:axId val="750460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0460512"/>
        <c:crosses val="autoZero"/>
        <c:auto val="1"/>
        <c:lblAlgn val="ctr"/>
        <c:lblOffset val="100"/>
        <c:noMultiLvlLbl val="0"/>
      </c:catAx>
      <c:valAx>
        <c:axId val="750460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Rinde Kg/ha 14.5%</a:t>
                </a:r>
              </a:p>
            </c:rich>
          </c:tx>
          <c:layout>
            <c:manualLayout>
              <c:xMode val="edge"/>
              <c:yMode val="edge"/>
              <c:x val="1.58494304110946E-2"/>
              <c:y val="0.2675462962962962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0460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AR" b="1"/>
              <a:t>Efecto</a:t>
            </a:r>
            <a:r>
              <a:rPr lang="es-AR" b="1" baseline="0"/>
              <a:t> de la Interacción Nitrógeno por Densidad Sobre el Rendimiento</a:t>
            </a:r>
            <a:endParaRPr lang="es-AR"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798941783733981E-2"/>
          <c:y val="0.28595876890188104"/>
          <c:w val="0.90316438484573336"/>
          <c:h val="0.46172870392919746"/>
        </c:manualLayout>
      </c:layout>
      <c:barChart>
        <c:barDir val="col"/>
        <c:grouping val="clustered"/>
        <c:varyColors val="0"/>
        <c:ser>
          <c:idx val="0"/>
          <c:order val="0"/>
          <c:spPr>
            <a:solidFill>
              <a:schemeClr val="accent1"/>
            </a:solidFill>
            <a:ln>
              <a:noFill/>
            </a:ln>
            <a:effectLst/>
          </c:spPr>
          <c:invertIfNegative val="0"/>
          <c:dPt>
            <c:idx val="4"/>
            <c:invertIfNegative val="0"/>
            <c:bubble3D val="0"/>
            <c:spPr>
              <a:solidFill>
                <a:srgbClr val="FFC000"/>
              </a:solidFill>
              <a:ln>
                <a:noFill/>
              </a:ln>
              <a:effectLst/>
            </c:spPr>
            <c:extLst>
              <c:ext xmlns:c16="http://schemas.microsoft.com/office/drawing/2014/chart" uri="{C3380CC4-5D6E-409C-BE32-E72D297353CC}">
                <c16:uniqueId val="{00000001-7366-4649-B289-B418842C4953}"/>
              </c:ext>
            </c:extLst>
          </c:dPt>
          <c:dPt>
            <c:idx val="5"/>
            <c:invertIfNegative val="0"/>
            <c:bubble3D val="0"/>
            <c:spPr>
              <a:solidFill>
                <a:srgbClr val="FFC000"/>
              </a:solidFill>
              <a:ln>
                <a:noFill/>
              </a:ln>
              <a:effectLst/>
            </c:spPr>
            <c:extLst>
              <c:ext xmlns:c16="http://schemas.microsoft.com/office/drawing/2014/chart" uri="{C3380CC4-5D6E-409C-BE32-E72D297353CC}">
                <c16:uniqueId val="{00000003-7366-4649-B289-B418842C4953}"/>
              </c:ext>
            </c:extLst>
          </c:dPt>
          <c:dPt>
            <c:idx val="6"/>
            <c:invertIfNegative val="0"/>
            <c:bubble3D val="0"/>
            <c:spPr>
              <a:solidFill>
                <a:srgbClr val="FFC000"/>
              </a:solidFill>
              <a:ln>
                <a:noFill/>
              </a:ln>
              <a:effectLst/>
            </c:spPr>
            <c:extLst>
              <c:ext xmlns:c16="http://schemas.microsoft.com/office/drawing/2014/chart" uri="{C3380CC4-5D6E-409C-BE32-E72D297353CC}">
                <c16:uniqueId val="{00000005-7366-4649-B289-B418842C4953}"/>
              </c:ext>
            </c:extLst>
          </c:dPt>
          <c:dPt>
            <c:idx val="7"/>
            <c:invertIfNegative val="0"/>
            <c:bubble3D val="0"/>
            <c:spPr>
              <a:solidFill>
                <a:srgbClr val="FFC000"/>
              </a:solidFill>
              <a:ln>
                <a:noFill/>
              </a:ln>
              <a:effectLst/>
            </c:spPr>
            <c:extLst>
              <c:ext xmlns:c16="http://schemas.microsoft.com/office/drawing/2014/chart" uri="{C3380CC4-5D6E-409C-BE32-E72D297353CC}">
                <c16:uniqueId val="{00000007-7366-4649-B289-B418842C4953}"/>
              </c:ext>
            </c:extLst>
          </c:dPt>
          <c:dPt>
            <c:idx val="8"/>
            <c:invertIfNegative val="0"/>
            <c:bubble3D val="0"/>
            <c:spPr>
              <a:solidFill>
                <a:srgbClr val="92D050"/>
              </a:solidFill>
              <a:ln>
                <a:noFill/>
              </a:ln>
              <a:effectLst/>
            </c:spPr>
            <c:extLst>
              <c:ext xmlns:c16="http://schemas.microsoft.com/office/drawing/2014/chart" uri="{C3380CC4-5D6E-409C-BE32-E72D297353CC}">
                <c16:uniqueId val="{00000009-7366-4649-B289-B418842C4953}"/>
              </c:ext>
            </c:extLst>
          </c:dPt>
          <c:dPt>
            <c:idx val="9"/>
            <c:invertIfNegative val="0"/>
            <c:bubble3D val="0"/>
            <c:spPr>
              <a:solidFill>
                <a:srgbClr val="92D050"/>
              </a:solidFill>
              <a:ln>
                <a:noFill/>
              </a:ln>
              <a:effectLst/>
            </c:spPr>
            <c:extLst>
              <c:ext xmlns:c16="http://schemas.microsoft.com/office/drawing/2014/chart" uri="{C3380CC4-5D6E-409C-BE32-E72D297353CC}">
                <c16:uniqueId val="{0000000B-7366-4649-B289-B418842C4953}"/>
              </c:ext>
            </c:extLst>
          </c:dPt>
          <c:dPt>
            <c:idx val="10"/>
            <c:invertIfNegative val="0"/>
            <c:bubble3D val="0"/>
            <c:spPr>
              <a:solidFill>
                <a:srgbClr val="92D050"/>
              </a:solidFill>
              <a:ln>
                <a:noFill/>
              </a:ln>
              <a:effectLst/>
            </c:spPr>
            <c:extLst>
              <c:ext xmlns:c16="http://schemas.microsoft.com/office/drawing/2014/chart" uri="{C3380CC4-5D6E-409C-BE32-E72D297353CC}">
                <c16:uniqueId val="{0000000D-7366-4649-B289-B418842C4953}"/>
              </c:ext>
            </c:extLst>
          </c:dPt>
          <c:dPt>
            <c:idx val="11"/>
            <c:invertIfNegative val="0"/>
            <c:bubble3D val="0"/>
            <c:spPr>
              <a:solidFill>
                <a:srgbClr val="92D050"/>
              </a:solidFill>
              <a:ln>
                <a:noFill/>
              </a:ln>
              <a:effectLst/>
            </c:spPr>
            <c:extLst>
              <c:ext xmlns:c16="http://schemas.microsoft.com/office/drawing/2014/chart" uri="{C3380CC4-5D6E-409C-BE32-E72D297353CC}">
                <c16:uniqueId val="{0000000F-7366-4649-B289-B418842C4953}"/>
              </c:ext>
            </c:extLst>
          </c:dPt>
          <c:dPt>
            <c:idx val="12"/>
            <c:invertIfNegative val="0"/>
            <c:bubble3D val="0"/>
            <c:spPr>
              <a:solidFill>
                <a:srgbClr val="FF0000"/>
              </a:solidFill>
              <a:ln>
                <a:noFill/>
              </a:ln>
              <a:effectLst/>
            </c:spPr>
            <c:extLst>
              <c:ext xmlns:c16="http://schemas.microsoft.com/office/drawing/2014/chart" uri="{C3380CC4-5D6E-409C-BE32-E72D297353CC}">
                <c16:uniqueId val="{00000011-7366-4649-B289-B418842C4953}"/>
              </c:ext>
            </c:extLst>
          </c:dPt>
          <c:dPt>
            <c:idx val="13"/>
            <c:invertIfNegative val="0"/>
            <c:bubble3D val="0"/>
            <c:spPr>
              <a:solidFill>
                <a:srgbClr val="FF0000"/>
              </a:solidFill>
              <a:ln>
                <a:noFill/>
              </a:ln>
              <a:effectLst/>
            </c:spPr>
            <c:extLst>
              <c:ext xmlns:c16="http://schemas.microsoft.com/office/drawing/2014/chart" uri="{C3380CC4-5D6E-409C-BE32-E72D297353CC}">
                <c16:uniqueId val="{00000013-7366-4649-B289-B418842C4953}"/>
              </c:ext>
            </c:extLst>
          </c:dPt>
          <c:dPt>
            <c:idx val="14"/>
            <c:invertIfNegative val="0"/>
            <c:bubble3D val="0"/>
            <c:spPr>
              <a:solidFill>
                <a:srgbClr val="FF0000"/>
              </a:solidFill>
              <a:ln>
                <a:noFill/>
              </a:ln>
              <a:effectLst/>
            </c:spPr>
            <c:extLst>
              <c:ext xmlns:c16="http://schemas.microsoft.com/office/drawing/2014/chart" uri="{C3380CC4-5D6E-409C-BE32-E72D297353CC}">
                <c16:uniqueId val="{00000015-7366-4649-B289-B418842C4953}"/>
              </c:ext>
            </c:extLst>
          </c:dPt>
          <c:dPt>
            <c:idx val="15"/>
            <c:invertIfNegative val="0"/>
            <c:bubble3D val="0"/>
            <c:spPr>
              <a:solidFill>
                <a:srgbClr val="FF0000"/>
              </a:solidFill>
              <a:ln>
                <a:noFill/>
              </a:ln>
              <a:effectLst/>
            </c:spPr>
            <c:extLst>
              <c:ext xmlns:c16="http://schemas.microsoft.com/office/drawing/2014/chart" uri="{C3380CC4-5D6E-409C-BE32-E72D297353CC}">
                <c16:uniqueId val="{00000017-7366-4649-B289-B418842C4953}"/>
              </c:ext>
            </c:extLst>
          </c:dPt>
          <c:dLbls>
            <c:dLbl>
              <c:idx val="1"/>
              <c:spPr>
                <a:noFill/>
                <a:ln w="28575">
                  <a:solidFill>
                    <a:srgbClr val="FF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9-7366-4649-B289-B418842C4953}"/>
                </c:ext>
              </c:extLst>
            </c:dLbl>
            <c:dLbl>
              <c:idx val="5"/>
              <c:spPr>
                <a:noFill/>
                <a:ln w="28575">
                  <a:solidFill>
                    <a:srgbClr val="FF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366-4649-B289-B418842C4953}"/>
                </c:ext>
              </c:extLst>
            </c:dLbl>
            <c:dLbl>
              <c:idx val="9"/>
              <c:spPr>
                <a:noFill/>
                <a:ln w="28575">
                  <a:solidFill>
                    <a:srgbClr val="FF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7366-4649-B289-B418842C4953}"/>
                </c:ext>
              </c:extLst>
            </c:dLbl>
            <c:dLbl>
              <c:idx val="13"/>
              <c:spPr>
                <a:noFill/>
                <a:ln w="28575">
                  <a:solidFill>
                    <a:srgbClr val="FF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3-7366-4649-B289-B418842C49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'Analisis infos Lechu'!$AK$87:$AL$102</c:f>
              <c:multiLvlStrCache>
                <c:ptCount val="16"/>
                <c:lvl>
                  <c:pt idx="0">
                    <c:v>9 pl/m2 </c:v>
                  </c:pt>
                  <c:pt idx="1">
                    <c:v>7.5 pl/m2</c:v>
                  </c:pt>
                  <c:pt idx="2">
                    <c:v>6 pl/m2 </c:v>
                  </c:pt>
                  <c:pt idx="3">
                    <c:v>4.5 pl/m2 </c:v>
                  </c:pt>
                  <c:pt idx="4">
                    <c:v>9 pl/m2 </c:v>
                  </c:pt>
                  <c:pt idx="5">
                    <c:v>7.5 pl/m2</c:v>
                  </c:pt>
                  <c:pt idx="6">
                    <c:v>6 pl/m2 </c:v>
                  </c:pt>
                  <c:pt idx="7">
                    <c:v>4.5 pl/m2 </c:v>
                  </c:pt>
                  <c:pt idx="8">
                    <c:v>9 pl/m2 </c:v>
                  </c:pt>
                  <c:pt idx="9">
                    <c:v>7.5 pl/m2</c:v>
                  </c:pt>
                  <c:pt idx="10">
                    <c:v>6 pl/m2 </c:v>
                  </c:pt>
                  <c:pt idx="11">
                    <c:v>4.5 pl/m2 </c:v>
                  </c:pt>
                  <c:pt idx="12">
                    <c:v>9 pl/m2 </c:v>
                  </c:pt>
                  <c:pt idx="13">
                    <c:v>7.5 pl/m2</c:v>
                  </c:pt>
                  <c:pt idx="14">
                    <c:v>6 pl/m2 </c:v>
                  </c:pt>
                  <c:pt idx="15">
                    <c:v>4.5 pl/m2 </c:v>
                  </c:pt>
                </c:lvl>
                <c:lvl>
                  <c:pt idx="0">
                    <c:v>300 N</c:v>
                  </c:pt>
                  <c:pt idx="4">
                    <c:v>200 N</c:v>
                  </c:pt>
                  <c:pt idx="8">
                    <c:v>120 N</c:v>
                  </c:pt>
                  <c:pt idx="12">
                    <c:v>80 N</c:v>
                  </c:pt>
                </c:lvl>
              </c:multiLvlStrCache>
            </c:multiLvlStrRef>
          </c:cat>
          <c:val>
            <c:numRef>
              <c:f>'Analisis infos Lechu'!$AM$87:$AM$102</c:f>
              <c:numCache>
                <c:formatCode>0</c:formatCode>
                <c:ptCount val="16"/>
                <c:pt idx="0">
                  <c:v>11502.06</c:v>
                </c:pt>
                <c:pt idx="1">
                  <c:v>12434.15</c:v>
                </c:pt>
                <c:pt idx="2">
                  <c:v>10967.82</c:v>
                </c:pt>
                <c:pt idx="3">
                  <c:v>11045.98</c:v>
                </c:pt>
                <c:pt idx="4">
                  <c:v>10367.1</c:v>
                </c:pt>
                <c:pt idx="5">
                  <c:v>11181.31</c:v>
                </c:pt>
                <c:pt idx="6">
                  <c:v>10494.61</c:v>
                </c:pt>
                <c:pt idx="7">
                  <c:v>10569.07</c:v>
                </c:pt>
                <c:pt idx="8">
                  <c:v>8956.43</c:v>
                </c:pt>
                <c:pt idx="9">
                  <c:v>9634.23</c:v>
                </c:pt>
                <c:pt idx="10">
                  <c:v>9625.18</c:v>
                </c:pt>
                <c:pt idx="11">
                  <c:v>9723.36</c:v>
                </c:pt>
                <c:pt idx="12">
                  <c:v>7859.28</c:v>
                </c:pt>
                <c:pt idx="13">
                  <c:v>8929.58</c:v>
                </c:pt>
                <c:pt idx="14">
                  <c:v>8929.58</c:v>
                </c:pt>
                <c:pt idx="15">
                  <c:v>8338.26</c:v>
                </c:pt>
              </c:numCache>
            </c:numRef>
          </c:val>
          <c:extLst>
            <c:ext xmlns:c16="http://schemas.microsoft.com/office/drawing/2014/chart" uri="{C3380CC4-5D6E-409C-BE32-E72D297353CC}">
              <c16:uniqueId val="{00000018-7366-4649-B289-B418842C4953}"/>
            </c:ext>
          </c:extLst>
        </c:ser>
        <c:dLbls>
          <c:showLegendKey val="0"/>
          <c:showVal val="0"/>
          <c:showCatName val="0"/>
          <c:showSerName val="0"/>
          <c:showPercent val="0"/>
          <c:showBubbleSize val="0"/>
        </c:dLbls>
        <c:gapWidth val="219"/>
        <c:overlap val="-27"/>
        <c:axId val="576804264"/>
        <c:axId val="606243656"/>
      </c:barChart>
      <c:catAx>
        <c:axId val="576804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6243656"/>
        <c:crosses val="autoZero"/>
        <c:auto val="1"/>
        <c:lblAlgn val="ctr"/>
        <c:lblOffset val="100"/>
        <c:noMultiLvlLbl val="0"/>
      </c:catAx>
      <c:valAx>
        <c:axId val="606243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dirty="0">
                    <a:latin typeface="Arial" panose="020B0604020202020204" pitchFamily="34" charset="0"/>
                    <a:cs typeface="Arial" panose="020B0604020202020204" pitchFamily="34" charset="0"/>
                  </a:rPr>
                  <a:t>Rinde</a:t>
                </a:r>
                <a:r>
                  <a:rPr lang="es-AR" baseline="0" dirty="0">
                    <a:latin typeface="Arial" panose="020B0604020202020204" pitchFamily="34" charset="0"/>
                    <a:cs typeface="Arial" panose="020B0604020202020204" pitchFamily="34" charset="0"/>
                  </a:rPr>
                  <a:t> Kg/ha 14.5%</a:t>
                </a:r>
                <a:endParaRPr lang="es-AR" dirty="0">
                  <a:latin typeface="Arial" panose="020B0604020202020204" pitchFamily="34" charset="0"/>
                  <a:cs typeface="Arial" panose="020B0604020202020204" pitchFamily="34" charset="0"/>
                </a:endParaRPr>
              </a:p>
            </c:rich>
          </c:tx>
          <c:layout>
            <c:manualLayout>
              <c:xMode val="edge"/>
              <c:yMode val="edge"/>
              <c:x val="1.7269813289080068E-4"/>
              <c:y val="0.2801954250653092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6804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none" spc="20" baseline="0">
                <a:solidFill>
                  <a:schemeClr val="dk1">
                    <a:lumMod val="50000"/>
                    <a:lumOff val="50000"/>
                  </a:schemeClr>
                </a:solidFill>
                <a:latin typeface="Arial" panose="020B0604020202020204" pitchFamily="34" charset="0"/>
                <a:ea typeface="+mn-ea"/>
                <a:cs typeface="Arial" panose="020B0604020202020204" pitchFamily="34" charset="0"/>
              </a:defRPr>
            </a:pPr>
            <a:r>
              <a:rPr lang="es-AR" b="1" dirty="0">
                <a:latin typeface="Arial" panose="020B0604020202020204" pitchFamily="34" charset="0"/>
                <a:cs typeface="Arial" panose="020B0604020202020204" pitchFamily="34" charset="0"/>
              </a:rPr>
              <a:t>Curvas Rendimiento</a:t>
            </a:r>
            <a:r>
              <a:rPr lang="es-AR" b="1" baseline="0" dirty="0">
                <a:latin typeface="Arial" panose="020B0604020202020204" pitchFamily="34" charset="0"/>
                <a:cs typeface="Arial" panose="020B0604020202020204" pitchFamily="34" charset="0"/>
              </a:rPr>
              <a:t> en Función de la</a:t>
            </a:r>
            <a:r>
              <a:rPr lang="es-AR" b="1" dirty="0">
                <a:latin typeface="Arial" panose="020B0604020202020204" pitchFamily="34" charset="0"/>
                <a:cs typeface="Arial" panose="020B0604020202020204" pitchFamily="34" charset="0"/>
              </a:rPr>
              <a:t> Densidad a Diferentes Niveles de Nitrógeno </a:t>
            </a: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chemeClr val="dk1">
                  <a:lumMod val="50000"/>
                  <a:lumOff val="50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378902438124003"/>
          <c:y val="0.24882051309665965"/>
          <c:w val="0.8050376170744572"/>
          <c:h val="0.46134908169217265"/>
        </c:manualLayout>
      </c:layout>
      <c:scatterChart>
        <c:scatterStyle val="lineMarker"/>
        <c:varyColors val="0"/>
        <c:ser>
          <c:idx val="0"/>
          <c:order val="0"/>
          <c:tx>
            <c:strRef>
              <c:f>'Analisis infos Lechu'!$AO$89</c:f>
              <c:strCache>
                <c:ptCount val="1"/>
                <c:pt idx="0">
                  <c:v>300 N</c:v>
                </c:pt>
              </c:strCache>
            </c:strRef>
          </c:tx>
          <c:spPr>
            <a:ln w="25400" cap="flat" cmpd="sng" algn="ctr">
              <a:no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noFill/>
                <a:round/>
              </a:ln>
              <a:effectLst>
                <a:outerShdw blurRad="40000" dist="20000" dir="5400000" rotWithShape="0">
                  <a:srgbClr val="000000">
                    <a:alpha val="38000"/>
                  </a:srgbClr>
                </a:outerShdw>
              </a:effectLst>
            </c:spPr>
          </c:marker>
          <c:trendline>
            <c:spPr>
              <a:ln w="38100" cap="rnd">
                <a:solidFill>
                  <a:schemeClr val="accent1"/>
                </a:solidFill>
              </a:ln>
              <a:effectLst/>
            </c:spPr>
            <c:trendlineType val="poly"/>
            <c:order val="2"/>
            <c:dispRSqr val="0"/>
            <c:dispEq val="0"/>
          </c:trendline>
          <c:xVal>
            <c:numRef>
              <c:f>'Analisis infos Lechu'!$AQ$89:$AQ$120</c:f>
              <c:numCache>
                <c:formatCode>General</c:formatCode>
                <c:ptCount val="32"/>
                <c:pt idx="0">
                  <c:v>48000</c:v>
                </c:pt>
                <c:pt idx="1">
                  <c:v>48000</c:v>
                </c:pt>
                <c:pt idx="2">
                  <c:v>44000</c:v>
                </c:pt>
                <c:pt idx="3">
                  <c:v>42000</c:v>
                </c:pt>
                <c:pt idx="4">
                  <c:v>66000</c:v>
                </c:pt>
                <c:pt idx="5">
                  <c:v>62000</c:v>
                </c:pt>
                <c:pt idx="6">
                  <c:v>60000</c:v>
                </c:pt>
                <c:pt idx="7">
                  <c:v>62000</c:v>
                </c:pt>
                <c:pt idx="8">
                  <c:v>78000</c:v>
                </c:pt>
                <c:pt idx="9">
                  <c:v>78000</c:v>
                </c:pt>
                <c:pt idx="10">
                  <c:v>78000</c:v>
                </c:pt>
                <c:pt idx="11">
                  <c:v>78000</c:v>
                </c:pt>
                <c:pt idx="12">
                  <c:v>94000</c:v>
                </c:pt>
                <c:pt idx="13">
                  <c:v>92000</c:v>
                </c:pt>
                <c:pt idx="14">
                  <c:v>88000</c:v>
                </c:pt>
                <c:pt idx="15">
                  <c:v>90000</c:v>
                </c:pt>
                <c:pt idx="16">
                  <c:v>46000</c:v>
                </c:pt>
                <c:pt idx="17">
                  <c:v>50000</c:v>
                </c:pt>
                <c:pt idx="18">
                  <c:v>48000</c:v>
                </c:pt>
                <c:pt idx="19">
                  <c:v>50000</c:v>
                </c:pt>
                <c:pt idx="20">
                  <c:v>60000</c:v>
                </c:pt>
                <c:pt idx="21">
                  <c:v>64000</c:v>
                </c:pt>
                <c:pt idx="22">
                  <c:v>62000</c:v>
                </c:pt>
                <c:pt idx="23">
                  <c:v>64000</c:v>
                </c:pt>
                <c:pt idx="24">
                  <c:v>76000</c:v>
                </c:pt>
                <c:pt idx="25">
                  <c:v>74000</c:v>
                </c:pt>
                <c:pt idx="26">
                  <c:v>74000</c:v>
                </c:pt>
                <c:pt idx="27">
                  <c:v>78000</c:v>
                </c:pt>
                <c:pt idx="28">
                  <c:v>92000</c:v>
                </c:pt>
                <c:pt idx="29">
                  <c:v>92000</c:v>
                </c:pt>
                <c:pt idx="30">
                  <c:v>90000</c:v>
                </c:pt>
                <c:pt idx="31">
                  <c:v>92000</c:v>
                </c:pt>
              </c:numCache>
            </c:numRef>
          </c:xVal>
          <c:yVal>
            <c:numRef>
              <c:f>'Analisis infos Lechu'!$AP$89:$AP$120</c:f>
              <c:numCache>
                <c:formatCode>General</c:formatCode>
                <c:ptCount val="32"/>
                <c:pt idx="0">
                  <c:v>11559.955790096355</c:v>
                </c:pt>
                <c:pt idx="1">
                  <c:v>11000.586352008388</c:v>
                </c:pt>
                <c:pt idx="2">
                  <c:v>11564.36640254882</c:v>
                </c:pt>
                <c:pt idx="3">
                  <c:v>11931.610820136484</c:v>
                </c:pt>
                <c:pt idx="4">
                  <c:v>11629.212626270488</c:v>
                </c:pt>
                <c:pt idx="5">
                  <c:v>11028.323679516881</c:v>
                </c:pt>
                <c:pt idx="6">
                  <c:v>10956.244365855353</c:v>
                </c:pt>
                <c:pt idx="7">
                  <c:v>10976.3397766013</c:v>
                </c:pt>
                <c:pt idx="8">
                  <c:v>12206.240238276852</c:v>
                </c:pt>
                <c:pt idx="9">
                  <c:v>11734.75284295814</c:v>
                </c:pt>
                <c:pt idx="10">
                  <c:v>13016.731552200663</c:v>
                </c:pt>
                <c:pt idx="11">
                  <c:v>11034.228082283005</c:v>
                </c:pt>
                <c:pt idx="12">
                  <c:v>10923.852702211645</c:v>
                </c:pt>
                <c:pt idx="13">
                  <c:v>11161.06660402182</c:v>
                </c:pt>
                <c:pt idx="14">
                  <c:v>11644.315632547075</c:v>
                </c:pt>
                <c:pt idx="15">
                  <c:v>10817.872210484176</c:v>
                </c:pt>
                <c:pt idx="16">
                  <c:v>10840.011755343567</c:v>
                </c:pt>
                <c:pt idx="17">
                  <c:v>11556.056211172265</c:v>
                </c:pt>
                <c:pt idx="18">
                  <c:v>9729.3550709699794</c:v>
                </c:pt>
                <c:pt idx="19">
                  <c:v>10185.873114934902</c:v>
                </c:pt>
                <c:pt idx="20">
                  <c:v>11094.160522078144</c:v>
                </c:pt>
                <c:pt idx="21">
                  <c:v>10600.565030117172</c:v>
                </c:pt>
                <c:pt idx="22">
                  <c:v>10481.517804172268</c:v>
                </c:pt>
                <c:pt idx="23">
                  <c:v>10976.182535515652</c:v>
                </c:pt>
                <c:pt idx="24">
                  <c:v>13193.863635184331</c:v>
                </c:pt>
                <c:pt idx="25">
                  <c:v>12785.799431762167</c:v>
                </c:pt>
                <c:pt idx="26">
                  <c:v>12932.733364246938</c:v>
                </c:pt>
                <c:pt idx="27">
                  <c:v>12568.830319729308</c:v>
                </c:pt>
                <c:pt idx="28">
                  <c:v>11303.243993665703</c:v>
                </c:pt>
                <c:pt idx="29">
                  <c:v>11775.155939915665</c:v>
                </c:pt>
                <c:pt idx="30">
                  <c:v>12761.136167478113</c:v>
                </c:pt>
                <c:pt idx="31">
                  <c:v>11629.865176775933</c:v>
                </c:pt>
              </c:numCache>
            </c:numRef>
          </c:yVal>
          <c:smooth val="0"/>
          <c:extLst>
            <c:ext xmlns:c16="http://schemas.microsoft.com/office/drawing/2014/chart" uri="{C3380CC4-5D6E-409C-BE32-E72D297353CC}">
              <c16:uniqueId val="{00000001-95D5-4C40-B940-391AB01D5A25}"/>
            </c:ext>
          </c:extLst>
        </c:ser>
        <c:ser>
          <c:idx val="1"/>
          <c:order val="1"/>
          <c:tx>
            <c:strRef>
              <c:f>'Analisis infos Lechu'!$AO$121</c:f>
              <c:strCache>
                <c:ptCount val="1"/>
                <c:pt idx="0">
                  <c:v>200 N</c:v>
                </c:pt>
              </c:strCache>
            </c:strRef>
          </c:tx>
          <c:spPr>
            <a:ln w="25400" cap="flat" cmpd="sng" algn="ctr">
              <a:no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noFill/>
                <a:round/>
              </a:ln>
              <a:effectLst>
                <a:outerShdw blurRad="40000" dist="20000" dir="5400000" rotWithShape="0">
                  <a:srgbClr val="000000">
                    <a:alpha val="38000"/>
                  </a:srgbClr>
                </a:outerShdw>
              </a:effectLst>
            </c:spPr>
          </c:marker>
          <c:trendline>
            <c:spPr>
              <a:ln w="38100" cap="rnd">
                <a:solidFill>
                  <a:srgbClr val="C00000"/>
                </a:solidFill>
              </a:ln>
              <a:effectLst/>
            </c:spPr>
            <c:trendlineType val="poly"/>
            <c:order val="2"/>
            <c:dispRSqr val="0"/>
            <c:dispEq val="0"/>
          </c:trendline>
          <c:xVal>
            <c:numRef>
              <c:f>'Analisis infos Lechu'!$AQ$121:$AQ$152</c:f>
              <c:numCache>
                <c:formatCode>General</c:formatCode>
                <c:ptCount val="32"/>
                <c:pt idx="0">
                  <c:v>48000</c:v>
                </c:pt>
                <c:pt idx="1">
                  <c:v>48000</c:v>
                </c:pt>
                <c:pt idx="2">
                  <c:v>44000</c:v>
                </c:pt>
                <c:pt idx="3">
                  <c:v>46000</c:v>
                </c:pt>
                <c:pt idx="4">
                  <c:v>64000</c:v>
                </c:pt>
                <c:pt idx="5">
                  <c:v>62000</c:v>
                </c:pt>
                <c:pt idx="6">
                  <c:v>66000</c:v>
                </c:pt>
                <c:pt idx="7">
                  <c:v>64000</c:v>
                </c:pt>
                <c:pt idx="8">
                  <c:v>74000</c:v>
                </c:pt>
                <c:pt idx="9">
                  <c:v>76000</c:v>
                </c:pt>
                <c:pt idx="10">
                  <c:v>76000</c:v>
                </c:pt>
                <c:pt idx="11">
                  <c:v>72000</c:v>
                </c:pt>
                <c:pt idx="12">
                  <c:v>88000</c:v>
                </c:pt>
                <c:pt idx="13">
                  <c:v>92000</c:v>
                </c:pt>
                <c:pt idx="14">
                  <c:v>96000</c:v>
                </c:pt>
                <c:pt idx="15">
                  <c:v>92000</c:v>
                </c:pt>
                <c:pt idx="16">
                  <c:v>46000</c:v>
                </c:pt>
                <c:pt idx="17">
                  <c:v>48000</c:v>
                </c:pt>
                <c:pt idx="18">
                  <c:v>46000</c:v>
                </c:pt>
                <c:pt idx="19">
                  <c:v>48000</c:v>
                </c:pt>
                <c:pt idx="20">
                  <c:v>64000</c:v>
                </c:pt>
                <c:pt idx="21">
                  <c:v>66000</c:v>
                </c:pt>
                <c:pt idx="22">
                  <c:v>60000</c:v>
                </c:pt>
                <c:pt idx="23">
                  <c:v>60000</c:v>
                </c:pt>
                <c:pt idx="24">
                  <c:v>78000</c:v>
                </c:pt>
                <c:pt idx="25">
                  <c:v>76000</c:v>
                </c:pt>
                <c:pt idx="26">
                  <c:v>74000</c:v>
                </c:pt>
                <c:pt idx="27">
                  <c:v>76000</c:v>
                </c:pt>
                <c:pt idx="28">
                  <c:v>94000</c:v>
                </c:pt>
                <c:pt idx="29">
                  <c:v>90000</c:v>
                </c:pt>
                <c:pt idx="30">
                  <c:v>92000</c:v>
                </c:pt>
                <c:pt idx="31">
                  <c:v>94000</c:v>
                </c:pt>
              </c:numCache>
            </c:numRef>
          </c:xVal>
          <c:yVal>
            <c:numRef>
              <c:f>'Analisis infos Lechu'!$AP$121:$AP$152</c:f>
              <c:numCache>
                <c:formatCode>General</c:formatCode>
                <c:ptCount val="32"/>
                <c:pt idx="0">
                  <c:v>10739.440356962423</c:v>
                </c:pt>
                <c:pt idx="1">
                  <c:v>11465.18658777567</c:v>
                </c:pt>
                <c:pt idx="2">
                  <c:v>10585.469885894863</c:v>
                </c:pt>
                <c:pt idx="3">
                  <c:v>10935.991714023752</c:v>
                </c:pt>
                <c:pt idx="4">
                  <c:v>10386.544188440232</c:v>
                </c:pt>
                <c:pt idx="5">
                  <c:v>10890.792763953996</c:v>
                </c:pt>
                <c:pt idx="6">
                  <c:v>10949.451550955311</c:v>
                </c:pt>
                <c:pt idx="7">
                  <c:v>10064.687410225171</c:v>
                </c:pt>
                <c:pt idx="8">
                  <c:v>11028.95264385948</c:v>
                </c:pt>
                <c:pt idx="9">
                  <c:v>9999.9355311548861</c:v>
                </c:pt>
                <c:pt idx="10">
                  <c:v>11226.132965263399</c:v>
                </c:pt>
                <c:pt idx="11">
                  <c:v>11205.125556220688</c:v>
                </c:pt>
                <c:pt idx="12">
                  <c:v>10165.636187211867</c:v>
                </c:pt>
                <c:pt idx="13">
                  <c:v>10049.214887397302</c:v>
                </c:pt>
                <c:pt idx="14">
                  <c:v>9432.656866458763</c:v>
                </c:pt>
                <c:pt idx="15">
                  <c:v>10008.693859625539</c:v>
                </c:pt>
                <c:pt idx="16">
                  <c:v>9910.2923882263549</c:v>
                </c:pt>
                <c:pt idx="17">
                  <c:v>9407.1680864750506</c:v>
                </c:pt>
                <c:pt idx="18">
                  <c:v>10594.668489405334</c:v>
                </c:pt>
                <c:pt idx="19">
                  <c:v>10914.345906173305</c:v>
                </c:pt>
                <c:pt idx="20">
                  <c:v>10870.642318828002</c:v>
                </c:pt>
                <c:pt idx="21">
                  <c:v>9846.7512655155697</c:v>
                </c:pt>
                <c:pt idx="22">
                  <c:v>11074.183042146429</c:v>
                </c:pt>
                <c:pt idx="23">
                  <c:v>9873.8596286814682</c:v>
                </c:pt>
                <c:pt idx="24">
                  <c:v>11473.944916246326</c:v>
                </c:pt>
                <c:pt idx="25">
                  <c:v>11726.780719915732</c:v>
                </c:pt>
                <c:pt idx="26">
                  <c:v>10882.278159166035</c:v>
                </c:pt>
                <c:pt idx="27">
                  <c:v>11907.301348295137</c:v>
                </c:pt>
                <c:pt idx="28">
                  <c:v>11312.285356090524</c:v>
                </c:pt>
                <c:pt idx="29">
                  <c:v>10960.977322533388</c:v>
                </c:pt>
                <c:pt idx="30">
                  <c:v>10653.893344315053</c:v>
                </c:pt>
                <c:pt idx="31">
                  <c:v>10353.444939911107</c:v>
                </c:pt>
              </c:numCache>
            </c:numRef>
          </c:yVal>
          <c:smooth val="0"/>
          <c:extLst>
            <c:ext xmlns:c16="http://schemas.microsoft.com/office/drawing/2014/chart" uri="{C3380CC4-5D6E-409C-BE32-E72D297353CC}">
              <c16:uniqueId val="{00000003-95D5-4C40-B940-391AB01D5A25}"/>
            </c:ext>
          </c:extLst>
        </c:ser>
        <c:ser>
          <c:idx val="2"/>
          <c:order val="2"/>
          <c:tx>
            <c:strRef>
              <c:f>'Analisis infos Lechu'!$AO$153</c:f>
              <c:strCache>
                <c:ptCount val="1"/>
                <c:pt idx="0">
                  <c:v>120 N</c:v>
                </c:pt>
              </c:strCache>
            </c:strRef>
          </c:tx>
          <c:spPr>
            <a:ln w="25400" cap="flat" cmpd="sng" algn="ctr">
              <a:no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noFill/>
                <a:round/>
              </a:ln>
              <a:effectLst>
                <a:outerShdw blurRad="40000" dist="20000" dir="5400000" rotWithShape="0">
                  <a:srgbClr val="000000">
                    <a:alpha val="38000"/>
                  </a:srgbClr>
                </a:outerShdw>
              </a:effectLst>
            </c:spPr>
          </c:marker>
          <c:trendline>
            <c:spPr>
              <a:ln w="38100" cap="rnd">
                <a:solidFill>
                  <a:srgbClr val="92D050"/>
                </a:solidFill>
              </a:ln>
              <a:effectLst/>
            </c:spPr>
            <c:trendlineType val="poly"/>
            <c:order val="2"/>
            <c:dispRSqr val="0"/>
            <c:dispEq val="0"/>
          </c:trendline>
          <c:xVal>
            <c:numRef>
              <c:f>'Analisis infos Lechu'!$AQ$153:$AQ$184</c:f>
              <c:numCache>
                <c:formatCode>General</c:formatCode>
                <c:ptCount val="32"/>
                <c:pt idx="0">
                  <c:v>50000</c:v>
                </c:pt>
                <c:pt idx="1">
                  <c:v>44000</c:v>
                </c:pt>
                <c:pt idx="2">
                  <c:v>48000</c:v>
                </c:pt>
                <c:pt idx="3">
                  <c:v>48000</c:v>
                </c:pt>
                <c:pt idx="4">
                  <c:v>64000</c:v>
                </c:pt>
                <c:pt idx="5">
                  <c:v>62000</c:v>
                </c:pt>
                <c:pt idx="6">
                  <c:v>62000</c:v>
                </c:pt>
                <c:pt idx="7">
                  <c:v>58000</c:v>
                </c:pt>
                <c:pt idx="8">
                  <c:v>76000</c:v>
                </c:pt>
                <c:pt idx="9">
                  <c:v>78000</c:v>
                </c:pt>
                <c:pt idx="10">
                  <c:v>76000</c:v>
                </c:pt>
                <c:pt idx="11">
                  <c:v>74000</c:v>
                </c:pt>
                <c:pt idx="12">
                  <c:v>90000</c:v>
                </c:pt>
                <c:pt idx="13">
                  <c:v>92000</c:v>
                </c:pt>
                <c:pt idx="14">
                  <c:v>90000</c:v>
                </c:pt>
                <c:pt idx="15">
                  <c:v>94000</c:v>
                </c:pt>
                <c:pt idx="16">
                  <c:v>46000</c:v>
                </c:pt>
                <c:pt idx="17">
                  <c:v>48000</c:v>
                </c:pt>
                <c:pt idx="18">
                  <c:v>50000</c:v>
                </c:pt>
                <c:pt idx="19">
                  <c:v>48000</c:v>
                </c:pt>
                <c:pt idx="20">
                  <c:v>62000</c:v>
                </c:pt>
                <c:pt idx="21">
                  <c:v>66000</c:v>
                </c:pt>
                <c:pt idx="22">
                  <c:v>64000</c:v>
                </c:pt>
                <c:pt idx="23">
                  <c:v>60000</c:v>
                </c:pt>
                <c:pt idx="24">
                  <c:v>78000</c:v>
                </c:pt>
                <c:pt idx="25">
                  <c:v>76000</c:v>
                </c:pt>
                <c:pt idx="26">
                  <c:v>78000</c:v>
                </c:pt>
                <c:pt idx="27">
                  <c:v>78000</c:v>
                </c:pt>
                <c:pt idx="28">
                  <c:v>94000</c:v>
                </c:pt>
                <c:pt idx="29">
                  <c:v>92000</c:v>
                </c:pt>
                <c:pt idx="30">
                  <c:v>94000</c:v>
                </c:pt>
                <c:pt idx="31">
                  <c:v>92000</c:v>
                </c:pt>
              </c:numCache>
            </c:numRef>
          </c:xVal>
          <c:yVal>
            <c:numRef>
              <c:f>'Analisis infos Lechu'!$AP$153:$AP$184</c:f>
              <c:numCache>
                <c:formatCode>General</c:formatCode>
                <c:ptCount val="32"/>
                <c:pt idx="0">
                  <c:v>10068.79140256061</c:v>
                </c:pt>
                <c:pt idx="1">
                  <c:v>8576.2590175797122</c:v>
                </c:pt>
                <c:pt idx="2">
                  <c:v>8940.476544268633</c:v>
                </c:pt>
                <c:pt idx="3">
                  <c:v>10101.890651089738</c:v>
                </c:pt>
                <c:pt idx="4">
                  <c:v>9926.8184263280727</c:v>
                </c:pt>
                <c:pt idx="5">
                  <c:v>8480.45202409374</c:v>
                </c:pt>
                <c:pt idx="6">
                  <c:v>9788.5524086897094</c:v>
                </c:pt>
                <c:pt idx="7">
                  <c:v>10140.611268430819</c:v>
                </c:pt>
                <c:pt idx="8">
                  <c:v>9883.9702304887032</c:v>
                </c:pt>
                <c:pt idx="9">
                  <c:v>9278.0888792657352</c:v>
                </c:pt>
                <c:pt idx="10">
                  <c:v>9930.5607641665192</c:v>
                </c:pt>
                <c:pt idx="11">
                  <c:v>11307.269365458318</c:v>
                </c:pt>
                <c:pt idx="12">
                  <c:v>9876.0138315549248</c:v>
                </c:pt>
                <c:pt idx="13">
                  <c:v>9011.0935158336288</c:v>
                </c:pt>
                <c:pt idx="14">
                  <c:v>10509.050718269418</c:v>
                </c:pt>
                <c:pt idx="15">
                  <c:v>10882.341055600291</c:v>
                </c:pt>
                <c:pt idx="16">
                  <c:v>11094.931003397827</c:v>
                </c:pt>
                <c:pt idx="17">
                  <c:v>9127.8450219280567</c:v>
                </c:pt>
                <c:pt idx="18">
                  <c:v>10019.024598952683</c:v>
                </c:pt>
                <c:pt idx="19">
                  <c:v>9857.6323486424808</c:v>
                </c:pt>
                <c:pt idx="20">
                  <c:v>8974.9280661343437</c:v>
                </c:pt>
                <c:pt idx="21">
                  <c:v>9877.5862424113493</c:v>
                </c:pt>
                <c:pt idx="22">
                  <c:v>8803.4094899083484</c:v>
                </c:pt>
                <c:pt idx="23">
                  <c:v>11009.077370633437</c:v>
                </c:pt>
                <c:pt idx="24">
                  <c:v>9867.19260664988</c:v>
                </c:pt>
                <c:pt idx="25">
                  <c:v>8979.0792307954798</c:v>
                </c:pt>
                <c:pt idx="26">
                  <c:v>9261.1697384498966</c:v>
                </c:pt>
                <c:pt idx="27">
                  <c:v>8566.5257943780362</c:v>
                </c:pt>
                <c:pt idx="28">
                  <c:v>8726.8566673601017</c:v>
                </c:pt>
                <c:pt idx="29">
                  <c:v>7237.4612420379035</c:v>
                </c:pt>
                <c:pt idx="30">
                  <c:v>8600.4584206611016</c:v>
                </c:pt>
                <c:pt idx="31">
                  <c:v>6808.1930782159634</c:v>
                </c:pt>
              </c:numCache>
            </c:numRef>
          </c:yVal>
          <c:smooth val="0"/>
          <c:extLst>
            <c:ext xmlns:c16="http://schemas.microsoft.com/office/drawing/2014/chart" uri="{C3380CC4-5D6E-409C-BE32-E72D297353CC}">
              <c16:uniqueId val="{00000005-95D5-4C40-B940-391AB01D5A25}"/>
            </c:ext>
          </c:extLst>
        </c:ser>
        <c:ser>
          <c:idx val="3"/>
          <c:order val="3"/>
          <c:tx>
            <c:strRef>
              <c:f>'Analisis infos Lechu'!$AO$185</c:f>
              <c:strCache>
                <c:ptCount val="1"/>
                <c:pt idx="0">
                  <c:v>80 N</c:v>
                </c:pt>
              </c:strCache>
            </c:strRef>
          </c:tx>
          <c:spPr>
            <a:ln w="25400" cap="flat" cmpd="sng" algn="ctr">
              <a:no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noFill/>
                <a:round/>
              </a:ln>
              <a:effectLst>
                <a:outerShdw blurRad="40000" dist="20000" dir="5400000" rotWithShape="0">
                  <a:srgbClr val="000000">
                    <a:alpha val="38000"/>
                  </a:srgbClr>
                </a:outerShdw>
              </a:effectLst>
            </c:spPr>
          </c:marker>
          <c:trendline>
            <c:spPr>
              <a:ln w="38100" cap="rnd">
                <a:solidFill>
                  <a:srgbClr val="7030A0"/>
                </a:solidFill>
              </a:ln>
              <a:effectLst/>
            </c:spPr>
            <c:trendlineType val="poly"/>
            <c:order val="2"/>
            <c:dispRSqr val="0"/>
            <c:dispEq val="0"/>
          </c:trendline>
          <c:xVal>
            <c:numRef>
              <c:f>'Analisis infos Lechu'!$AQ$185:$AQ$216</c:f>
              <c:numCache>
                <c:formatCode>General</c:formatCode>
                <c:ptCount val="32"/>
                <c:pt idx="0">
                  <c:v>46000</c:v>
                </c:pt>
                <c:pt idx="1">
                  <c:v>48000</c:v>
                </c:pt>
                <c:pt idx="2">
                  <c:v>46000</c:v>
                </c:pt>
                <c:pt idx="3">
                  <c:v>44000</c:v>
                </c:pt>
                <c:pt idx="4">
                  <c:v>64000</c:v>
                </c:pt>
                <c:pt idx="5">
                  <c:v>60000</c:v>
                </c:pt>
                <c:pt idx="6">
                  <c:v>60000</c:v>
                </c:pt>
                <c:pt idx="7">
                  <c:v>62000</c:v>
                </c:pt>
                <c:pt idx="8">
                  <c:v>76000</c:v>
                </c:pt>
                <c:pt idx="9">
                  <c:v>74000</c:v>
                </c:pt>
                <c:pt idx="10">
                  <c:v>76000</c:v>
                </c:pt>
                <c:pt idx="11">
                  <c:v>76000</c:v>
                </c:pt>
                <c:pt idx="12">
                  <c:v>90000</c:v>
                </c:pt>
                <c:pt idx="13">
                  <c:v>92000</c:v>
                </c:pt>
                <c:pt idx="14">
                  <c:v>88000</c:v>
                </c:pt>
                <c:pt idx="15">
                  <c:v>90000</c:v>
                </c:pt>
                <c:pt idx="16">
                  <c:v>50000</c:v>
                </c:pt>
                <c:pt idx="17">
                  <c:v>44000</c:v>
                </c:pt>
                <c:pt idx="18">
                  <c:v>48000</c:v>
                </c:pt>
                <c:pt idx="19">
                  <c:v>48000</c:v>
                </c:pt>
                <c:pt idx="20">
                  <c:v>64000</c:v>
                </c:pt>
                <c:pt idx="21">
                  <c:v>62000</c:v>
                </c:pt>
                <c:pt idx="22">
                  <c:v>62000</c:v>
                </c:pt>
                <c:pt idx="23">
                  <c:v>60000</c:v>
                </c:pt>
                <c:pt idx="24">
                  <c:v>78000</c:v>
                </c:pt>
                <c:pt idx="25">
                  <c:v>74000</c:v>
                </c:pt>
                <c:pt idx="26">
                  <c:v>76000</c:v>
                </c:pt>
                <c:pt idx="27">
                  <c:v>74000</c:v>
                </c:pt>
                <c:pt idx="28">
                  <c:v>92000</c:v>
                </c:pt>
                <c:pt idx="29">
                  <c:v>88000</c:v>
                </c:pt>
                <c:pt idx="30">
                  <c:v>88000</c:v>
                </c:pt>
                <c:pt idx="31">
                  <c:v>92000</c:v>
                </c:pt>
              </c:numCache>
            </c:numRef>
          </c:xVal>
          <c:yVal>
            <c:numRef>
              <c:f>'Analisis infos Lechu'!$AP$185:$AP$216</c:f>
              <c:numCache>
                <c:formatCode>General</c:formatCode>
                <c:ptCount val="32"/>
                <c:pt idx="0">
                  <c:v>8812.6080934188194</c:v>
                </c:pt>
                <c:pt idx="1">
                  <c:v>8190.766772002472</c:v>
                </c:pt>
                <c:pt idx="2">
                  <c:v>8250.6992117976115</c:v>
                </c:pt>
                <c:pt idx="3">
                  <c:v>8931.9619394807378</c:v>
                </c:pt>
                <c:pt idx="4">
                  <c:v>9790.2230952247319</c:v>
                </c:pt>
                <c:pt idx="5">
                  <c:v>7671.3522937779235</c:v>
                </c:pt>
                <c:pt idx="6">
                  <c:v>9562.4751067706293</c:v>
                </c:pt>
                <c:pt idx="7">
                  <c:v>8513.000928823094</c:v>
                </c:pt>
                <c:pt idx="8">
                  <c:v>10484.489660691037</c:v>
                </c:pt>
                <c:pt idx="9">
                  <c:v>9340.089039337161</c:v>
                </c:pt>
                <c:pt idx="10">
                  <c:v>10015.447364254167</c:v>
                </c:pt>
                <c:pt idx="11">
                  <c:v>9412.0740083473011</c:v>
                </c:pt>
                <c:pt idx="12">
                  <c:v>7916.1452159163837</c:v>
                </c:pt>
                <c:pt idx="13">
                  <c:v>8669.6838086181015</c:v>
                </c:pt>
                <c:pt idx="14">
                  <c:v>7868.2653053362446</c:v>
                </c:pt>
                <c:pt idx="15">
                  <c:v>9309.4113035270293</c:v>
                </c:pt>
                <c:pt idx="16">
                  <c:v>7299.1311958301285</c:v>
                </c:pt>
                <c:pt idx="17">
                  <c:v>8264.0175317520934</c:v>
                </c:pt>
                <c:pt idx="18">
                  <c:v>8698.4589272918802</c:v>
                </c:pt>
                <c:pt idx="19">
                  <c:v>8258.4590593743924</c:v>
                </c:pt>
                <c:pt idx="20">
                  <c:v>9904.3015028631271</c:v>
                </c:pt>
                <c:pt idx="21">
                  <c:v>9620.5127914836994</c:v>
                </c:pt>
                <c:pt idx="22">
                  <c:v>8427.1787442758359</c:v>
                </c:pt>
                <c:pt idx="23">
                  <c:v>7947.6091571547613</c:v>
                </c:pt>
                <c:pt idx="24">
                  <c:v>7542.5718446313422</c:v>
                </c:pt>
                <c:pt idx="25">
                  <c:v>7620.5319748961474</c:v>
                </c:pt>
                <c:pt idx="26">
                  <c:v>8919.390514683093</c:v>
                </c:pt>
                <c:pt idx="27">
                  <c:v>8102.0356273707048</c:v>
                </c:pt>
                <c:pt idx="28">
                  <c:v>7264.5381569873316</c:v>
                </c:pt>
                <c:pt idx="29">
                  <c:v>7110.2374796392387</c:v>
                </c:pt>
                <c:pt idx="30">
                  <c:v>7383.4124177373624</c:v>
                </c:pt>
                <c:pt idx="31">
                  <c:v>7352.5302685158858</c:v>
                </c:pt>
              </c:numCache>
            </c:numRef>
          </c:yVal>
          <c:smooth val="0"/>
          <c:extLst>
            <c:ext xmlns:c16="http://schemas.microsoft.com/office/drawing/2014/chart" uri="{C3380CC4-5D6E-409C-BE32-E72D297353CC}">
              <c16:uniqueId val="{00000007-95D5-4C40-B940-391AB01D5A25}"/>
            </c:ext>
          </c:extLst>
        </c:ser>
        <c:dLbls>
          <c:showLegendKey val="0"/>
          <c:showVal val="0"/>
          <c:showCatName val="0"/>
          <c:showSerName val="0"/>
          <c:showPercent val="0"/>
          <c:showBubbleSize val="0"/>
        </c:dLbls>
        <c:axId val="723202672"/>
        <c:axId val="723204968"/>
      </c:scatterChart>
      <c:valAx>
        <c:axId val="723202672"/>
        <c:scaling>
          <c:orientation val="minMax"/>
          <c:min val="4000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000">
                    <a:latin typeface="Arial" panose="020B0604020202020204" pitchFamily="34" charset="0"/>
                    <a:cs typeface="Arial" panose="020B0604020202020204" pitchFamily="34" charset="0"/>
                  </a:rPr>
                  <a:t>Densidad Lograda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rnd">
            <a:solidFill>
              <a:schemeClr val="dk1">
                <a:lumMod val="20000"/>
                <a:lumOff val="80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crossAx val="723204968"/>
        <c:crosses val="autoZero"/>
        <c:crossBetween val="midCat"/>
        <c:majorUnit val="5000"/>
      </c:valAx>
      <c:valAx>
        <c:axId val="72320496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Rinde Kg/ha 14.5%</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n-US"/>
          </a:p>
        </c:txPr>
        <c:crossAx val="723202672"/>
        <c:crosses val="autoZero"/>
        <c:crossBetween val="midCat"/>
      </c:valAx>
      <c:spPr>
        <a:solidFill>
          <a:schemeClr val="bg1"/>
        </a:solidFill>
        <a:ln>
          <a:noFill/>
        </a:ln>
        <a:effectLst/>
      </c:spPr>
    </c:plotArea>
    <c:legend>
      <c:legendPos val="b"/>
      <c:layout>
        <c:manualLayout>
          <c:xMode val="edge"/>
          <c:yMode val="edge"/>
          <c:x val="1.5749260150473416E-2"/>
          <c:y val="0.84102561009445465"/>
          <c:w val="0.95563678784957073"/>
          <c:h val="0.15204535950235432"/>
        </c:manualLayout>
      </c:layout>
      <c:overlay val="0"/>
      <c:spPr>
        <a:noFill/>
        <a:ln>
          <a:noFill/>
        </a:ln>
        <a:effectLst/>
      </c:spPr>
      <c:txPr>
        <a:bodyPr rot="0" spcFirstLastPara="1" vertOverflow="ellipsis" vert="horz" wrap="square" anchor="ctr" anchorCtr="1"/>
        <a:lstStyle/>
        <a:p>
          <a:pPr>
            <a:defRPr sz="900" b="1" i="0" u="none" strike="noStrike" kern="1200" spc="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solidFill>
        <a:sysClr val="windowText" lastClr="000000"/>
      </a:solid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latin typeface="Arial" panose="020B0604020202020204" pitchFamily="34" charset="0"/>
                <a:cs typeface="Arial" panose="020B0604020202020204" pitchFamily="34" charset="0"/>
              </a:rPr>
              <a:t>Efecto de la triple</a:t>
            </a:r>
            <a:r>
              <a:rPr lang="en-US" b="1" baseline="0">
                <a:latin typeface="Arial" panose="020B0604020202020204" pitchFamily="34" charset="0"/>
                <a:cs typeface="Arial" panose="020B0604020202020204" pitchFamily="34" charset="0"/>
              </a:rPr>
              <a:t> interacción Híbrido-Densidad-Fertilización sobre el Rendimiento</a:t>
            </a:r>
            <a:endParaRPr lang="en-US" b="1">
              <a:latin typeface="Arial" panose="020B0604020202020204" pitchFamily="34" charset="0"/>
              <a:cs typeface="Arial" panose="020B0604020202020204" pitchFamily="34" charset="0"/>
            </a:endParaRPr>
          </a:p>
        </c:rich>
      </c:tx>
      <c:layout>
        <c:manualLayout>
          <c:xMode val="edge"/>
          <c:yMode val="edge"/>
          <c:x val="0.16395700868287014"/>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030423088719266"/>
          <c:y val="0.16777876905408945"/>
          <c:w val="0.86482298158243953"/>
          <c:h val="0.48705616973574034"/>
        </c:manualLayout>
      </c:layout>
      <c:barChart>
        <c:barDir val="col"/>
        <c:grouping val="clustered"/>
        <c:varyColors val="0"/>
        <c:ser>
          <c:idx val="0"/>
          <c:order val="0"/>
          <c:spPr>
            <a:solidFill>
              <a:srgbClr val="FF0000"/>
            </a:solidFill>
            <a:ln>
              <a:noFill/>
            </a:ln>
            <a:effectLst/>
          </c:spPr>
          <c:invertIfNegative val="0"/>
          <c:dPt>
            <c:idx val="4"/>
            <c:invertIfNegative val="0"/>
            <c:bubble3D val="0"/>
            <c:spPr>
              <a:solidFill>
                <a:srgbClr val="70AD47">
                  <a:lumMod val="75000"/>
                </a:srgbClr>
              </a:solidFill>
              <a:ln>
                <a:noFill/>
              </a:ln>
              <a:effectLst/>
            </c:spPr>
            <c:extLst>
              <c:ext xmlns:c16="http://schemas.microsoft.com/office/drawing/2014/chart" uri="{C3380CC4-5D6E-409C-BE32-E72D297353CC}">
                <c16:uniqueId val="{00000006-1402-4E11-8ABA-7D54891B0D28}"/>
              </c:ext>
            </c:extLst>
          </c:dPt>
          <c:dPt>
            <c:idx val="5"/>
            <c:invertIfNegative val="0"/>
            <c:bubble3D val="0"/>
            <c:spPr>
              <a:solidFill>
                <a:srgbClr val="70AD47">
                  <a:lumMod val="75000"/>
                </a:srgbClr>
              </a:solidFill>
              <a:ln>
                <a:noFill/>
              </a:ln>
              <a:effectLst/>
            </c:spPr>
            <c:extLst>
              <c:ext xmlns:c16="http://schemas.microsoft.com/office/drawing/2014/chart" uri="{C3380CC4-5D6E-409C-BE32-E72D297353CC}">
                <c16:uniqueId val="{00000002-09BF-4F6F-ADAE-C539272654D0}"/>
              </c:ext>
            </c:extLst>
          </c:dPt>
          <c:dPt>
            <c:idx val="6"/>
            <c:invertIfNegative val="0"/>
            <c:bubble3D val="0"/>
            <c:spPr>
              <a:solidFill>
                <a:srgbClr val="70AD47">
                  <a:lumMod val="75000"/>
                </a:srgbClr>
              </a:solidFill>
              <a:ln>
                <a:noFill/>
              </a:ln>
              <a:effectLst/>
            </c:spPr>
            <c:extLst>
              <c:ext xmlns:c16="http://schemas.microsoft.com/office/drawing/2014/chart" uri="{C3380CC4-5D6E-409C-BE32-E72D297353CC}">
                <c16:uniqueId val="{00000007-1402-4E11-8ABA-7D54891B0D28}"/>
              </c:ext>
            </c:extLst>
          </c:dPt>
          <c:dPt>
            <c:idx val="7"/>
            <c:invertIfNegative val="0"/>
            <c:bubble3D val="0"/>
            <c:spPr>
              <a:solidFill>
                <a:srgbClr val="70AD47">
                  <a:lumMod val="75000"/>
                </a:srgbClr>
              </a:solidFill>
              <a:ln>
                <a:noFill/>
              </a:ln>
              <a:effectLst/>
            </c:spPr>
            <c:extLst>
              <c:ext xmlns:c16="http://schemas.microsoft.com/office/drawing/2014/chart" uri="{C3380CC4-5D6E-409C-BE32-E72D297353CC}">
                <c16:uniqueId val="{00000008-1402-4E11-8ABA-7D54891B0D28}"/>
              </c:ext>
            </c:extLst>
          </c:dPt>
          <c:dPt>
            <c:idx val="8"/>
            <c:invertIfNegative val="0"/>
            <c:bubble3D val="0"/>
            <c:spPr>
              <a:solidFill>
                <a:srgbClr val="5B9BD5"/>
              </a:solidFill>
              <a:ln>
                <a:noFill/>
              </a:ln>
              <a:effectLst/>
            </c:spPr>
            <c:extLst>
              <c:ext xmlns:c16="http://schemas.microsoft.com/office/drawing/2014/chart" uri="{C3380CC4-5D6E-409C-BE32-E72D297353CC}">
                <c16:uniqueId val="{00000000-1402-4E11-8ABA-7D54891B0D28}"/>
              </c:ext>
            </c:extLst>
          </c:dPt>
          <c:dPt>
            <c:idx val="9"/>
            <c:invertIfNegative val="0"/>
            <c:bubble3D val="0"/>
            <c:spPr>
              <a:solidFill>
                <a:srgbClr val="5B9BD5"/>
              </a:solidFill>
              <a:ln>
                <a:noFill/>
              </a:ln>
              <a:effectLst/>
            </c:spPr>
            <c:extLst>
              <c:ext xmlns:c16="http://schemas.microsoft.com/office/drawing/2014/chart" uri="{C3380CC4-5D6E-409C-BE32-E72D297353CC}">
                <c16:uniqueId val="{00000001-1402-4E11-8ABA-7D54891B0D28}"/>
              </c:ext>
            </c:extLst>
          </c:dPt>
          <c:dPt>
            <c:idx val="10"/>
            <c:invertIfNegative val="0"/>
            <c:bubble3D val="0"/>
            <c:spPr>
              <a:solidFill>
                <a:srgbClr val="5B9BD5"/>
              </a:solidFill>
              <a:ln>
                <a:noFill/>
              </a:ln>
              <a:effectLst/>
            </c:spPr>
            <c:extLst>
              <c:ext xmlns:c16="http://schemas.microsoft.com/office/drawing/2014/chart" uri="{C3380CC4-5D6E-409C-BE32-E72D297353CC}">
                <c16:uniqueId val="{00000002-1402-4E11-8ABA-7D54891B0D28}"/>
              </c:ext>
            </c:extLst>
          </c:dPt>
          <c:dPt>
            <c:idx val="11"/>
            <c:invertIfNegative val="0"/>
            <c:bubble3D val="0"/>
            <c:spPr>
              <a:solidFill>
                <a:srgbClr val="5B9BD5"/>
              </a:solidFill>
              <a:ln>
                <a:noFill/>
              </a:ln>
              <a:effectLst/>
            </c:spPr>
            <c:extLst>
              <c:ext xmlns:c16="http://schemas.microsoft.com/office/drawing/2014/chart" uri="{C3380CC4-5D6E-409C-BE32-E72D297353CC}">
                <c16:uniqueId val="{00000000-ECDC-4756-88F9-524911273B5B}"/>
              </c:ext>
            </c:extLst>
          </c:dPt>
          <c:dPt>
            <c:idx val="12"/>
            <c:invertIfNegative val="0"/>
            <c:bubble3D val="0"/>
            <c:spPr>
              <a:solidFill>
                <a:srgbClr val="ED7D31">
                  <a:lumMod val="50000"/>
                </a:srgbClr>
              </a:solidFill>
              <a:ln>
                <a:noFill/>
              </a:ln>
              <a:effectLst/>
            </c:spPr>
            <c:extLst>
              <c:ext xmlns:c16="http://schemas.microsoft.com/office/drawing/2014/chart" uri="{C3380CC4-5D6E-409C-BE32-E72D297353CC}">
                <c16:uniqueId val="{00000003-1402-4E11-8ABA-7D54891B0D28}"/>
              </c:ext>
            </c:extLst>
          </c:dPt>
          <c:dPt>
            <c:idx val="13"/>
            <c:invertIfNegative val="0"/>
            <c:bubble3D val="0"/>
            <c:spPr>
              <a:solidFill>
                <a:srgbClr val="ED7D31">
                  <a:lumMod val="50000"/>
                </a:srgbClr>
              </a:solidFill>
              <a:ln>
                <a:noFill/>
              </a:ln>
              <a:effectLst/>
            </c:spPr>
            <c:extLst>
              <c:ext xmlns:c16="http://schemas.microsoft.com/office/drawing/2014/chart" uri="{C3380CC4-5D6E-409C-BE32-E72D297353CC}">
                <c16:uniqueId val="{00000004-1402-4E11-8ABA-7D54891B0D28}"/>
              </c:ext>
            </c:extLst>
          </c:dPt>
          <c:dPt>
            <c:idx val="14"/>
            <c:invertIfNegative val="0"/>
            <c:bubble3D val="0"/>
            <c:spPr>
              <a:solidFill>
                <a:srgbClr val="ED7D31">
                  <a:lumMod val="50000"/>
                </a:srgbClr>
              </a:solidFill>
              <a:ln>
                <a:noFill/>
              </a:ln>
              <a:effectLst/>
            </c:spPr>
            <c:extLst>
              <c:ext xmlns:c16="http://schemas.microsoft.com/office/drawing/2014/chart" uri="{C3380CC4-5D6E-409C-BE32-E72D297353CC}">
                <c16:uniqueId val="{00000001-ECDC-4756-88F9-524911273B5B}"/>
              </c:ext>
            </c:extLst>
          </c:dPt>
          <c:dPt>
            <c:idx val="15"/>
            <c:invertIfNegative val="0"/>
            <c:bubble3D val="0"/>
            <c:spPr>
              <a:solidFill>
                <a:srgbClr val="ED7D31">
                  <a:lumMod val="50000"/>
                </a:srgbClr>
              </a:solidFill>
              <a:ln>
                <a:noFill/>
              </a:ln>
              <a:effectLst/>
            </c:spPr>
            <c:extLst>
              <c:ext xmlns:c16="http://schemas.microsoft.com/office/drawing/2014/chart" uri="{C3380CC4-5D6E-409C-BE32-E72D297353CC}">
                <c16:uniqueId val="{00000005-1402-4E11-8ABA-7D54891B0D28}"/>
              </c:ext>
            </c:extLst>
          </c:dPt>
          <c:dLbls>
            <c:dLbl>
              <c:idx val="1"/>
              <c:spPr>
                <a:noFill/>
                <a:ln>
                  <a:solidFill>
                    <a:srgbClr val="FF0000"/>
                  </a:solid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0876185063640202E-2"/>
                      <c:h val="3.4756796980672848E-2"/>
                    </c:manualLayout>
                  </c15:layout>
                </c:ext>
                <c:ext xmlns:c16="http://schemas.microsoft.com/office/drawing/2014/chart" uri="{C3380CC4-5D6E-409C-BE32-E72D297353CC}">
                  <c16:uniqueId val="{00000001-09BF-4F6F-ADAE-C539272654D0}"/>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BF-4F6F-ADAE-C539272654D0}"/>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DC-4756-88F9-524911273B5B}"/>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DC-4756-88F9-524911273B5B}"/>
                </c:ext>
              </c:extLst>
            </c:dLbl>
            <c:spPr>
              <a:noFill/>
              <a:ln>
                <a:solidFill>
                  <a:srgbClr val="FF000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'Analisis infos Lechu'!$AK$109:$AM$124</c:f>
              <c:multiLvlStrCache>
                <c:ptCount val="16"/>
                <c:lvl>
                  <c:pt idx="0">
                    <c:v>9 pls/m2 </c:v>
                  </c:pt>
                  <c:pt idx="1">
                    <c:v>7.5 pls/m2</c:v>
                  </c:pt>
                  <c:pt idx="2">
                    <c:v>6 pls/m2</c:v>
                  </c:pt>
                  <c:pt idx="3">
                    <c:v>4.5 pls/m2</c:v>
                  </c:pt>
                  <c:pt idx="4">
                    <c:v>9 pls/m2 </c:v>
                  </c:pt>
                  <c:pt idx="5">
                    <c:v>7.5 pls/m2</c:v>
                  </c:pt>
                  <c:pt idx="6">
                    <c:v>6 pls/m2</c:v>
                  </c:pt>
                  <c:pt idx="7">
                    <c:v>4.5 pls/m2</c:v>
                  </c:pt>
                  <c:pt idx="8">
                    <c:v>9 pls/m2 </c:v>
                  </c:pt>
                  <c:pt idx="9">
                    <c:v>7.5 pls/m2</c:v>
                  </c:pt>
                  <c:pt idx="10">
                    <c:v>6 pls/m2</c:v>
                  </c:pt>
                  <c:pt idx="11">
                    <c:v>4.5 pls/m2</c:v>
                  </c:pt>
                  <c:pt idx="12">
                    <c:v>9 pls/m2 </c:v>
                  </c:pt>
                  <c:pt idx="13">
                    <c:v>7.5 pls/m2</c:v>
                  </c:pt>
                  <c:pt idx="14">
                    <c:v>6 pls/m2</c:v>
                  </c:pt>
                  <c:pt idx="15">
                    <c:v>4.5 pls/m2</c:v>
                  </c:pt>
                </c:lvl>
                <c:lvl>
                  <c:pt idx="0">
                    <c:v>300 N</c:v>
                  </c:pt>
                  <c:pt idx="4">
                    <c:v>200 N</c:v>
                  </c:pt>
                  <c:pt idx="8">
                    <c:v>120 N</c:v>
                  </c:pt>
                  <c:pt idx="12">
                    <c:v>80 N</c:v>
                  </c:pt>
                </c:lvl>
                <c:lvl>
                  <c:pt idx="0">
                    <c:v>Next22.6 PWU</c:v>
                  </c:pt>
                </c:lvl>
              </c:multiLvlStrCache>
            </c:multiLvlStrRef>
          </c:cat>
          <c:val>
            <c:numRef>
              <c:f>'Analisis infos Lechu'!$AN$109:$AN$124</c:f>
              <c:numCache>
                <c:formatCode>0</c:formatCode>
                <c:ptCount val="16"/>
                <c:pt idx="0">
                  <c:v>11867.35</c:v>
                </c:pt>
                <c:pt idx="1">
                  <c:v>12870.31</c:v>
                </c:pt>
                <c:pt idx="2">
                  <c:v>10788.11</c:v>
                </c:pt>
                <c:pt idx="3">
                  <c:v>10577.82</c:v>
                </c:pt>
                <c:pt idx="4">
                  <c:v>10820.15</c:v>
                </c:pt>
                <c:pt idx="5">
                  <c:v>11497.58</c:v>
                </c:pt>
                <c:pt idx="6">
                  <c:v>10416.36</c:v>
                </c:pt>
                <c:pt idx="7">
                  <c:v>10206.620000000001</c:v>
                </c:pt>
                <c:pt idx="8">
                  <c:v>7843.24</c:v>
                </c:pt>
                <c:pt idx="9">
                  <c:v>9168.49</c:v>
                </c:pt>
                <c:pt idx="10">
                  <c:v>9666.25</c:v>
                </c:pt>
                <c:pt idx="11">
                  <c:v>10024.86</c:v>
                </c:pt>
                <c:pt idx="12">
                  <c:v>7277.68</c:v>
                </c:pt>
                <c:pt idx="13">
                  <c:v>8046.13</c:v>
                </c:pt>
                <c:pt idx="14">
                  <c:v>8974.9</c:v>
                </c:pt>
                <c:pt idx="15">
                  <c:v>8130.02</c:v>
                </c:pt>
              </c:numCache>
            </c:numRef>
          </c:val>
          <c:extLst>
            <c:ext xmlns:c16="http://schemas.microsoft.com/office/drawing/2014/chart" uri="{C3380CC4-5D6E-409C-BE32-E72D297353CC}">
              <c16:uniqueId val="{00000000-09BF-4F6F-ADAE-C539272654D0}"/>
            </c:ext>
          </c:extLst>
        </c:ser>
        <c:dLbls>
          <c:showLegendKey val="0"/>
          <c:showVal val="0"/>
          <c:showCatName val="0"/>
          <c:showSerName val="0"/>
          <c:showPercent val="0"/>
          <c:showBubbleSize val="0"/>
        </c:dLbls>
        <c:gapWidth val="219"/>
        <c:overlap val="-27"/>
        <c:axId val="292289624"/>
        <c:axId val="292291264"/>
      </c:barChart>
      <c:catAx>
        <c:axId val="292289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2291264"/>
        <c:crosses val="autoZero"/>
        <c:auto val="1"/>
        <c:lblAlgn val="ctr"/>
        <c:lblOffset val="100"/>
        <c:noMultiLvlLbl val="0"/>
      </c:catAx>
      <c:valAx>
        <c:axId val="292291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Rinde Kg/ha 14.5%</a:t>
                </a:r>
              </a:p>
            </c:rich>
          </c:tx>
          <c:layout>
            <c:manualLayout>
              <c:xMode val="edge"/>
              <c:yMode val="edge"/>
              <c:x val="8.3333333333333332E-3"/>
              <c:y val="0.2370370370370370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289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a:latin typeface="Arial" panose="020B0604020202020204" pitchFamily="34" charset="0"/>
                <a:cs typeface="Arial" panose="020B0604020202020204" pitchFamily="34" charset="0"/>
              </a:rPr>
              <a:t>Efecto de la triple interacción Híbrido-Densidad-Fertilización sobre el Rendimiento</a:t>
            </a:r>
          </a:p>
        </c:rich>
      </c:tx>
      <c:layout>
        <c:manualLayout>
          <c:xMode val="edge"/>
          <c:yMode val="edge"/>
          <c:x val="0.15005193306405079"/>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421611969594396"/>
          <c:y val="0.1399316704559003"/>
          <c:w val="0.84039438232367525"/>
          <c:h val="0.50097971903483496"/>
        </c:manualLayout>
      </c:layout>
      <c:barChart>
        <c:barDir val="col"/>
        <c:grouping val="clustered"/>
        <c:varyColors val="0"/>
        <c:ser>
          <c:idx val="0"/>
          <c:order val="0"/>
          <c:spPr>
            <a:solidFill>
              <a:srgbClr val="00B050"/>
            </a:solidFill>
            <a:ln>
              <a:noFill/>
            </a:ln>
            <a:effectLst/>
          </c:spPr>
          <c:invertIfNegative val="0"/>
          <c:dPt>
            <c:idx val="4"/>
            <c:invertIfNegative val="0"/>
            <c:bubble3D val="0"/>
            <c:spPr>
              <a:solidFill>
                <a:srgbClr val="FFFF00"/>
              </a:solidFill>
              <a:ln>
                <a:noFill/>
              </a:ln>
              <a:effectLst/>
            </c:spPr>
            <c:extLst>
              <c:ext xmlns:c16="http://schemas.microsoft.com/office/drawing/2014/chart" uri="{C3380CC4-5D6E-409C-BE32-E72D297353CC}">
                <c16:uniqueId val="{00000006-8C0C-4C64-95A9-506C3AF4B4D1}"/>
              </c:ext>
            </c:extLst>
          </c:dPt>
          <c:dPt>
            <c:idx val="5"/>
            <c:invertIfNegative val="0"/>
            <c:bubble3D val="0"/>
            <c:spPr>
              <a:solidFill>
                <a:srgbClr val="FFFF00"/>
              </a:solidFill>
              <a:ln>
                <a:noFill/>
              </a:ln>
              <a:effectLst/>
            </c:spPr>
            <c:extLst>
              <c:ext xmlns:c16="http://schemas.microsoft.com/office/drawing/2014/chart" uri="{C3380CC4-5D6E-409C-BE32-E72D297353CC}">
                <c16:uniqueId val="{00000007-8C0C-4C64-95A9-506C3AF4B4D1}"/>
              </c:ext>
            </c:extLst>
          </c:dPt>
          <c:dPt>
            <c:idx val="6"/>
            <c:invertIfNegative val="0"/>
            <c:bubble3D val="0"/>
            <c:spPr>
              <a:solidFill>
                <a:srgbClr val="FFFF00"/>
              </a:solidFill>
              <a:ln>
                <a:noFill/>
              </a:ln>
              <a:effectLst/>
            </c:spPr>
            <c:extLst>
              <c:ext xmlns:c16="http://schemas.microsoft.com/office/drawing/2014/chart" uri="{C3380CC4-5D6E-409C-BE32-E72D297353CC}">
                <c16:uniqueId val="{00000008-8C0C-4C64-95A9-506C3AF4B4D1}"/>
              </c:ext>
            </c:extLst>
          </c:dPt>
          <c:dPt>
            <c:idx val="7"/>
            <c:invertIfNegative val="0"/>
            <c:bubble3D val="0"/>
            <c:spPr>
              <a:solidFill>
                <a:srgbClr val="FFFF00"/>
              </a:solidFill>
              <a:ln>
                <a:noFill/>
              </a:ln>
              <a:effectLst/>
            </c:spPr>
            <c:extLst>
              <c:ext xmlns:c16="http://schemas.microsoft.com/office/drawing/2014/chart" uri="{C3380CC4-5D6E-409C-BE32-E72D297353CC}">
                <c16:uniqueId val="{00000001-D9BA-4E25-B9F1-4F6ECB88A27A}"/>
              </c:ext>
            </c:extLst>
          </c:dPt>
          <c:dPt>
            <c:idx val="8"/>
            <c:invertIfNegative val="0"/>
            <c:bubble3D val="0"/>
            <c:spPr>
              <a:solidFill>
                <a:srgbClr val="ED7D31"/>
              </a:solidFill>
              <a:ln>
                <a:noFill/>
              </a:ln>
              <a:effectLst/>
            </c:spPr>
            <c:extLst>
              <c:ext xmlns:c16="http://schemas.microsoft.com/office/drawing/2014/chart" uri="{C3380CC4-5D6E-409C-BE32-E72D297353CC}">
                <c16:uniqueId val="{00000000-8C0C-4C64-95A9-506C3AF4B4D1}"/>
              </c:ext>
            </c:extLst>
          </c:dPt>
          <c:dPt>
            <c:idx val="9"/>
            <c:invertIfNegative val="0"/>
            <c:bubble3D val="0"/>
            <c:spPr>
              <a:solidFill>
                <a:srgbClr val="ED7D31"/>
              </a:solidFill>
              <a:ln>
                <a:noFill/>
              </a:ln>
              <a:effectLst/>
            </c:spPr>
            <c:extLst>
              <c:ext xmlns:c16="http://schemas.microsoft.com/office/drawing/2014/chart" uri="{C3380CC4-5D6E-409C-BE32-E72D297353CC}">
                <c16:uniqueId val="{00000000-4BF7-4400-938C-EED7A94D0C49}"/>
              </c:ext>
            </c:extLst>
          </c:dPt>
          <c:dPt>
            <c:idx val="10"/>
            <c:invertIfNegative val="0"/>
            <c:bubble3D val="0"/>
            <c:spPr>
              <a:solidFill>
                <a:srgbClr val="ED7D31"/>
              </a:solidFill>
              <a:ln>
                <a:noFill/>
              </a:ln>
              <a:effectLst/>
            </c:spPr>
            <c:extLst>
              <c:ext xmlns:c16="http://schemas.microsoft.com/office/drawing/2014/chart" uri="{C3380CC4-5D6E-409C-BE32-E72D297353CC}">
                <c16:uniqueId val="{00000001-8C0C-4C64-95A9-506C3AF4B4D1}"/>
              </c:ext>
            </c:extLst>
          </c:dPt>
          <c:dPt>
            <c:idx val="11"/>
            <c:invertIfNegative val="0"/>
            <c:bubble3D val="0"/>
            <c:spPr>
              <a:solidFill>
                <a:srgbClr val="ED7D31"/>
              </a:solidFill>
              <a:ln>
                <a:noFill/>
              </a:ln>
              <a:effectLst/>
            </c:spPr>
            <c:extLst>
              <c:ext xmlns:c16="http://schemas.microsoft.com/office/drawing/2014/chart" uri="{C3380CC4-5D6E-409C-BE32-E72D297353CC}">
                <c16:uniqueId val="{00000002-8C0C-4C64-95A9-506C3AF4B4D1}"/>
              </c:ext>
            </c:extLst>
          </c:dPt>
          <c:dPt>
            <c:idx val="12"/>
            <c:invertIfNegative val="0"/>
            <c:bubble3D val="0"/>
            <c:spPr>
              <a:solidFill>
                <a:sysClr val="windowText" lastClr="000000">
                  <a:lumMod val="50000"/>
                  <a:lumOff val="50000"/>
                </a:sysClr>
              </a:solidFill>
              <a:ln>
                <a:noFill/>
              </a:ln>
              <a:effectLst/>
            </c:spPr>
            <c:extLst>
              <c:ext xmlns:c16="http://schemas.microsoft.com/office/drawing/2014/chart" uri="{C3380CC4-5D6E-409C-BE32-E72D297353CC}">
                <c16:uniqueId val="{00000003-8C0C-4C64-95A9-506C3AF4B4D1}"/>
              </c:ext>
            </c:extLst>
          </c:dPt>
          <c:dPt>
            <c:idx val="13"/>
            <c:invertIfNegative val="0"/>
            <c:bubble3D val="0"/>
            <c:spPr>
              <a:solidFill>
                <a:srgbClr val="E7E6E6">
                  <a:lumMod val="50000"/>
                </a:srgbClr>
              </a:solidFill>
              <a:ln>
                <a:noFill/>
              </a:ln>
              <a:effectLst/>
            </c:spPr>
            <c:extLst>
              <c:ext xmlns:c16="http://schemas.microsoft.com/office/drawing/2014/chart" uri="{C3380CC4-5D6E-409C-BE32-E72D297353CC}">
                <c16:uniqueId val="{00000001-4BF7-4400-938C-EED7A94D0C49}"/>
              </c:ext>
            </c:extLst>
          </c:dPt>
          <c:dPt>
            <c:idx val="14"/>
            <c:invertIfNegative val="0"/>
            <c:bubble3D val="0"/>
            <c:spPr>
              <a:solidFill>
                <a:srgbClr val="E7E6E6">
                  <a:lumMod val="50000"/>
                </a:srgbClr>
              </a:solidFill>
              <a:ln>
                <a:noFill/>
              </a:ln>
              <a:effectLst/>
            </c:spPr>
            <c:extLst>
              <c:ext xmlns:c16="http://schemas.microsoft.com/office/drawing/2014/chart" uri="{C3380CC4-5D6E-409C-BE32-E72D297353CC}">
                <c16:uniqueId val="{00000004-8C0C-4C64-95A9-506C3AF4B4D1}"/>
              </c:ext>
            </c:extLst>
          </c:dPt>
          <c:dPt>
            <c:idx val="15"/>
            <c:invertIfNegative val="0"/>
            <c:bubble3D val="0"/>
            <c:spPr>
              <a:solidFill>
                <a:srgbClr val="E7E6E6">
                  <a:lumMod val="50000"/>
                </a:srgbClr>
              </a:solidFill>
              <a:ln>
                <a:noFill/>
              </a:ln>
              <a:effectLst/>
            </c:spPr>
            <c:extLst>
              <c:ext xmlns:c16="http://schemas.microsoft.com/office/drawing/2014/chart" uri="{C3380CC4-5D6E-409C-BE32-E72D297353CC}">
                <c16:uniqueId val="{00000005-8C0C-4C64-95A9-506C3AF4B4D1}"/>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BA-4E25-B9F1-4F6ECB88A27A}"/>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BA-4E25-B9F1-4F6ECB88A27A}"/>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F7-4400-938C-EED7A94D0C49}"/>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F7-4400-938C-EED7A94D0C49}"/>
                </c:ext>
              </c:extLst>
            </c:dLbl>
            <c:spPr>
              <a:noFill/>
              <a:ln>
                <a:solidFill>
                  <a:srgbClr val="FF000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'Analisis infos Lechu'!$AK$125:$AM$140</c:f>
              <c:multiLvlStrCache>
                <c:ptCount val="16"/>
                <c:lvl>
                  <c:pt idx="0">
                    <c:v>9 pls/m2 </c:v>
                  </c:pt>
                  <c:pt idx="1">
                    <c:v>7.5 pls/m2</c:v>
                  </c:pt>
                  <c:pt idx="2">
                    <c:v>6 pls/m2</c:v>
                  </c:pt>
                  <c:pt idx="3">
                    <c:v>4.5 pls/m2</c:v>
                  </c:pt>
                  <c:pt idx="4">
                    <c:v>9 pls/m2 </c:v>
                  </c:pt>
                  <c:pt idx="5">
                    <c:v>7.5 pls/m2</c:v>
                  </c:pt>
                  <c:pt idx="6">
                    <c:v>6 pls/m2</c:v>
                  </c:pt>
                  <c:pt idx="7">
                    <c:v>4.5 pls/m2</c:v>
                  </c:pt>
                  <c:pt idx="8">
                    <c:v>9 pls/m2 </c:v>
                  </c:pt>
                  <c:pt idx="9">
                    <c:v>7.5 pls/m2</c:v>
                  </c:pt>
                  <c:pt idx="10">
                    <c:v>6 pls/m2</c:v>
                  </c:pt>
                  <c:pt idx="11">
                    <c:v>4.5 pls/m2</c:v>
                  </c:pt>
                  <c:pt idx="12">
                    <c:v>9 pls/m2 </c:v>
                  </c:pt>
                  <c:pt idx="13">
                    <c:v>7.5 pls/m2</c:v>
                  </c:pt>
                  <c:pt idx="14">
                    <c:v>6 pls/m2</c:v>
                  </c:pt>
                  <c:pt idx="15">
                    <c:v>4.5 pls/m2</c:v>
                  </c:pt>
                </c:lvl>
                <c:lvl>
                  <c:pt idx="0">
                    <c:v>300 N</c:v>
                  </c:pt>
                  <c:pt idx="4">
                    <c:v>200 N</c:v>
                  </c:pt>
                  <c:pt idx="8">
                    <c:v>120 N</c:v>
                  </c:pt>
                  <c:pt idx="12">
                    <c:v>80 N</c:v>
                  </c:pt>
                </c:lvl>
                <c:lvl>
                  <c:pt idx="0">
                    <c:v>BRV Exp PWUE</c:v>
                  </c:pt>
                </c:lvl>
              </c:multiLvlStrCache>
            </c:multiLvlStrRef>
          </c:cat>
          <c:val>
            <c:numRef>
              <c:f>'Analisis infos Lechu'!$AN$125:$AN$140</c:f>
              <c:numCache>
                <c:formatCode>0</c:formatCode>
                <c:ptCount val="16"/>
                <c:pt idx="0">
                  <c:v>11136.78</c:v>
                </c:pt>
                <c:pt idx="1">
                  <c:v>11997.99</c:v>
                </c:pt>
                <c:pt idx="2">
                  <c:v>11147.53</c:v>
                </c:pt>
                <c:pt idx="3">
                  <c:v>11514.13</c:v>
                </c:pt>
                <c:pt idx="4">
                  <c:v>9914.0499999999993</c:v>
                </c:pt>
                <c:pt idx="5">
                  <c:v>10865.04</c:v>
                </c:pt>
                <c:pt idx="6">
                  <c:v>10572.87</c:v>
                </c:pt>
                <c:pt idx="7">
                  <c:v>10931.52</c:v>
                </c:pt>
                <c:pt idx="8">
                  <c:v>10069.620000000001</c:v>
                </c:pt>
                <c:pt idx="9">
                  <c:v>10099.969999999999</c:v>
                </c:pt>
                <c:pt idx="10">
                  <c:v>9584.11</c:v>
                </c:pt>
                <c:pt idx="11">
                  <c:v>9421.85</c:v>
                </c:pt>
                <c:pt idx="12">
                  <c:v>8440.8799999999992</c:v>
                </c:pt>
                <c:pt idx="13">
                  <c:v>9813.0300000000007</c:v>
                </c:pt>
                <c:pt idx="14">
                  <c:v>8884.26</c:v>
                </c:pt>
                <c:pt idx="15">
                  <c:v>8546.51</c:v>
                </c:pt>
              </c:numCache>
            </c:numRef>
          </c:val>
          <c:extLst>
            <c:ext xmlns:c16="http://schemas.microsoft.com/office/drawing/2014/chart" uri="{C3380CC4-5D6E-409C-BE32-E72D297353CC}">
              <c16:uniqueId val="{00000000-D9BA-4E25-B9F1-4F6ECB88A27A}"/>
            </c:ext>
          </c:extLst>
        </c:ser>
        <c:dLbls>
          <c:showLegendKey val="0"/>
          <c:showVal val="0"/>
          <c:showCatName val="0"/>
          <c:showSerName val="0"/>
          <c:showPercent val="0"/>
          <c:showBubbleSize val="0"/>
        </c:dLbls>
        <c:gapWidth val="219"/>
        <c:overlap val="-27"/>
        <c:axId val="737930184"/>
        <c:axId val="737932480"/>
      </c:barChart>
      <c:catAx>
        <c:axId val="737930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7932480"/>
        <c:crosses val="autoZero"/>
        <c:auto val="1"/>
        <c:lblAlgn val="ctr"/>
        <c:lblOffset val="100"/>
        <c:noMultiLvlLbl val="0"/>
      </c:catAx>
      <c:valAx>
        <c:axId val="737932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Rinde Kg/ha 14.5%</a:t>
                </a:r>
              </a:p>
            </c:rich>
          </c:tx>
          <c:layout>
            <c:manualLayout>
              <c:xMode val="edge"/>
              <c:yMode val="edge"/>
              <c:x val="1.3888888888888888E-2"/>
              <c:y val="0.2370370370370370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930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AR" b="1" dirty="0"/>
              <a:t>Tasa de Nacimientos</a:t>
            </a:r>
            <a:r>
              <a:rPr lang="es-AR" b="1" baseline="0" dirty="0"/>
              <a:t> Siembra 24 de septiembre </a:t>
            </a:r>
            <a:r>
              <a:rPr lang="es-AR" b="1" baseline="0" dirty="0">
                <a:highlight>
                  <a:srgbClr val="FFFF00"/>
                </a:highlight>
              </a:rPr>
              <a:t>Semilla Calibrada </a:t>
            </a:r>
            <a:r>
              <a:rPr lang="es-AR" b="1" baseline="0" dirty="0"/>
              <a:t>MIB Chacabuco</a:t>
            </a:r>
            <a:endParaRPr lang="es-AR" b="1" dirty="0"/>
          </a:p>
        </c:rich>
      </c:tx>
      <c:layout>
        <c:manualLayout>
          <c:xMode val="edge"/>
          <c:yMode val="edge"/>
          <c:x val="0.14824634813290485"/>
          <c:y val="2.577319587628865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687033884673524E-2"/>
          <c:y val="0.15230428528164749"/>
          <c:w val="0.69454409315768961"/>
          <c:h val="0.57664370078740157"/>
        </c:manualLayout>
      </c:layout>
      <c:scatterChart>
        <c:scatterStyle val="lineMarker"/>
        <c:varyColors val="0"/>
        <c:ser>
          <c:idx val="0"/>
          <c:order val="0"/>
          <c:tx>
            <c:strRef>
              <c:f>'Graf % Nacimientos'!$D$2</c:f>
              <c:strCache>
                <c:ptCount val="1"/>
                <c:pt idx="0">
                  <c:v>Nacimientos 8cm </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44450" cap="rnd">
                <a:solidFill>
                  <a:schemeClr val="accent1"/>
                </a:solidFill>
                <a:prstDash val="solid"/>
              </a:ln>
              <a:effectLst/>
            </c:spPr>
            <c:trendlineType val="movingAvg"/>
            <c:period val="2"/>
            <c:dispRSqr val="0"/>
            <c:dispEq val="0"/>
          </c:trendline>
          <c:xVal>
            <c:numRef>
              <c:f>'Graf % Nacimientos'!$G$3:$G$35</c:f>
              <c:numCache>
                <c:formatCode>General</c:formatCode>
                <c:ptCount val="3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numCache>
            </c:numRef>
          </c:xVal>
          <c:yVal>
            <c:numRef>
              <c:f>'Graf % Nacimientos'!$D$3:$D$35</c:f>
              <c:numCache>
                <c:formatCode>0</c:formatCode>
                <c:ptCount val="33"/>
                <c:pt idx="0">
                  <c:v>0</c:v>
                </c:pt>
                <c:pt idx="1">
                  <c:v>0</c:v>
                </c:pt>
                <c:pt idx="2">
                  <c:v>0</c:v>
                </c:pt>
                <c:pt idx="3">
                  <c:v>0</c:v>
                </c:pt>
                <c:pt idx="4">
                  <c:v>0</c:v>
                </c:pt>
                <c:pt idx="5">
                  <c:v>0</c:v>
                </c:pt>
                <c:pt idx="6">
                  <c:v>0</c:v>
                </c:pt>
                <c:pt idx="7">
                  <c:v>0</c:v>
                </c:pt>
                <c:pt idx="8">
                  <c:v>0</c:v>
                </c:pt>
                <c:pt idx="9">
                  <c:v>0</c:v>
                </c:pt>
                <c:pt idx="10">
                  <c:v>0</c:v>
                </c:pt>
                <c:pt idx="11">
                  <c:v>0</c:v>
                </c:pt>
                <c:pt idx="12">
                  <c:v>81.505882352941171</c:v>
                </c:pt>
                <c:pt idx="17">
                  <c:v>101.63529411764706</c:v>
                </c:pt>
                <c:pt idx="20">
                  <c:v>103.7764705882353</c:v>
                </c:pt>
                <c:pt idx="23">
                  <c:v>105.76470588235294</c:v>
                </c:pt>
                <c:pt idx="26">
                  <c:v>105.76470588235294</c:v>
                </c:pt>
                <c:pt idx="32">
                  <c:v>104.58823529411765</c:v>
                </c:pt>
              </c:numCache>
            </c:numRef>
          </c:yVal>
          <c:smooth val="0"/>
          <c:extLst>
            <c:ext xmlns:c16="http://schemas.microsoft.com/office/drawing/2014/chart" uri="{C3380CC4-5D6E-409C-BE32-E72D297353CC}">
              <c16:uniqueId val="{00000001-6285-4C6E-859A-718CB12641A3}"/>
            </c:ext>
          </c:extLst>
        </c:ser>
        <c:ser>
          <c:idx val="1"/>
          <c:order val="1"/>
          <c:tx>
            <c:strRef>
              <c:f>'Graf % Nacimientos'!$E$2</c:f>
              <c:strCache>
                <c:ptCount val="1"/>
                <c:pt idx="0">
                  <c:v>Nacimientos 6cm </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44450" cap="rnd">
                <a:solidFill>
                  <a:schemeClr val="accent2"/>
                </a:solidFill>
                <a:prstDash val="solid"/>
              </a:ln>
              <a:effectLst/>
            </c:spPr>
            <c:trendlineType val="movingAvg"/>
            <c:period val="2"/>
            <c:dispRSqr val="0"/>
            <c:dispEq val="0"/>
          </c:trendline>
          <c:xVal>
            <c:numRef>
              <c:f>'Graf % Nacimientos'!$G$3:$G$35</c:f>
              <c:numCache>
                <c:formatCode>General</c:formatCode>
                <c:ptCount val="3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numCache>
            </c:numRef>
          </c:xVal>
          <c:yVal>
            <c:numRef>
              <c:f>'Graf % Nacimientos'!$E$3:$E$35</c:f>
              <c:numCache>
                <c:formatCode>0</c:formatCode>
                <c:ptCount val="33"/>
                <c:pt idx="0">
                  <c:v>0</c:v>
                </c:pt>
                <c:pt idx="1">
                  <c:v>0</c:v>
                </c:pt>
                <c:pt idx="2">
                  <c:v>0</c:v>
                </c:pt>
                <c:pt idx="3">
                  <c:v>0</c:v>
                </c:pt>
                <c:pt idx="4">
                  <c:v>0</c:v>
                </c:pt>
                <c:pt idx="5">
                  <c:v>0</c:v>
                </c:pt>
                <c:pt idx="6">
                  <c:v>0</c:v>
                </c:pt>
                <c:pt idx="7">
                  <c:v>0</c:v>
                </c:pt>
                <c:pt idx="8">
                  <c:v>0</c:v>
                </c:pt>
                <c:pt idx="9">
                  <c:v>0</c:v>
                </c:pt>
                <c:pt idx="10">
                  <c:v>0</c:v>
                </c:pt>
                <c:pt idx="11">
                  <c:v>0</c:v>
                </c:pt>
                <c:pt idx="12">
                  <c:v>68.388235294117649</c:v>
                </c:pt>
                <c:pt idx="17">
                  <c:v>83.152941176470605</c:v>
                </c:pt>
                <c:pt idx="20">
                  <c:v>93.211764705882359</c:v>
                </c:pt>
                <c:pt idx="23">
                  <c:v>103.29411764705883</c:v>
                </c:pt>
                <c:pt idx="26">
                  <c:v>103.43529411764706</c:v>
                </c:pt>
                <c:pt idx="32">
                  <c:v>103.68235294117648</c:v>
                </c:pt>
              </c:numCache>
            </c:numRef>
          </c:yVal>
          <c:smooth val="0"/>
          <c:extLst>
            <c:ext xmlns:c16="http://schemas.microsoft.com/office/drawing/2014/chart" uri="{C3380CC4-5D6E-409C-BE32-E72D297353CC}">
              <c16:uniqueId val="{00000003-6285-4C6E-859A-718CB12641A3}"/>
            </c:ext>
          </c:extLst>
        </c:ser>
        <c:ser>
          <c:idx val="2"/>
          <c:order val="2"/>
          <c:tx>
            <c:strRef>
              <c:f>'Graf % Nacimientos'!$F$2</c:f>
              <c:strCache>
                <c:ptCount val="1"/>
                <c:pt idx="0">
                  <c:v>Nacimientos 4cm </c:v>
                </c:pt>
              </c:strCache>
            </c:strRef>
          </c:tx>
          <c:spPr>
            <a:ln w="25400" cap="rnd">
              <a:noFill/>
              <a:round/>
            </a:ln>
            <a:effectLst/>
          </c:spPr>
          <c:marker>
            <c:symbol val="circle"/>
            <c:size val="5"/>
            <c:spPr>
              <a:solidFill>
                <a:schemeClr val="accent3"/>
              </a:solidFill>
              <a:ln w="9525">
                <a:solidFill>
                  <a:schemeClr val="accent3"/>
                </a:solidFill>
              </a:ln>
              <a:effectLst/>
            </c:spPr>
          </c:marker>
          <c:dLbls>
            <c:dLbl>
              <c:idx val="3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285-4C6E-859A-718CB12641A3}"/>
                </c:ext>
              </c:extLst>
            </c:dLbl>
            <c:spPr>
              <a:noFill/>
              <a:ln w="19050">
                <a:solidFill>
                  <a:srgbClr val="FF0000"/>
                </a:solid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44450" cap="rnd">
                <a:solidFill>
                  <a:schemeClr val="accent3"/>
                </a:solidFill>
                <a:prstDash val="solid"/>
              </a:ln>
              <a:effectLst/>
            </c:spPr>
            <c:trendlineType val="movingAvg"/>
            <c:period val="2"/>
            <c:dispRSqr val="0"/>
            <c:dispEq val="0"/>
          </c:trendline>
          <c:xVal>
            <c:numRef>
              <c:f>'Graf % Nacimientos'!$G$3:$G$35</c:f>
              <c:numCache>
                <c:formatCode>General</c:formatCode>
                <c:ptCount val="3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numCache>
            </c:numRef>
          </c:xVal>
          <c:yVal>
            <c:numRef>
              <c:f>'Graf % Nacimientos'!$F$3:$F$35</c:f>
              <c:numCache>
                <c:formatCode>0</c:formatCode>
                <c:ptCount val="33"/>
                <c:pt idx="0">
                  <c:v>0</c:v>
                </c:pt>
                <c:pt idx="1">
                  <c:v>0</c:v>
                </c:pt>
                <c:pt idx="2">
                  <c:v>0</c:v>
                </c:pt>
                <c:pt idx="3">
                  <c:v>0</c:v>
                </c:pt>
                <c:pt idx="4">
                  <c:v>0</c:v>
                </c:pt>
                <c:pt idx="5">
                  <c:v>0</c:v>
                </c:pt>
                <c:pt idx="6">
                  <c:v>0</c:v>
                </c:pt>
                <c:pt idx="7">
                  <c:v>0</c:v>
                </c:pt>
                <c:pt idx="8">
                  <c:v>0</c:v>
                </c:pt>
                <c:pt idx="9">
                  <c:v>0</c:v>
                </c:pt>
                <c:pt idx="10">
                  <c:v>0</c:v>
                </c:pt>
                <c:pt idx="11">
                  <c:v>0</c:v>
                </c:pt>
                <c:pt idx="12">
                  <c:v>9.7764705882352949</c:v>
                </c:pt>
                <c:pt idx="17">
                  <c:v>16.752941176470589</c:v>
                </c:pt>
                <c:pt idx="20">
                  <c:v>39.082352941176474</c:v>
                </c:pt>
                <c:pt idx="23">
                  <c:v>48.71764705882353</c:v>
                </c:pt>
                <c:pt idx="26">
                  <c:v>80.258823529411771</c:v>
                </c:pt>
                <c:pt idx="32">
                  <c:v>83.564705882352939</c:v>
                </c:pt>
              </c:numCache>
            </c:numRef>
          </c:yVal>
          <c:smooth val="0"/>
          <c:extLst>
            <c:ext xmlns:c16="http://schemas.microsoft.com/office/drawing/2014/chart" uri="{C3380CC4-5D6E-409C-BE32-E72D297353CC}">
              <c16:uniqueId val="{00000005-6285-4C6E-859A-718CB12641A3}"/>
            </c:ext>
          </c:extLst>
        </c:ser>
        <c:dLbls>
          <c:showLegendKey val="0"/>
          <c:showVal val="0"/>
          <c:showCatName val="0"/>
          <c:showSerName val="0"/>
          <c:showPercent val="0"/>
          <c:showBubbleSize val="0"/>
        </c:dLbls>
        <c:axId val="695186360"/>
        <c:axId val="695186688"/>
      </c:scatterChart>
      <c:valAx>
        <c:axId val="695186360"/>
        <c:scaling>
          <c:orientation val="minMax"/>
          <c:max val="33"/>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err="1"/>
                  <a:t>Días</a:t>
                </a:r>
                <a:r>
                  <a:rPr lang="en-US" sz="1400" b="1" dirty="0"/>
                  <a:t> </a:t>
                </a:r>
                <a:r>
                  <a:rPr lang="en-US" sz="1400" b="1" dirty="0" err="1"/>
                  <a:t>desde</a:t>
                </a:r>
                <a:r>
                  <a:rPr lang="en-US" sz="1400" b="1" dirty="0"/>
                  <a:t> la Siembra</a:t>
                </a:r>
              </a:p>
            </c:rich>
          </c:tx>
          <c:layout>
            <c:manualLayout>
              <c:xMode val="edge"/>
              <c:yMode val="edge"/>
              <c:x val="0.29888604218095804"/>
              <c:y val="0.8524519035636011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186688"/>
        <c:crosses val="autoZero"/>
        <c:crossBetween val="midCat"/>
        <c:majorUnit val="1"/>
      </c:valAx>
      <c:valAx>
        <c:axId val="695186688"/>
        <c:scaling>
          <c:orientation val="minMax"/>
          <c:max val="1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 Plantas logradas</a:t>
                </a:r>
              </a:p>
            </c:rich>
          </c:tx>
          <c:layout>
            <c:manualLayout>
              <c:xMode val="edge"/>
              <c:yMode val="edge"/>
              <c:x val="4.7925448095205393E-3"/>
              <c:y val="0.2293591200584462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186360"/>
        <c:crosses val="autoZero"/>
        <c:crossBetween val="midCat"/>
        <c:majorUnit val="10"/>
      </c:valAx>
      <c:spPr>
        <a:noFill/>
        <a:ln>
          <a:noFill/>
        </a:ln>
        <a:effectLst/>
      </c:spPr>
    </c:plotArea>
    <c:legend>
      <c:legendPos val="r"/>
      <c:layout>
        <c:manualLayout>
          <c:xMode val="edge"/>
          <c:yMode val="edge"/>
          <c:x val="0.79090890182745699"/>
          <c:y val="6.1256435493640231E-2"/>
          <c:w val="0.20909109817254312"/>
          <c:h val="0.89314430648092069"/>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latin typeface="Arial" panose="020B0604020202020204" pitchFamily="34" charset="0"/>
                <a:cs typeface="Arial" panose="020B0604020202020204" pitchFamily="34" charset="0"/>
              </a:rPr>
              <a:t>Efecto</a:t>
            </a:r>
            <a:r>
              <a:rPr lang="en-US" dirty="0">
                <a:latin typeface="Arial" panose="020B0604020202020204" pitchFamily="34" charset="0"/>
                <a:cs typeface="Arial" panose="020B0604020202020204" pitchFamily="34" charset="0"/>
              </a:rPr>
              <a:t> del </a:t>
            </a:r>
            <a:r>
              <a:rPr lang="en-US" dirty="0" err="1">
                <a:latin typeface="Arial" panose="020B0604020202020204" pitchFamily="34" charset="0"/>
                <a:cs typeface="Arial" panose="020B0604020202020204" pitchFamily="34" charset="0"/>
              </a:rPr>
              <a:t>Distanciamiento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sobre</a:t>
            </a:r>
            <a:r>
              <a:rPr lang="en-US" dirty="0">
                <a:latin typeface="Arial" panose="020B0604020202020204" pitchFamily="34" charset="0"/>
                <a:cs typeface="Arial" panose="020B0604020202020204" pitchFamily="34" charset="0"/>
              </a:rPr>
              <a:t> el Rendimiento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448D-4688-90C6-06D9B603AC43}"/>
              </c:ext>
            </c:extLst>
          </c:dPt>
          <c:dPt>
            <c:idx val="1"/>
            <c:invertIfNegative val="0"/>
            <c:bubble3D val="0"/>
            <c:spPr>
              <a:solidFill>
                <a:srgbClr val="FFFF00"/>
              </a:solidFill>
              <a:ln>
                <a:noFill/>
              </a:ln>
              <a:effectLst/>
            </c:spPr>
            <c:extLst>
              <c:ext xmlns:c16="http://schemas.microsoft.com/office/drawing/2014/chart" uri="{C3380CC4-5D6E-409C-BE32-E72D297353CC}">
                <c16:uniqueId val="{00000003-448D-4688-90C6-06D9B603AC4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Sheet1!$B$314:$B$316</c:f>
              <c:strCache>
                <c:ptCount val="3"/>
                <c:pt idx="0">
                  <c:v>0.35 m</c:v>
                </c:pt>
                <c:pt idx="1">
                  <c:v>0.7 m</c:v>
                </c:pt>
                <c:pt idx="2">
                  <c:v>1.05 m</c:v>
                </c:pt>
              </c:strCache>
            </c:strRef>
          </c:cat>
          <c:val>
            <c:numRef>
              <c:f>Sheet1!$C$314:$C$316</c:f>
              <c:numCache>
                <c:formatCode>0</c:formatCode>
                <c:ptCount val="3"/>
                <c:pt idx="0">
                  <c:v>10294.35</c:v>
                </c:pt>
                <c:pt idx="1">
                  <c:v>10386.17</c:v>
                </c:pt>
                <c:pt idx="2">
                  <c:v>9405.2900000000009</c:v>
                </c:pt>
              </c:numCache>
            </c:numRef>
          </c:val>
          <c:extLst>
            <c:ext xmlns:c16="http://schemas.microsoft.com/office/drawing/2014/chart" uri="{C3380CC4-5D6E-409C-BE32-E72D297353CC}">
              <c16:uniqueId val="{00000004-448D-4688-90C6-06D9B603AC43}"/>
            </c:ext>
          </c:extLst>
        </c:ser>
        <c:dLbls>
          <c:showLegendKey val="0"/>
          <c:showVal val="0"/>
          <c:showCatName val="0"/>
          <c:showSerName val="0"/>
          <c:showPercent val="0"/>
          <c:showBubbleSize val="0"/>
        </c:dLbls>
        <c:gapWidth val="219"/>
        <c:overlap val="-27"/>
        <c:axId val="687949400"/>
        <c:axId val="687951368"/>
      </c:barChart>
      <c:catAx>
        <c:axId val="68794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7951368"/>
        <c:crosses val="autoZero"/>
        <c:auto val="1"/>
        <c:lblAlgn val="ctr"/>
        <c:lblOffset val="100"/>
        <c:noMultiLvlLbl val="0"/>
      </c:catAx>
      <c:valAx>
        <c:axId val="68795136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794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AR" b="1" dirty="0"/>
              <a:t>Tasa de Nacimientos</a:t>
            </a:r>
            <a:r>
              <a:rPr lang="es-AR" b="1" baseline="0" dirty="0"/>
              <a:t> Siembra 24 de septiembre </a:t>
            </a:r>
            <a:r>
              <a:rPr lang="es-AR" b="1" baseline="0" dirty="0">
                <a:highlight>
                  <a:srgbClr val="FFFF00"/>
                </a:highlight>
              </a:rPr>
              <a:t>Semilla Descalibrada </a:t>
            </a:r>
            <a:r>
              <a:rPr lang="es-AR" b="1" baseline="0" dirty="0"/>
              <a:t>MIB Chacabuco</a:t>
            </a:r>
            <a:endParaRPr lang="es-AR" b="1" dirty="0"/>
          </a:p>
        </c:rich>
      </c:tx>
      <c:layout>
        <c:manualLayout>
          <c:xMode val="edge"/>
          <c:yMode val="edge"/>
          <c:x val="0.14824634813290485"/>
          <c:y val="2.577319587628865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687033884673524E-2"/>
          <c:y val="0.15230428528164749"/>
          <c:w val="0.69454409315768961"/>
          <c:h val="0.57664370078740157"/>
        </c:manualLayout>
      </c:layout>
      <c:scatterChart>
        <c:scatterStyle val="lineMarker"/>
        <c:varyColors val="0"/>
        <c:ser>
          <c:idx val="0"/>
          <c:order val="0"/>
          <c:tx>
            <c:strRef>
              <c:f>'Graf % Nacimientos'!$A$2</c:f>
              <c:strCache>
                <c:ptCount val="1"/>
                <c:pt idx="0">
                  <c:v>Nacimientos 8cm </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44450" cap="rnd">
                <a:solidFill>
                  <a:schemeClr val="accent1"/>
                </a:solidFill>
                <a:prstDash val="solid"/>
              </a:ln>
              <a:effectLst/>
            </c:spPr>
            <c:trendlineType val="movingAvg"/>
            <c:period val="2"/>
            <c:dispRSqr val="0"/>
            <c:dispEq val="0"/>
          </c:trendline>
          <c:xVal>
            <c:numRef>
              <c:f>'Graf % Nacimientos'!$G$3:$G$35</c:f>
              <c:numCache>
                <c:formatCode>General</c:formatCode>
                <c:ptCount val="3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numCache>
            </c:numRef>
          </c:xVal>
          <c:yVal>
            <c:numRef>
              <c:f>'Graf % Nacimientos'!$A$3:$A$35</c:f>
              <c:numCache>
                <c:formatCode>0</c:formatCode>
                <c:ptCount val="33"/>
                <c:pt idx="0">
                  <c:v>0</c:v>
                </c:pt>
                <c:pt idx="1">
                  <c:v>0</c:v>
                </c:pt>
                <c:pt idx="2">
                  <c:v>0</c:v>
                </c:pt>
                <c:pt idx="3">
                  <c:v>0</c:v>
                </c:pt>
                <c:pt idx="4">
                  <c:v>0</c:v>
                </c:pt>
                <c:pt idx="5">
                  <c:v>0</c:v>
                </c:pt>
                <c:pt idx="6">
                  <c:v>0</c:v>
                </c:pt>
                <c:pt idx="7">
                  <c:v>0</c:v>
                </c:pt>
                <c:pt idx="8">
                  <c:v>0</c:v>
                </c:pt>
                <c:pt idx="9">
                  <c:v>0</c:v>
                </c:pt>
                <c:pt idx="10">
                  <c:v>0</c:v>
                </c:pt>
                <c:pt idx="11">
                  <c:v>0</c:v>
                </c:pt>
                <c:pt idx="12">
                  <c:v>76.623529411764707</c:v>
                </c:pt>
                <c:pt idx="17">
                  <c:v>89.717647058823545</c:v>
                </c:pt>
                <c:pt idx="20">
                  <c:v>95.564705882352939</c:v>
                </c:pt>
                <c:pt idx="23">
                  <c:v>101.63529411764706</c:v>
                </c:pt>
                <c:pt idx="26">
                  <c:v>102.89411764705882</c:v>
                </c:pt>
                <c:pt idx="32">
                  <c:v>103.67058823529412</c:v>
                </c:pt>
              </c:numCache>
            </c:numRef>
          </c:yVal>
          <c:smooth val="0"/>
          <c:extLst>
            <c:ext xmlns:c16="http://schemas.microsoft.com/office/drawing/2014/chart" uri="{C3380CC4-5D6E-409C-BE32-E72D297353CC}">
              <c16:uniqueId val="{00000001-AD57-4209-AB54-AC15820FCAA3}"/>
            </c:ext>
          </c:extLst>
        </c:ser>
        <c:ser>
          <c:idx val="1"/>
          <c:order val="1"/>
          <c:tx>
            <c:strRef>
              <c:f>'Graf % Nacimientos'!$B$2</c:f>
              <c:strCache>
                <c:ptCount val="1"/>
                <c:pt idx="0">
                  <c:v>Nacimientos 6cm </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44450" cap="rnd">
                <a:solidFill>
                  <a:schemeClr val="accent2"/>
                </a:solidFill>
                <a:prstDash val="solid"/>
              </a:ln>
              <a:effectLst/>
            </c:spPr>
            <c:trendlineType val="movingAvg"/>
            <c:period val="2"/>
            <c:dispRSqr val="0"/>
            <c:dispEq val="0"/>
          </c:trendline>
          <c:xVal>
            <c:numRef>
              <c:f>'Graf % Nacimientos'!$G$3:$G$35</c:f>
              <c:numCache>
                <c:formatCode>General</c:formatCode>
                <c:ptCount val="3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numCache>
            </c:numRef>
          </c:xVal>
          <c:yVal>
            <c:numRef>
              <c:f>'Graf % Nacimientos'!$B$3:$B$35</c:f>
              <c:numCache>
                <c:formatCode>0</c:formatCode>
                <c:ptCount val="33"/>
                <c:pt idx="0">
                  <c:v>0</c:v>
                </c:pt>
                <c:pt idx="1">
                  <c:v>0</c:v>
                </c:pt>
                <c:pt idx="2">
                  <c:v>0</c:v>
                </c:pt>
                <c:pt idx="3">
                  <c:v>0</c:v>
                </c:pt>
                <c:pt idx="4">
                  <c:v>0</c:v>
                </c:pt>
                <c:pt idx="5">
                  <c:v>0</c:v>
                </c:pt>
                <c:pt idx="6">
                  <c:v>0</c:v>
                </c:pt>
                <c:pt idx="7">
                  <c:v>0</c:v>
                </c:pt>
                <c:pt idx="8">
                  <c:v>0</c:v>
                </c:pt>
                <c:pt idx="9">
                  <c:v>0</c:v>
                </c:pt>
                <c:pt idx="10">
                  <c:v>0</c:v>
                </c:pt>
                <c:pt idx="11">
                  <c:v>0</c:v>
                </c:pt>
                <c:pt idx="12">
                  <c:v>65.247058823529414</c:v>
                </c:pt>
                <c:pt idx="17">
                  <c:v>89.035294117647069</c:v>
                </c:pt>
                <c:pt idx="20">
                  <c:v>96.82352941176471</c:v>
                </c:pt>
                <c:pt idx="23">
                  <c:v>99.117647058823536</c:v>
                </c:pt>
                <c:pt idx="26">
                  <c:v>102.34117647058824</c:v>
                </c:pt>
                <c:pt idx="32">
                  <c:v>103.11764705882354</c:v>
                </c:pt>
              </c:numCache>
            </c:numRef>
          </c:yVal>
          <c:smooth val="0"/>
          <c:extLst>
            <c:ext xmlns:c16="http://schemas.microsoft.com/office/drawing/2014/chart" uri="{C3380CC4-5D6E-409C-BE32-E72D297353CC}">
              <c16:uniqueId val="{00000003-AD57-4209-AB54-AC15820FCAA3}"/>
            </c:ext>
          </c:extLst>
        </c:ser>
        <c:ser>
          <c:idx val="2"/>
          <c:order val="2"/>
          <c:tx>
            <c:strRef>
              <c:f>'Graf % Nacimientos'!$C$2</c:f>
              <c:strCache>
                <c:ptCount val="1"/>
                <c:pt idx="0">
                  <c:v>Nacimientos 4cm </c:v>
                </c:pt>
              </c:strCache>
            </c:strRef>
          </c:tx>
          <c:spPr>
            <a:ln w="25400" cap="rnd">
              <a:noFill/>
              <a:round/>
            </a:ln>
            <a:effectLst/>
          </c:spPr>
          <c:marker>
            <c:symbol val="circle"/>
            <c:size val="5"/>
            <c:spPr>
              <a:solidFill>
                <a:schemeClr val="accent3"/>
              </a:solidFill>
              <a:ln w="9525">
                <a:solidFill>
                  <a:schemeClr val="accent3"/>
                </a:solidFill>
              </a:ln>
              <a:effectLst/>
            </c:spPr>
          </c:marker>
          <c:dLbls>
            <c:dLbl>
              <c:idx val="32"/>
              <c:spPr>
                <a:noFill/>
                <a:ln w="19050">
                  <a:solidFill>
                    <a:srgbClr val="FF0000"/>
                  </a:solid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0251951366739076E-2"/>
                      <c:h val="8.9187230620487751E-2"/>
                    </c:manualLayout>
                  </c15:layout>
                </c:ext>
                <c:ext xmlns:c16="http://schemas.microsoft.com/office/drawing/2014/chart" uri="{C3380CC4-5D6E-409C-BE32-E72D297353CC}">
                  <c16:uniqueId val="{00000006-AD57-4209-AB54-AC15820FCAA3}"/>
                </c:ext>
              </c:extLst>
            </c:dLbl>
            <c:spPr>
              <a:noFill/>
              <a:ln>
                <a:solidFill>
                  <a:srgbClr val="FF0000"/>
                </a:solid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44450" cap="rnd">
                <a:solidFill>
                  <a:schemeClr val="accent3"/>
                </a:solidFill>
                <a:prstDash val="solid"/>
              </a:ln>
              <a:effectLst/>
            </c:spPr>
            <c:trendlineType val="movingAvg"/>
            <c:period val="2"/>
            <c:dispRSqr val="0"/>
            <c:dispEq val="0"/>
          </c:trendline>
          <c:xVal>
            <c:numRef>
              <c:f>'Graf % Nacimientos'!$G$3:$G$35</c:f>
              <c:numCache>
                <c:formatCode>General</c:formatCode>
                <c:ptCount val="3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numCache>
            </c:numRef>
          </c:xVal>
          <c:yVal>
            <c:numRef>
              <c:f>'Graf % Nacimientos'!$C$3:$C$35</c:f>
              <c:numCache>
                <c:formatCode>0</c:formatCode>
                <c:ptCount val="33"/>
                <c:pt idx="0">
                  <c:v>0</c:v>
                </c:pt>
                <c:pt idx="1">
                  <c:v>0</c:v>
                </c:pt>
                <c:pt idx="2">
                  <c:v>0</c:v>
                </c:pt>
                <c:pt idx="3">
                  <c:v>0</c:v>
                </c:pt>
                <c:pt idx="4">
                  <c:v>0</c:v>
                </c:pt>
                <c:pt idx="5">
                  <c:v>0</c:v>
                </c:pt>
                <c:pt idx="6">
                  <c:v>0</c:v>
                </c:pt>
                <c:pt idx="7">
                  <c:v>0</c:v>
                </c:pt>
                <c:pt idx="8">
                  <c:v>0</c:v>
                </c:pt>
                <c:pt idx="9">
                  <c:v>0</c:v>
                </c:pt>
                <c:pt idx="10">
                  <c:v>0</c:v>
                </c:pt>
                <c:pt idx="11">
                  <c:v>0</c:v>
                </c:pt>
                <c:pt idx="12">
                  <c:v>11.905882352941175</c:v>
                </c:pt>
                <c:pt idx="17">
                  <c:v>27.71764705882353</c:v>
                </c:pt>
                <c:pt idx="20">
                  <c:v>41.423529411764704</c:v>
                </c:pt>
                <c:pt idx="23">
                  <c:v>52.070588235294117</c:v>
                </c:pt>
                <c:pt idx="26">
                  <c:v>84.882352941176478</c:v>
                </c:pt>
                <c:pt idx="32">
                  <c:v>85</c:v>
                </c:pt>
              </c:numCache>
            </c:numRef>
          </c:yVal>
          <c:smooth val="0"/>
          <c:extLst>
            <c:ext xmlns:c16="http://schemas.microsoft.com/office/drawing/2014/chart" uri="{C3380CC4-5D6E-409C-BE32-E72D297353CC}">
              <c16:uniqueId val="{00000005-AD57-4209-AB54-AC15820FCAA3}"/>
            </c:ext>
          </c:extLst>
        </c:ser>
        <c:dLbls>
          <c:showLegendKey val="0"/>
          <c:showVal val="0"/>
          <c:showCatName val="0"/>
          <c:showSerName val="0"/>
          <c:showPercent val="0"/>
          <c:showBubbleSize val="0"/>
        </c:dLbls>
        <c:axId val="695186360"/>
        <c:axId val="695186688"/>
      </c:scatterChart>
      <c:valAx>
        <c:axId val="695186360"/>
        <c:scaling>
          <c:orientation val="minMax"/>
          <c:max val="33"/>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err="1"/>
                  <a:t>Días</a:t>
                </a:r>
                <a:r>
                  <a:rPr lang="en-US" sz="1400" b="1" dirty="0"/>
                  <a:t> </a:t>
                </a:r>
                <a:r>
                  <a:rPr lang="en-US" sz="1400" b="1" dirty="0" err="1"/>
                  <a:t>desde</a:t>
                </a:r>
                <a:r>
                  <a:rPr lang="en-US" sz="1400" b="1" dirty="0"/>
                  <a:t> la Siembra</a:t>
                </a:r>
              </a:p>
            </c:rich>
          </c:tx>
          <c:layout>
            <c:manualLayout>
              <c:xMode val="edge"/>
              <c:yMode val="edge"/>
              <c:x val="0.29888604218095804"/>
              <c:y val="0.8524519035636011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186688"/>
        <c:crosses val="autoZero"/>
        <c:crossBetween val="midCat"/>
        <c:majorUnit val="1"/>
      </c:valAx>
      <c:valAx>
        <c:axId val="695186688"/>
        <c:scaling>
          <c:orientation val="minMax"/>
          <c:max val="1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 Plantas logradas</a:t>
                </a:r>
              </a:p>
            </c:rich>
          </c:tx>
          <c:layout>
            <c:manualLayout>
              <c:xMode val="edge"/>
              <c:yMode val="edge"/>
              <c:x val="4.7925448095205393E-3"/>
              <c:y val="0.2293591200584462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186360"/>
        <c:crosses val="autoZero"/>
        <c:crossBetween val="midCat"/>
        <c:majorUnit val="10"/>
      </c:valAx>
      <c:spPr>
        <a:noFill/>
        <a:ln>
          <a:noFill/>
        </a:ln>
        <a:effectLst/>
      </c:spPr>
    </c:plotArea>
    <c:legend>
      <c:legendPos val="r"/>
      <c:layout>
        <c:manualLayout>
          <c:xMode val="edge"/>
          <c:yMode val="edge"/>
          <c:x val="0.79090890182745699"/>
          <c:y val="6.1256435493640231E-2"/>
          <c:w val="0.20909109817254312"/>
          <c:h val="0.85949046032707455"/>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dirty="0">
                <a:latin typeface="Arial" panose="020B0604020202020204" pitchFamily="34" charset="0"/>
                <a:cs typeface="Arial" panose="020B0604020202020204" pitchFamily="34" charset="0"/>
              </a:rPr>
              <a:t>Desvío</a:t>
            </a:r>
            <a:r>
              <a:rPr lang="es-AR" baseline="0" dirty="0">
                <a:latin typeface="Arial" panose="020B0604020202020204" pitchFamily="34" charset="0"/>
                <a:cs typeface="Arial" panose="020B0604020202020204" pitchFamily="34" charset="0"/>
              </a:rPr>
              <a:t> Estándar del Peso de Plantas MIB Chacabuco FS1 24 septiembre</a:t>
            </a:r>
            <a:endParaRPr lang="es-AR"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93DC-43C1-B2A8-367608B110C6}"/>
              </c:ext>
            </c:extLst>
          </c:dPt>
          <c:dPt>
            <c:idx val="2"/>
            <c:invertIfNegative val="0"/>
            <c:bubble3D val="0"/>
            <c:spPr>
              <a:solidFill>
                <a:srgbClr val="FF0000"/>
              </a:solidFill>
              <a:ln>
                <a:noFill/>
              </a:ln>
              <a:effectLst/>
            </c:spPr>
            <c:extLst>
              <c:ext xmlns:c16="http://schemas.microsoft.com/office/drawing/2014/chart" uri="{C3380CC4-5D6E-409C-BE32-E72D297353CC}">
                <c16:uniqueId val="{00000003-93DC-43C1-B2A8-367608B110C6}"/>
              </c:ext>
            </c:extLst>
          </c:dPt>
          <c:dPt>
            <c:idx val="3"/>
            <c:invertIfNegative val="0"/>
            <c:bubble3D val="0"/>
            <c:spPr>
              <a:solidFill>
                <a:srgbClr val="00B050"/>
              </a:solidFill>
              <a:ln>
                <a:noFill/>
              </a:ln>
              <a:effectLst/>
            </c:spPr>
            <c:extLst>
              <c:ext xmlns:c16="http://schemas.microsoft.com/office/drawing/2014/chart" uri="{C3380CC4-5D6E-409C-BE32-E72D297353CC}">
                <c16:uniqueId val="{00000005-93DC-43C1-B2A8-367608B110C6}"/>
              </c:ext>
            </c:extLst>
          </c:dPt>
          <c:dPt>
            <c:idx val="5"/>
            <c:invertIfNegative val="0"/>
            <c:bubble3D val="0"/>
            <c:spPr>
              <a:solidFill>
                <a:srgbClr val="FF0000"/>
              </a:solidFill>
              <a:ln>
                <a:noFill/>
              </a:ln>
              <a:effectLst/>
            </c:spPr>
            <c:extLst>
              <c:ext xmlns:c16="http://schemas.microsoft.com/office/drawing/2014/chart" uri="{C3380CC4-5D6E-409C-BE32-E72D297353CC}">
                <c16:uniqueId val="{00000007-93DC-43C1-B2A8-367608B110C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Sheet3!$B$20:$C$25</c:f>
              <c:multiLvlStrCache>
                <c:ptCount val="6"/>
                <c:lvl>
                  <c:pt idx="0">
                    <c:v>4 cm</c:v>
                  </c:pt>
                  <c:pt idx="1">
                    <c:v>6 cm</c:v>
                  </c:pt>
                  <c:pt idx="2">
                    <c:v>8 cm</c:v>
                  </c:pt>
                  <c:pt idx="3">
                    <c:v>4 cm</c:v>
                  </c:pt>
                  <c:pt idx="4">
                    <c:v>6 cm</c:v>
                  </c:pt>
                  <c:pt idx="5">
                    <c:v>8 cm</c:v>
                  </c:pt>
                </c:lvl>
                <c:lvl>
                  <c:pt idx="0">
                    <c:v>Calibrada      </c:v>
                  </c:pt>
                  <c:pt idx="3">
                    <c:v>Descalibrada</c:v>
                  </c:pt>
                </c:lvl>
              </c:multiLvlStrCache>
            </c:multiLvlStrRef>
          </c:cat>
          <c:val>
            <c:numRef>
              <c:f>Sheet3!$D$20:$D$25</c:f>
              <c:numCache>
                <c:formatCode>General</c:formatCode>
                <c:ptCount val="6"/>
                <c:pt idx="0">
                  <c:v>23.96</c:v>
                </c:pt>
                <c:pt idx="1">
                  <c:v>18.87</c:v>
                </c:pt>
                <c:pt idx="2">
                  <c:v>16.32</c:v>
                </c:pt>
                <c:pt idx="3">
                  <c:v>31.4</c:v>
                </c:pt>
                <c:pt idx="4">
                  <c:v>25.23</c:v>
                </c:pt>
                <c:pt idx="5">
                  <c:v>18.05</c:v>
                </c:pt>
              </c:numCache>
            </c:numRef>
          </c:val>
          <c:extLst>
            <c:ext xmlns:c16="http://schemas.microsoft.com/office/drawing/2014/chart" uri="{C3380CC4-5D6E-409C-BE32-E72D297353CC}">
              <c16:uniqueId val="{00000008-93DC-43C1-B2A8-367608B110C6}"/>
            </c:ext>
          </c:extLst>
        </c:ser>
        <c:dLbls>
          <c:showLegendKey val="0"/>
          <c:showVal val="0"/>
          <c:showCatName val="0"/>
          <c:showSerName val="0"/>
          <c:showPercent val="0"/>
          <c:showBubbleSize val="0"/>
        </c:dLbls>
        <c:gapWidth val="219"/>
        <c:overlap val="-27"/>
        <c:axId val="758166800"/>
        <c:axId val="758164504"/>
      </c:barChart>
      <c:catAx>
        <c:axId val="75816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8164504"/>
        <c:crosses val="autoZero"/>
        <c:auto val="1"/>
        <c:lblAlgn val="ctr"/>
        <c:lblOffset val="100"/>
        <c:noMultiLvlLbl val="0"/>
      </c:catAx>
      <c:valAx>
        <c:axId val="758164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Desvío Estándar</a:t>
                </a:r>
              </a:p>
            </c:rich>
          </c:tx>
          <c:layout>
            <c:manualLayout>
              <c:xMode val="edge"/>
              <c:yMode val="edge"/>
              <c:x val="1.3888888888888888E-2"/>
              <c:y val="0.3649074074074073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166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dirty="0">
                <a:latin typeface="Arial" panose="020B0604020202020204" pitchFamily="34" charset="0"/>
                <a:cs typeface="Arial" panose="020B0604020202020204" pitchFamily="34" charset="0"/>
              </a:rPr>
              <a:t>Desvío</a:t>
            </a:r>
            <a:r>
              <a:rPr lang="es-AR" baseline="0" dirty="0">
                <a:latin typeface="Arial" panose="020B0604020202020204" pitchFamily="34" charset="0"/>
                <a:cs typeface="Arial" panose="020B0604020202020204" pitchFamily="34" charset="0"/>
              </a:rPr>
              <a:t> Estándar del Peso de Plantas MIB  Chacabuco 25 octubre</a:t>
            </a:r>
            <a:endParaRPr lang="es-AR"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1C81-4466-B26B-D484430321B6}"/>
              </c:ext>
            </c:extLst>
          </c:dPt>
          <c:dPt>
            <c:idx val="2"/>
            <c:invertIfNegative val="0"/>
            <c:bubble3D val="0"/>
            <c:spPr>
              <a:solidFill>
                <a:srgbClr val="FF0000"/>
              </a:solidFill>
              <a:ln>
                <a:noFill/>
              </a:ln>
              <a:effectLst/>
            </c:spPr>
            <c:extLst>
              <c:ext xmlns:c16="http://schemas.microsoft.com/office/drawing/2014/chart" uri="{C3380CC4-5D6E-409C-BE32-E72D297353CC}">
                <c16:uniqueId val="{00000003-1C81-4466-B26B-D484430321B6}"/>
              </c:ext>
            </c:extLst>
          </c:dPt>
          <c:dPt>
            <c:idx val="3"/>
            <c:invertIfNegative val="0"/>
            <c:bubble3D val="0"/>
            <c:spPr>
              <a:solidFill>
                <a:srgbClr val="00B050"/>
              </a:solidFill>
              <a:ln>
                <a:noFill/>
              </a:ln>
              <a:effectLst/>
            </c:spPr>
            <c:extLst>
              <c:ext xmlns:c16="http://schemas.microsoft.com/office/drawing/2014/chart" uri="{C3380CC4-5D6E-409C-BE32-E72D297353CC}">
                <c16:uniqueId val="{00000005-1C81-4466-B26B-D484430321B6}"/>
              </c:ext>
            </c:extLst>
          </c:dPt>
          <c:dPt>
            <c:idx val="5"/>
            <c:invertIfNegative val="0"/>
            <c:bubble3D val="0"/>
            <c:spPr>
              <a:solidFill>
                <a:srgbClr val="FF0000"/>
              </a:solidFill>
              <a:ln>
                <a:noFill/>
              </a:ln>
              <a:effectLst/>
            </c:spPr>
            <c:extLst>
              <c:ext xmlns:c16="http://schemas.microsoft.com/office/drawing/2014/chart" uri="{C3380CC4-5D6E-409C-BE32-E72D297353CC}">
                <c16:uniqueId val="{00000007-1C81-4466-B26B-D484430321B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Sheet3!$B$26:$C$31</c:f>
              <c:multiLvlStrCache>
                <c:ptCount val="6"/>
                <c:lvl>
                  <c:pt idx="0">
                    <c:v>4 cm</c:v>
                  </c:pt>
                  <c:pt idx="1">
                    <c:v>6 cm</c:v>
                  </c:pt>
                  <c:pt idx="2">
                    <c:v>8 cm</c:v>
                  </c:pt>
                  <c:pt idx="3">
                    <c:v>4 cm</c:v>
                  </c:pt>
                  <c:pt idx="4">
                    <c:v>6 cm</c:v>
                  </c:pt>
                  <c:pt idx="5">
                    <c:v>8 cm</c:v>
                  </c:pt>
                </c:lvl>
                <c:lvl>
                  <c:pt idx="0">
                    <c:v>Calibrada      </c:v>
                  </c:pt>
                  <c:pt idx="3">
                    <c:v>Descalibrada</c:v>
                  </c:pt>
                </c:lvl>
              </c:multiLvlStrCache>
            </c:multiLvlStrRef>
          </c:cat>
          <c:val>
            <c:numRef>
              <c:f>Sheet3!$D$26:$D$31</c:f>
              <c:numCache>
                <c:formatCode>General</c:formatCode>
                <c:ptCount val="6"/>
                <c:pt idx="0">
                  <c:v>21.01</c:v>
                </c:pt>
                <c:pt idx="1">
                  <c:v>27.33</c:v>
                </c:pt>
                <c:pt idx="2">
                  <c:v>21.57</c:v>
                </c:pt>
                <c:pt idx="3">
                  <c:v>29.47</c:v>
                </c:pt>
                <c:pt idx="4">
                  <c:v>28.99</c:v>
                </c:pt>
                <c:pt idx="5">
                  <c:v>26.02</c:v>
                </c:pt>
              </c:numCache>
            </c:numRef>
          </c:val>
          <c:extLst>
            <c:ext xmlns:c16="http://schemas.microsoft.com/office/drawing/2014/chart" uri="{C3380CC4-5D6E-409C-BE32-E72D297353CC}">
              <c16:uniqueId val="{00000008-1C81-4466-B26B-D484430321B6}"/>
            </c:ext>
          </c:extLst>
        </c:ser>
        <c:dLbls>
          <c:showLegendKey val="0"/>
          <c:showVal val="0"/>
          <c:showCatName val="0"/>
          <c:showSerName val="0"/>
          <c:showPercent val="0"/>
          <c:showBubbleSize val="0"/>
        </c:dLbls>
        <c:gapWidth val="219"/>
        <c:overlap val="-27"/>
        <c:axId val="1071691448"/>
        <c:axId val="1071687840"/>
      </c:barChart>
      <c:catAx>
        <c:axId val="1071691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1687840"/>
        <c:crosses val="autoZero"/>
        <c:auto val="1"/>
        <c:lblAlgn val="ctr"/>
        <c:lblOffset val="100"/>
        <c:noMultiLvlLbl val="0"/>
      </c:catAx>
      <c:valAx>
        <c:axId val="1071687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Desvío Estándar</a:t>
                </a:r>
              </a:p>
            </c:rich>
          </c:tx>
          <c:layout>
            <c:manualLayout>
              <c:xMode val="edge"/>
              <c:yMode val="edge"/>
              <c:x val="2.7777777777777779E-3"/>
              <c:y val="0.3684802420530767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1691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dirty="0" err="1">
                <a:latin typeface="Arial" panose="020B0604020202020204" pitchFamily="34" charset="0"/>
                <a:cs typeface="Arial" panose="020B0604020202020204" pitchFamily="34" charset="0"/>
              </a:rPr>
              <a:t>Rendimientos</a:t>
            </a:r>
            <a:r>
              <a:rPr lang="en-US" sz="1400" b="0" dirty="0">
                <a:latin typeface="Arial" panose="020B0604020202020204" pitchFamily="34" charset="0"/>
                <a:cs typeface="Arial" panose="020B0604020202020204" pitchFamily="34" charset="0"/>
              </a:rPr>
              <a:t> MIB </a:t>
            </a:r>
            <a:r>
              <a:rPr lang="en-US" sz="1400" b="0" dirty="0" err="1">
                <a:latin typeface="Arial" panose="020B0604020202020204" pitchFamily="34" charset="0"/>
                <a:cs typeface="Arial" panose="020B0604020202020204" pitchFamily="34" charset="0"/>
              </a:rPr>
              <a:t>Chacabuco</a:t>
            </a:r>
            <a:r>
              <a:rPr lang="en-US" sz="1400" b="0" dirty="0">
                <a:latin typeface="Arial" panose="020B0604020202020204" pitchFamily="34" charset="0"/>
                <a:cs typeface="Arial" panose="020B0604020202020204" pitchFamily="34" charset="0"/>
              </a:rPr>
              <a:t> </a:t>
            </a:r>
            <a:r>
              <a:rPr lang="en-US" sz="1400" b="0" dirty="0" err="1">
                <a:latin typeface="Arial" panose="020B0604020202020204" pitchFamily="34" charset="0"/>
                <a:cs typeface="Arial" panose="020B0604020202020204" pitchFamily="34" charset="0"/>
              </a:rPr>
              <a:t>promedios</a:t>
            </a:r>
            <a:r>
              <a:rPr lang="en-US" sz="1400" b="0" dirty="0">
                <a:latin typeface="Arial" panose="020B0604020202020204" pitchFamily="34" charset="0"/>
                <a:cs typeface="Arial" panose="020B0604020202020204" pitchFamily="34" charset="0"/>
              </a:rPr>
              <a:t> Primera </a:t>
            </a:r>
            <a:r>
              <a:rPr lang="en-US" sz="1400" b="0" dirty="0" err="1">
                <a:latin typeface="Arial" panose="020B0604020202020204" pitchFamily="34" charset="0"/>
                <a:cs typeface="Arial" panose="020B0604020202020204" pitchFamily="34" charset="0"/>
              </a:rPr>
              <a:t>Fecha</a:t>
            </a:r>
            <a:r>
              <a:rPr lang="en-US" sz="1400" b="0" dirty="0">
                <a:latin typeface="Arial" panose="020B0604020202020204" pitchFamily="34" charset="0"/>
                <a:cs typeface="Arial" panose="020B0604020202020204" pitchFamily="34" charset="0"/>
              </a:rPr>
              <a:t> de </a:t>
            </a:r>
            <a:r>
              <a:rPr lang="en-US" sz="1400" b="0" dirty="0" err="1">
                <a:latin typeface="Arial" panose="020B0604020202020204" pitchFamily="34" charset="0"/>
                <a:cs typeface="Arial" panose="020B0604020202020204" pitchFamily="34" charset="0"/>
              </a:rPr>
              <a:t>Siembra</a:t>
            </a:r>
            <a:r>
              <a:rPr lang="en-US" sz="1400" b="0" baseline="0" dirty="0">
                <a:latin typeface="Arial" panose="020B0604020202020204" pitchFamily="34" charset="0"/>
                <a:cs typeface="Arial" panose="020B0604020202020204" pitchFamily="34" charset="0"/>
              </a:rPr>
              <a:t> 24/09</a:t>
            </a:r>
            <a:r>
              <a:rPr lang="en-US" sz="1400" b="0" dirty="0">
                <a:latin typeface="Arial" panose="020B0604020202020204" pitchFamily="34" charset="0"/>
                <a:cs typeface="Arial" panose="020B0604020202020204" pitchFamily="34" charset="0"/>
              </a:rPr>
              <a:t> (FS1)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7F16-46AC-99AE-8C829A68694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7F16-46AC-99AE-8C829A686942}"/>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7F16-46AC-99AE-8C829A68694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'M5'!$BX$13:$BX$15</c:f>
              <c:strCache>
                <c:ptCount val="3"/>
                <c:pt idx="0">
                  <c:v>Profundidad 8cm          </c:v>
                </c:pt>
                <c:pt idx="1">
                  <c:v>Profundidad 6cm          </c:v>
                </c:pt>
                <c:pt idx="2">
                  <c:v>Profundidad 4cm          </c:v>
                </c:pt>
              </c:strCache>
            </c:strRef>
          </c:cat>
          <c:val>
            <c:numRef>
              <c:f>'M5'!$BY$13:$BY$15</c:f>
              <c:numCache>
                <c:formatCode>0</c:formatCode>
                <c:ptCount val="3"/>
                <c:pt idx="0">
                  <c:v>10200.1</c:v>
                </c:pt>
                <c:pt idx="1">
                  <c:v>10399.4</c:v>
                </c:pt>
                <c:pt idx="2">
                  <c:v>9198.0300000000007</c:v>
                </c:pt>
              </c:numCache>
            </c:numRef>
          </c:val>
          <c:extLst>
            <c:ext xmlns:c16="http://schemas.microsoft.com/office/drawing/2014/chart" uri="{C3380CC4-5D6E-409C-BE32-E72D297353CC}">
              <c16:uniqueId val="{00000006-7F16-46AC-99AE-8C829A686942}"/>
            </c:ext>
          </c:extLst>
        </c:ser>
        <c:dLbls>
          <c:showLegendKey val="0"/>
          <c:showVal val="0"/>
          <c:showCatName val="0"/>
          <c:showSerName val="0"/>
          <c:showPercent val="0"/>
          <c:showBubbleSize val="0"/>
        </c:dLbls>
        <c:gapWidth val="219"/>
        <c:overlap val="-27"/>
        <c:axId val="456867784"/>
        <c:axId val="456872704"/>
      </c:barChart>
      <c:catAx>
        <c:axId val="456867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6872704"/>
        <c:crosses val="autoZero"/>
        <c:auto val="1"/>
        <c:lblAlgn val="ctr"/>
        <c:lblOffset val="100"/>
        <c:noMultiLvlLbl val="0"/>
      </c:catAx>
      <c:valAx>
        <c:axId val="456872704"/>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6867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sz="1400" b="0">
                <a:latin typeface="Arial" panose="020B0604020202020204" pitchFamily="34" charset="0"/>
                <a:cs typeface="Arial" panose="020B0604020202020204" pitchFamily="34" charset="0"/>
              </a:rPr>
              <a:t>MIB</a:t>
            </a:r>
            <a:r>
              <a:rPr lang="es-AR" sz="1400" b="0" baseline="0">
                <a:latin typeface="Arial" panose="020B0604020202020204" pitchFamily="34" charset="0"/>
                <a:cs typeface="Arial" panose="020B0604020202020204" pitchFamily="34" charset="0"/>
              </a:rPr>
              <a:t> Chacabuco FS1</a:t>
            </a:r>
            <a:endParaRPr lang="es-AR" sz="1400" b="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C2CA-4F46-8598-0E94CAA4558A}"/>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'M5'!$BW$22:$BW$23</c:f>
              <c:strCache>
                <c:ptCount val="2"/>
                <c:pt idx="0">
                  <c:v>Calibrado</c:v>
                </c:pt>
                <c:pt idx="1">
                  <c:v>Descalibrado</c:v>
                </c:pt>
              </c:strCache>
            </c:strRef>
          </c:cat>
          <c:val>
            <c:numRef>
              <c:f>'M5'!$BX$22:$BX$23</c:f>
              <c:numCache>
                <c:formatCode>0</c:formatCode>
                <c:ptCount val="2"/>
                <c:pt idx="0">
                  <c:v>10101.61</c:v>
                </c:pt>
                <c:pt idx="1">
                  <c:v>9763.41</c:v>
                </c:pt>
              </c:numCache>
            </c:numRef>
          </c:val>
          <c:extLst>
            <c:ext xmlns:c16="http://schemas.microsoft.com/office/drawing/2014/chart" uri="{C3380CC4-5D6E-409C-BE32-E72D297353CC}">
              <c16:uniqueId val="{00000002-C2CA-4F46-8598-0E94CAA4558A}"/>
            </c:ext>
          </c:extLst>
        </c:ser>
        <c:dLbls>
          <c:showLegendKey val="0"/>
          <c:showVal val="0"/>
          <c:showCatName val="0"/>
          <c:showSerName val="0"/>
          <c:showPercent val="0"/>
          <c:showBubbleSize val="0"/>
        </c:dLbls>
        <c:gapWidth val="219"/>
        <c:overlap val="-27"/>
        <c:axId val="843170048"/>
        <c:axId val="843166440"/>
      </c:barChart>
      <c:catAx>
        <c:axId val="84317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43166440"/>
        <c:crosses val="autoZero"/>
        <c:auto val="1"/>
        <c:lblAlgn val="ctr"/>
        <c:lblOffset val="100"/>
        <c:noMultiLvlLbl val="0"/>
      </c:catAx>
      <c:valAx>
        <c:axId val="843166440"/>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AR"/>
                  <a:t>Kgs/ha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3170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sz="1400" b="0" dirty="0">
                <a:latin typeface="Arial" panose="020B0604020202020204" pitchFamily="34" charset="0"/>
                <a:cs typeface="Arial" panose="020B0604020202020204" pitchFamily="34" charset="0"/>
              </a:rPr>
              <a:t>Rendimientos MIB</a:t>
            </a:r>
            <a:r>
              <a:rPr lang="es-AR" sz="1400" b="0" baseline="0" dirty="0">
                <a:latin typeface="Arial" panose="020B0604020202020204" pitchFamily="34" charset="0"/>
                <a:cs typeface="Arial" panose="020B0604020202020204" pitchFamily="34" charset="0"/>
              </a:rPr>
              <a:t> Chacabuco Promedios Segunda Fecha de Siembra 24/10 (FS2) </a:t>
            </a:r>
            <a:endParaRPr lang="es-AR" sz="1400" b="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D7CE-4B18-AE03-2E5D70389C9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7CE-4B18-AE03-2E5D70389C93}"/>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5-D7CE-4B18-AE03-2E5D70389C93}"/>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'M5'!$BN$4:$BN$6</c:f>
              <c:strCache>
                <c:ptCount val="3"/>
                <c:pt idx="0">
                  <c:v>Profundidad 8cm          </c:v>
                </c:pt>
                <c:pt idx="1">
                  <c:v>Profundidad 6cm          </c:v>
                </c:pt>
                <c:pt idx="2">
                  <c:v>Profundidad 4cm          </c:v>
                </c:pt>
              </c:strCache>
            </c:strRef>
          </c:cat>
          <c:val>
            <c:numRef>
              <c:f>'M5'!$BO$4:$BO$6</c:f>
              <c:numCache>
                <c:formatCode>0</c:formatCode>
                <c:ptCount val="3"/>
                <c:pt idx="0">
                  <c:v>10329.48</c:v>
                </c:pt>
                <c:pt idx="1">
                  <c:v>10060.6</c:v>
                </c:pt>
                <c:pt idx="2">
                  <c:v>10610.34</c:v>
                </c:pt>
              </c:numCache>
            </c:numRef>
          </c:val>
          <c:extLst>
            <c:ext xmlns:c16="http://schemas.microsoft.com/office/drawing/2014/chart" uri="{C3380CC4-5D6E-409C-BE32-E72D297353CC}">
              <c16:uniqueId val="{00000006-D7CE-4B18-AE03-2E5D70389C93}"/>
            </c:ext>
          </c:extLst>
        </c:ser>
        <c:dLbls>
          <c:showLegendKey val="0"/>
          <c:showVal val="0"/>
          <c:showCatName val="0"/>
          <c:showSerName val="0"/>
          <c:showPercent val="0"/>
          <c:showBubbleSize val="0"/>
        </c:dLbls>
        <c:gapWidth val="219"/>
        <c:overlap val="-27"/>
        <c:axId val="559724040"/>
        <c:axId val="559726008"/>
      </c:barChart>
      <c:catAx>
        <c:axId val="559724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9726008"/>
        <c:crosses val="autoZero"/>
        <c:auto val="1"/>
        <c:lblAlgn val="ctr"/>
        <c:lblOffset val="100"/>
        <c:noMultiLvlLbl val="0"/>
      </c:catAx>
      <c:valAx>
        <c:axId val="559726008"/>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Kgs/ha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9724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sz="1400" b="0">
                <a:latin typeface="Arial" panose="020B0604020202020204" pitchFamily="34" charset="0"/>
                <a:cs typeface="Arial" panose="020B0604020202020204" pitchFamily="34" charset="0"/>
              </a:rPr>
              <a:t>MIB</a:t>
            </a:r>
            <a:r>
              <a:rPr lang="es-AR" sz="1400" b="0" baseline="0">
                <a:latin typeface="Arial" panose="020B0604020202020204" pitchFamily="34" charset="0"/>
                <a:cs typeface="Arial" panose="020B0604020202020204" pitchFamily="34" charset="0"/>
              </a:rPr>
              <a:t> Chacabuco FS2</a:t>
            </a:r>
            <a:endParaRPr lang="es-AR" sz="1400" b="0">
              <a:latin typeface="Arial" panose="020B0604020202020204" pitchFamily="34" charset="0"/>
              <a:cs typeface="Arial" panose="020B0604020202020204" pitchFamily="34" charset="0"/>
            </a:endParaRPr>
          </a:p>
        </c:rich>
      </c:tx>
      <c:layout>
        <c:manualLayout>
          <c:xMode val="edge"/>
          <c:yMode val="edge"/>
          <c:x val="0.39282633420822405"/>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96C3-4011-83D0-082A6BB5A63F}"/>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'M5'!$BN$1:$BN$2</c:f>
              <c:strCache>
                <c:ptCount val="2"/>
                <c:pt idx="0">
                  <c:v>Calibrado</c:v>
                </c:pt>
                <c:pt idx="1">
                  <c:v>Descalibrado</c:v>
                </c:pt>
              </c:strCache>
            </c:strRef>
          </c:cat>
          <c:val>
            <c:numRef>
              <c:f>'M5'!$BO$1:$BO$2</c:f>
              <c:numCache>
                <c:formatCode>0</c:formatCode>
                <c:ptCount val="2"/>
                <c:pt idx="0">
                  <c:v>10454.98</c:v>
                </c:pt>
                <c:pt idx="1">
                  <c:v>10211.969999999999</c:v>
                </c:pt>
              </c:numCache>
            </c:numRef>
          </c:val>
          <c:extLst>
            <c:ext xmlns:c16="http://schemas.microsoft.com/office/drawing/2014/chart" uri="{C3380CC4-5D6E-409C-BE32-E72D297353CC}">
              <c16:uniqueId val="{00000002-96C3-4011-83D0-082A6BB5A63F}"/>
            </c:ext>
          </c:extLst>
        </c:ser>
        <c:dLbls>
          <c:showLegendKey val="0"/>
          <c:showVal val="0"/>
          <c:showCatName val="0"/>
          <c:showSerName val="0"/>
          <c:showPercent val="0"/>
          <c:showBubbleSize val="0"/>
        </c:dLbls>
        <c:gapWidth val="219"/>
        <c:overlap val="-27"/>
        <c:axId val="718498336"/>
        <c:axId val="718496696"/>
      </c:barChart>
      <c:catAx>
        <c:axId val="71849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8496696"/>
        <c:crosses val="autoZero"/>
        <c:auto val="1"/>
        <c:lblAlgn val="ctr"/>
        <c:lblOffset val="100"/>
        <c:noMultiLvlLbl val="0"/>
      </c:catAx>
      <c:valAx>
        <c:axId val="718496696"/>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Kgs/ha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84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Rendimientos MIB Chacabuco Promedios Tercera Fecha de Siembra 24/11 (FS3)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BBBC-4D35-9003-F7BBF9CE7D2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BBBC-4D35-9003-F7BBF9CE7D2F}"/>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5-BBBC-4D35-9003-F7BBF9CE7D2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'M5'!$CJ$61:$CJ$63</c:f>
              <c:strCache>
                <c:ptCount val="3"/>
                <c:pt idx="0">
                  <c:v>Profundidad 8cm</c:v>
                </c:pt>
                <c:pt idx="1">
                  <c:v>Profundidad 6cm</c:v>
                </c:pt>
                <c:pt idx="2">
                  <c:v>Profundidad 4cm</c:v>
                </c:pt>
              </c:strCache>
            </c:strRef>
          </c:cat>
          <c:val>
            <c:numRef>
              <c:f>'M5'!$CK$61:$CK$63</c:f>
              <c:numCache>
                <c:formatCode>General</c:formatCode>
                <c:ptCount val="3"/>
                <c:pt idx="0">
                  <c:v>10190.01</c:v>
                </c:pt>
                <c:pt idx="1">
                  <c:v>10772.98</c:v>
                </c:pt>
                <c:pt idx="2">
                  <c:v>11036.15</c:v>
                </c:pt>
              </c:numCache>
            </c:numRef>
          </c:val>
          <c:extLst>
            <c:ext xmlns:c16="http://schemas.microsoft.com/office/drawing/2014/chart" uri="{C3380CC4-5D6E-409C-BE32-E72D297353CC}">
              <c16:uniqueId val="{00000006-BBBC-4D35-9003-F7BBF9CE7D2F}"/>
            </c:ext>
          </c:extLst>
        </c:ser>
        <c:dLbls>
          <c:showLegendKey val="0"/>
          <c:showVal val="0"/>
          <c:showCatName val="0"/>
          <c:showSerName val="0"/>
          <c:showPercent val="0"/>
          <c:showBubbleSize val="0"/>
        </c:dLbls>
        <c:gapWidth val="219"/>
        <c:overlap val="-27"/>
        <c:axId val="629266624"/>
        <c:axId val="629260064"/>
      </c:barChart>
      <c:catAx>
        <c:axId val="62926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9260064"/>
        <c:crosses val="autoZero"/>
        <c:auto val="1"/>
        <c:lblAlgn val="ctr"/>
        <c:lblOffset val="100"/>
        <c:noMultiLvlLbl val="0"/>
      </c:catAx>
      <c:valAx>
        <c:axId val="629260064"/>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9266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MIB Chacabuco FS3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3119-406A-B47A-2CF9EDBCE81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'M5'!$CJ$44:$CJ$45</c:f>
              <c:strCache>
                <c:ptCount val="2"/>
                <c:pt idx="0">
                  <c:v>calibrado   </c:v>
                </c:pt>
                <c:pt idx="1">
                  <c:v>Descalibrado</c:v>
                </c:pt>
              </c:strCache>
            </c:strRef>
          </c:cat>
          <c:val>
            <c:numRef>
              <c:f>'M5'!$CK$44:$CK$45</c:f>
              <c:numCache>
                <c:formatCode>General</c:formatCode>
                <c:ptCount val="2"/>
                <c:pt idx="0">
                  <c:v>10928.65</c:v>
                </c:pt>
                <c:pt idx="1">
                  <c:v>10404.11</c:v>
                </c:pt>
              </c:numCache>
            </c:numRef>
          </c:val>
          <c:extLst>
            <c:ext xmlns:c16="http://schemas.microsoft.com/office/drawing/2014/chart" uri="{C3380CC4-5D6E-409C-BE32-E72D297353CC}">
              <c16:uniqueId val="{00000002-3119-406A-B47A-2CF9EDBCE813}"/>
            </c:ext>
          </c:extLst>
        </c:ser>
        <c:dLbls>
          <c:showLegendKey val="0"/>
          <c:showVal val="0"/>
          <c:showCatName val="0"/>
          <c:showSerName val="0"/>
          <c:showPercent val="0"/>
          <c:showBubbleSize val="0"/>
        </c:dLbls>
        <c:gapWidth val="219"/>
        <c:overlap val="-27"/>
        <c:axId val="627007224"/>
        <c:axId val="627010832"/>
      </c:barChart>
      <c:catAx>
        <c:axId val="62700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7010832"/>
        <c:crosses val="autoZero"/>
        <c:auto val="1"/>
        <c:lblAlgn val="ctr"/>
        <c:lblOffset val="100"/>
        <c:noMultiLvlLbl val="0"/>
      </c:catAx>
      <c:valAx>
        <c:axId val="627010832"/>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007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Efecto de la Fecha de Siembra Sobre el Rinde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9A5A-4928-A878-A8109D229DAC}"/>
              </c:ext>
            </c:extLst>
          </c:dPt>
          <c:dPt>
            <c:idx val="1"/>
            <c:invertIfNegative val="0"/>
            <c:bubble3D val="0"/>
            <c:spPr>
              <a:solidFill>
                <a:srgbClr val="7030A0"/>
              </a:solidFill>
              <a:ln>
                <a:noFill/>
              </a:ln>
              <a:effectLst/>
            </c:spPr>
            <c:extLst>
              <c:ext xmlns:c16="http://schemas.microsoft.com/office/drawing/2014/chart" uri="{C3380CC4-5D6E-409C-BE32-E72D297353CC}">
                <c16:uniqueId val="{00000003-9A5A-4928-A878-A8109D229DAC}"/>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9A5A-4928-A878-A8109D229DA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'M5'!$FX$32:$FX$34</c:f>
              <c:numCache>
                <c:formatCode>[$-409]d\-mmm;@</c:formatCode>
                <c:ptCount val="3"/>
                <c:pt idx="0">
                  <c:v>44159</c:v>
                </c:pt>
                <c:pt idx="1">
                  <c:v>44128</c:v>
                </c:pt>
                <c:pt idx="2">
                  <c:v>44098</c:v>
                </c:pt>
              </c:numCache>
            </c:numRef>
          </c:cat>
          <c:val>
            <c:numRef>
              <c:f>'M5'!$FY$32:$FY$34</c:f>
              <c:numCache>
                <c:formatCode>General</c:formatCode>
                <c:ptCount val="3"/>
                <c:pt idx="0">
                  <c:v>10666.38</c:v>
                </c:pt>
                <c:pt idx="1">
                  <c:v>10333.469999999999</c:v>
                </c:pt>
                <c:pt idx="2">
                  <c:v>9932.5</c:v>
                </c:pt>
              </c:numCache>
            </c:numRef>
          </c:val>
          <c:extLst>
            <c:ext xmlns:c16="http://schemas.microsoft.com/office/drawing/2014/chart" uri="{C3380CC4-5D6E-409C-BE32-E72D297353CC}">
              <c16:uniqueId val="{00000006-9A5A-4928-A878-A8109D229DAC}"/>
            </c:ext>
          </c:extLst>
        </c:ser>
        <c:dLbls>
          <c:showLegendKey val="0"/>
          <c:showVal val="0"/>
          <c:showCatName val="0"/>
          <c:showSerName val="0"/>
          <c:showPercent val="0"/>
          <c:showBubbleSize val="0"/>
        </c:dLbls>
        <c:gapWidth val="219"/>
        <c:overlap val="-27"/>
        <c:axId val="552706648"/>
        <c:axId val="552705664"/>
      </c:barChart>
      <c:catAx>
        <c:axId val="552706648"/>
        <c:scaling>
          <c:orientation val="minMax"/>
        </c:scaling>
        <c:delete val="0"/>
        <c:axPos val="b"/>
        <c:numFmt formatCode="[$-409]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2705664"/>
        <c:crosses val="autoZero"/>
        <c:auto val="0"/>
        <c:lblAlgn val="ctr"/>
        <c:lblOffset val="100"/>
        <c:noMultiLvlLbl val="0"/>
      </c:catAx>
      <c:valAx>
        <c:axId val="552705664"/>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layout>
            <c:manualLayout>
              <c:xMode val="edge"/>
              <c:yMode val="edge"/>
              <c:x val="3.0555555555555555E-2"/>
              <c:y val="0.4874602634440285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2706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Efecto de la Densidad sobre el Rendimiento</a:t>
            </a:r>
          </a:p>
        </c:rich>
      </c:tx>
      <c:layout>
        <c:manualLayout>
          <c:xMode val="edge"/>
          <c:yMode val="edge"/>
          <c:x val="0.18174999999999999"/>
          <c:y val="4.830917874396135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E60A-4F2B-9BCD-A0080ECBA874}"/>
              </c:ext>
            </c:extLst>
          </c:dPt>
          <c:dPt>
            <c:idx val="2"/>
            <c:invertIfNegative val="0"/>
            <c:bubble3D val="0"/>
            <c:spPr>
              <a:solidFill>
                <a:srgbClr val="00B050"/>
              </a:solidFill>
              <a:ln>
                <a:noFill/>
              </a:ln>
              <a:effectLst/>
            </c:spPr>
            <c:extLst>
              <c:ext xmlns:c16="http://schemas.microsoft.com/office/drawing/2014/chart" uri="{C3380CC4-5D6E-409C-BE32-E72D297353CC}">
                <c16:uniqueId val="{00000003-E60A-4F2B-9BCD-A0080ECBA874}"/>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Sheet1!$B$303:$B$305</c:f>
              <c:strCache>
                <c:ptCount val="3"/>
                <c:pt idx="0">
                  <c:v>D2=6 pl/m2 </c:v>
                </c:pt>
                <c:pt idx="1">
                  <c:v>D1=4 pl/m2 </c:v>
                </c:pt>
                <c:pt idx="2">
                  <c:v>D3= 8 pl/m2</c:v>
                </c:pt>
              </c:strCache>
            </c:strRef>
          </c:cat>
          <c:val>
            <c:numRef>
              <c:f>Sheet1!$C$303:$C$305</c:f>
              <c:numCache>
                <c:formatCode>0</c:formatCode>
                <c:ptCount val="3"/>
                <c:pt idx="0">
                  <c:v>10251.56</c:v>
                </c:pt>
                <c:pt idx="1">
                  <c:v>9990.1</c:v>
                </c:pt>
                <c:pt idx="2">
                  <c:v>9844.15</c:v>
                </c:pt>
              </c:numCache>
            </c:numRef>
          </c:val>
          <c:extLst>
            <c:ext xmlns:c16="http://schemas.microsoft.com/office/drawing/2014/chart" uri="{C3380CC4-5D6E-409C-BE32-E72D297353CC}">
              <c16:uniqueId val="{00000004-E60A-4F2B-9BCD-A0080ECBA874}"/>
            </c:ext>
          </c:extLst>
        </c:ser>
        <c:dLbls>
          <c:showLegendKey val="0"/>
          <c:showVal val="0"/>
          <c:showCatName val="0"/>
          <c:showSerName val="0"/>
          <c:showPercent val="0"/>
          <c:showBubbleSize val="0"/>
        </c:dLbls>
        <c:gapWidth val="219"/>
        <c:overlap val="-27"/>
        <c:axId val="687950712"/>
        <c:axId val="687951040"/>
      </c:barChart>
      <c:catAx>
        <c:axId val="687950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7951040"/>
        <c:crosses val="autoZero"/>
        <c:auto val="1"/>
        <c:lblAlgn val="ctr"/>
        <c:lblOffset val="100"/>
        <c:noMultiLvlLbl val="0"/>
      </c:catAx>
      <c:valAx>
        <c:axId val="68795104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7950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a:latin typeface="Arial" panose="020B0604020202020204" pitchFamily="34" charset="0"/>
                <a:cs typeface="Arial" panose="020B0604020202020204" pitchFamily="34" charset="0"/>
              </a:rPr>
              <a:t>Efecto</a:t>
            </a:r>
            <a:r>
              <a:rPr lang="es-AR" baseline="0">
                <a:latin typeface="Arial" panose="020B0604020202020204" pitchFamily="34" charset="0"/>
                <a:cs typeface="Arial" panose="020B0604020202020204" pitchFamily="34" charset="0"/>
              </a:rPr>
              <a:t> del Calibre Sobre el Rinde</a:t>
            </a:r>
            <a:endParaRPr lang="es-AR">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3705-42EE-A343-007A8392DAF1}"/>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'M5'!$FV$15:$FV$16</c:f>
              <c:strCache>
                <c:ptCount val="2"/>
                <c:pt idx="0">
                  <c:v>calibrado   </c:v>
                </c:pt>
                <c:pt idx="1">
                  <c:v>sin calibrar</c:v>
                </c:pt>
              </c:strCache>
            </c:strRef>
          </c:cat>
          <c:val>
            <c:numRef>
              <c:f>'M5'!$FW$15:$FW$16</c:f>
              <c:numCache>
                <c:formatCode>General</c:formatCode>
                <c:ptCount val="2"/>
                <c:pt idx="0">
                  <c:v>10495.08</c:v>
                </c:pt>
                <c:pt idx="1">
                  <c:v>10126.49</c:v>
                </c:pt>
              </c:numCache>
            </c:numRef>
          </c:val>
          <c:extLst>
            <c:ext xmlns:c16="http://schemas.microsoft.com/office/drawing/2014/chart" uri="{C3380CC4-5D6E-409C-BE32-E72D297353CC}">
              <c16:uniqueId val="{00000002-3705-42EE-A343-007A8392DAF1}"/>
            </c:ext>
          </c:extLst>
        </c:ser>
        <c:dLbls>
          <c:showLegendKey val="0"/>
          <c:showVal val="0"/>
          <c:showCatName val="0"/>
          <c:showSerName val="0"/>
          <c:showPercent val="0"/>
          <c:showBubbleSize val="0"/>
        </c:dLbls>
        <c:gapWidth val="219"/>
        <c:overlap val="-27"/>
        <c:axId val="875023168"/>
        <c:axId val="875028088"/>
      </c:barChart>
      <c:catAx>
        <c:axId val="87502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75028088"/>
        <c:crosses val="autoZero"/>
        <c:auto val="1"/>
        <c:lblAlgn val="ctr"/>
        <c:lblOffset val="100"/>
        <c:noMultiLvlLbl val="0"/>
      </c:catAx>
      <c:valAx>
        <c:axId val="875028088"/>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5023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Efecto</a:t>
            </a:r>
            <a:r>
              <a:rPr lang="en-US" baseline="0">
                <a:latin typeface="Arial" panose="020B0604020202020204" pitchFamily="34" charset="0"/>
                <a:cs typeface="Arial" panose="020B0604020202020204" pitchFamily="34" charset="0"/>
              </a:rPr>
              <a:t> de la interaccion Fecha de Siembra  y Profundidad Sobre el Renide</a:t>
            </a:r>
            <a:endParaRPr lang="en-US">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327626293778303E-2"/>
          <c:y val="0.26029402930398621"/>
          <c:w val="0.89987428285225657"/>
          <c:h val="0.51850591054419726"/>
        </c:manualLayout>
      </c:layout>
      <c:barChart>
        <c:barDir val="col"/>
        <c:grouping val="clustered"/>
        <c:varyColors val="0"/>
        <c:ser>
          <c:idx val="2"/>
          <c:order val="0"/>
          <c:tx>
            <c:strRef>
              <c:f>Sheet1!$E$4</c:f>
              <c:strCache>
                <c:ptCount val="1"/>
                <c:pt idx="0">
                  <c:v>Rinde</c:v>
                </c:pt>
              </c:strCache>
            </c:strRef>
          </c:tx>
          <c:spPr>
            <a:solidFill>
              <a:schemeClr val="accent3"/>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1-BAAA-4A0D-8758-CCC322F026A4}"/>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BAAA-4A0D-8758-CCC322F026A4}"/>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BAAA-4A0D-8758-CCC322F026A4}"/>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7-BAAA-4A0D-8758-CCC322F026A4}"/>
              </c:ext>
            </c:extLst>
          </c:dPt>
          <c:dPt>
            <c:idx val="7"/>
            <c:invertIfNegative val="0"/>
            <c:bubble3D val="0"/>
            <c:spPr>
              <a:solidFill>
                <a:schemeClr val="accent6"/>
              </a:solidFill>
              <a:ln>
                <a:noFill/>
              </a:ln>
              <a:effectLst/>
            </c:spPr>
            <c:extLst>
              <c:ext xmlns:c16="http://schemas.microsoft.com/office/drawing/2014/chart" uri="{C3380CC4-5D6E-409C-BE32-E72D297353CC}">
                <c16:uniqueId val="{00000009-BAAA-4A0D-8758-CCC322F026A4}"/>
              </c:ext>
            </c:extLst>
          </c:dPt>
          <c:dPt>
            <c:idx val="8"/>
            <c:invertIfNegative val="0"/>
            <c:bubble3D val="0"/>
            <c:spPr>
              <a:solidFill>
                <a:schemeClr val="accent6"/>
              </a:solidFill>
              <a:ln>
                <a:noFill/>
              </a:ln>
              <a:effectLst/>
            </c:spPr>
            <c:extLst>
              <c:ext xmlns:c16="http://schemas.microsoft.com/office/drawing/2014/chart" uri="{C3380CC4-5D6E-409C-BE32-E72D297353CC}">
                <c16:uniqueId val="{0000000B-BAAA-4A0D-8758-CCC322F026A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Sheet1!$C$5:$D$13</c:f>
              <c:multiLvlStrCache>
                <c:ptCount val="9"/>
                <c:lvl>
                  <c:pt idx="0">
                    <c:v>4cm</c:v>
                  </c:pt>
                  <c:pt idx="1">
                    <c:v>6cm</c:v>
                  </c:pt>
                  <c:pt idx="2">
                    <c:v>8cm</c:v>
                  </c:pt>
                  <c:pt idx="3">
                    <c:v>4cm</c:v>
                  </c:pt>
                  <c:pt idx="4">
                    <c:v>6cm</c:v>
                  </c:pt>
                  <c:pt idx="5">
                    <c:v>8cm</c:v>
                  </c:pt>
                  <c:pt idx="6">
                    <c:v>4cm</c:v>
                  </c:pt>
                  <c:pt idx="7">
                    <c:v>6cm</c:v>
                  </c:pt>
                  <c:pt idx="8">
                    <c:v>8cm</c:v>
                  </c:pt>
                </c:lvl>
                <c:lvl>
                  <c:pt idx="0">
                    <c:v>24-Nov</c:v>
                  </c:pt>
                  <c:pt idx="3">
                    <c:v>24-Oct</c:v>
                  </c:pt>
                  <c:pt idx="6">
                    <c:v>24-Sep</c:v>
                  </c:pt>
                </c:lvl>
              </c:multiLvlStrCache>
            </c:multiLvlStrRef>
          </c:cat>
          <c:val>
            <c:numRef>
              <c:f>Sheet1!$E$5:$E$13</c:f>
              <c:numCache>
                <c:formatCode>0</c:formatCode>
                <c:ptCount val="9"/>
                <c:pt idx="0">
                  <c:v>11036.15</c:v>
                </c:pt>
                <c:pt idx="1">
                  <c:v>10772.98</c:v>
                </c:pt>
                <c:pt idx="2">
                  <c:v>10190.01</c:v>
                </c:pt>
                <c:pt idx="3">
                  <c:v>10610.34</c:v>
                </c:pt>
                <c:pt idx="4">
                  <c:v>10060.61</c:v>
                </c:pt>
                <c:pt idx="5">
                  <c:v>10329.450000000001</c:v>
                </c:pt>
                <c:pt idx="6">
                  <c:v>9198.0300000000007</c:v>
                </c:pt>
                <c:pt idx="7">
                  <c:v>10399.39</c:v>
                </c:pt>
                <c:pt idx="8">
                  <c:v>10200.09</c:v>
                </c:pt>
              </c:numCache>
            </c:numRef>
          </c:val>
          <c:extLst>
            <c:ext xmlns:c16="http://schemas.microsoft.com/office/drawing/2014/chart" uri="{C3380CC4-5D6E-409C-BE32-E72D297353CC}">
              <c16:uniqueId val="{0000000C-BAAA-4A0D-8758-CCC322F026A4}"/>
            </c:ext>
          </c:extLst>
        </c:ser>
        <c:dLbls>
          <c:showLegendKey val="0"/>
          <c:showVal val="0"/>
          <c:showCatName val="0"/>
          <c:showSerName val="0"/>
          <c:showPercent val="0"/>
          <c:showBubbleSize val="0"/>
        </c:dLbls>
        <c:gapWidth val="219"/>
        <c:overlap val="-27"/>
        <c:axId val="624454000"/>
        <c:axId val="624452360"/>
      </c:barChart>
      <c:catAx>
        <c:axId val="62445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4452360"/>
        <c:crosses val="autoZero"/>
        <c:auto val="0"/>
        <c:lblAlgn val="ctr"/>
        <c:lblOffset val="100"/>
        <c:noMultiLvlLbl val="0"/>
      </c:catAx>
      <c:valAx>
        <c:axId val="624452360"/>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layout>
            <c:manualLayout>
              <c:xMode val="edge"/>
              <c:yMode val="edge"/>
              <c:x val="0"/>
              <c:y val="0.4651820318828185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4454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Efecto de la Profundidad en la Densidad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122C-44D0-96AA-2B3249167392}"/>
              </c:ext>
            </c:extLst>
          </c:dPt>
          <c:dPt>
            <c:idx val="2"/>
            <c:invertIfNegative val="0"/>
            <c:bubble3D val="0"/>
            <c:spPr>
              <a:solidFill>
                <a:srgbClr val="00B050"/>
              </a:solidFill>
              <a:ln>
                <a:noFill/>
              </a:ln>
              <a:effectLst/>
            </c:spPr>
            <c:extLst>
              <c:ext xmlns:c16="http://schemas.microsoft.com/office/drawing/2014/chart" uri="{C3380CC4-5D6E-409C-BE32-E72D297353CC}">
                <c16:uniqueId val="{00000003-122C-44D0-96AA-2B324916739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'M5'!$FF$4:$FF$6</c:f>
              <c:strCache>
                <c:ptCount val="3"/>
                <c:pt idx="0">
                  <c:v>8cm</c:v>
                </c:pt>
                <c:pt idx="1">
                  <c:v>6cm</c:v>
                </c:pt>
                <c:pt idx="2">
                  <c:v>4cm</c:v>
                </c:pt>
              </c:strCache>
            </c:strRef>
          </c:cat>
          <c:val>
            <c:numRef>
              <c:f>'M5'!$FG$4:$FG$6</c:f>
              <c:numCache>
                <c:formatCode>0</c:formatCode>
                <c:ptCount val="3"/>
                <c:pt idx="0">
                  <c:v>88126.25</c:v>
                </c:pt>
                <c:pt idx="1">
                  <c:v>87800</c:v>
                </c:pt>
                <c:pt idx="2">
                  <c:v>72280.63</c:v>
                </c:pt>
              </c:numCache>
            </c:numRef>
          </c:val>
          <c:extLst>
            <c:ext xmlns:c16="http://schemas.microsoft.com/office/drawing/2014/chart" uri="{C3380CC4-5D6E-409C-BE32-E72D297353CC}">
              <c16:uniqueId val="{00000004-122C-44D0-96AA-2B3249167392}"/>
            </c:ext>
          </c:extLst>
        </c:ser>
        <c:dLbls>
          <c:showLegendKey val="0"/>
          <c:showVal val="0"/>
          <c:showCatName val="0"/>
          <c:showSerName val="0"/>
          <c:showPercent val="0"/>
          <c:showBubbleSize val="0"/>
        </c:dLbls>
        <c:gapWidth val="219"/>
        <c:overlap val="-27"/>
        <c:axId val="629264984"/>
        <c:axId val="629267280"/>
      </c:barChart>
      <c:catAx>
        <c:axId val="629264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9267280"/>
        <c:crosses val="autoZero"/>
        <c:auto val="1"/>
        <c:lblAlgn val="ctr"/>
        <c:lblOffset val="100"/>
        <c:noMultiLvlLbl val="0"/>
      </c:catAx>
      <c:valAx>
        <c:axId val="629267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9264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err="1">
                <a:latin typeface="Arial" panose="020B0604020202020204" pitchFamily="34" charset="0"/>
                <a:cs typeface="Arial" panose="020B0604020202020204" pitchFamily="34" charset="0"/>
              </a:rPr>
              <a:t>Efecto</a:t>
            </a:r>
            <a:r>
              <a:rPr lang="en-US" sz="1200" dirty="0">
                <a:latin typeface="Arial" panose="020B0604020202020204" pitchFamily="34" charset="0"/>
                <a:cs typeface="Arial" panose="020B0604020202020204" pitchFamily="34" charset="0"/>
              </a:rPr>
              <a:t> del </a:t>
            </a:r>
            <a:r>
              <a:rPr lang="en-US" sz="1200" dirty="0" err="1">
                <a:latin typeface="Arial" panose="020B0604020202020204" pitchFamily="34" charset="0"/>
                <a:cs typeface="Arial" panose="020B0604020202020204" pitchFamily="34" charset="0"/>
              </a:rPr>
              <a:t>Nitrógeno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sobre</a:t>
            </a:r>
            <a:r>
              <a:rPr lang="en-US" sz="1200" dirty="0">
                <a:latin typeface="Arial" panose="020B0604020202020204" pitchFamily="34" charset="0"/>
                <a:cs typeface="Arial" panose="020B0604020202020204" pitchFamily="34" charset="0"/>
              </a:rPr>
              <a:t> el </a:t>
            </a:r>
            <a:r>
              <a:rPr lang="en-US" sz="1200" dirty="0" err="1">
                <a:latin typeface="Arial" panose="020B0604020202020204" pitchFamily="34" charset="0"/>
                <a:cs typeface="Arial" panose="020B0604020202020204" pitchFamily="34" charset="0"/>
              </a:rPr>
              <a:t>Rendimiento</a:t>
            </a:r>
            <a:endParaRPr lang="en-US" sz="12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Analisis!$BA$25:$BA$29</c:f>
              <c:strCache>
                <c:ptCount val="5"/>
                <c:pt idx="0">
                  <c:v>N200</c:v>
                </c:pt>
                <c:pt idx="1">
                  <c:v>N120</c:v>
                </c:pt>
                <c:pt idx="2">
                  <c:v>N80</c:v>
                </c:pt>
                <c:pt idx="3">
                  <c:v>N40</c:v>
                </c:pt>
                <c:pt idx="4">
                  <c:v>N0</c:v>
                </c:pt>
              </c:strCache>
            </c:strRef>
          </c:cat>
          <c:val>
            <c:numRef>
              <c:f>Analisis!$BB$25:$BB$29</c:f>
              <c:numCache>
                <c:formatCode>0</c:formatCode>
                <c:ptCount val="5"/>
                <c:pt idx="0">
                  <c:v>12472.49</c:v>
                </c:pt>
                <c:pt idx="1">
                  <c:v>12104.96</c:v>
                </c:pt>
                <c:pt idx="2">
                  <c:v>10825.17</c:v>
                </c:pt>
                <c:pt idx="3">
                  <c:v>10032.719999999999</c:v>
                </c:pt>
                <c:pt idx="4">
                  <c:v>8927.3700000000008</c:v>
                </c:pt>
              </c:numCache>
            </c:numRef>
          </c:val>
          <c:extLst>
            <c:ext xmlns:c16="http://schemas.microsoft.com/office/drawing/2014/chart" uri="{C3380CC4-5D6E-409C-BE32-E72D297353CC}">
              <c16:uniqueId val="{00000000-1A67-4C63-AB03-B52EA8C6404A}"/>
            </c:ext>
          </c:extLst>
        </c:ser>
        <c:dLbls>
          <c:showLegendKey val="0"/>
          <c:showVal val="0"/>
          <c:showCatName val="0"/>
          <c:showSerName val="0"/>
          <c:showPercent val="0"/>
          <c:showBubbleSize val="0"/>
        </c:dLbls>
        <c:gapWidth val="219"/>
        <c:overlap val="-27"/>
        <c:axId val="480202600"/>
        <c:axId val="480203256"/>
      </c:barChart>
      <c:catAx>
        <c:axId val="480202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0203256"/>
        <c:crosses val="autoZero"/>
        <c:auto val="1"/>
        <c:lblAlgn val="ctr"/>
        <c:lblOffset val="100"/>
        <c:noMultiLvlLbl val="0"/>
      </c:catAx>
      <c:valAx>
        <c:axId val="4802032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layout>
            <c:manualLayout>
              <c:xMode val="edge"/>
              <c:yMode val="edge"/>
              <c:x val="1.2073686564720069E-2"/>
              <c:y val="0.5028740157480314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202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a:latin typeface="Arial" panose="020B0604020202020204" pitchFamily="34" charset="0"/>
                <a:cs typeface="Arial" panose="020B0604020202020204" pitchFamily="34" charset="0"/>
              </a:rPr>
              <a:t>Efecto de la Fecha de Siembra sobre el Rendimiento</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Analisis!$BD$19:$BD$20</c:f>
              <c:strCache>
                <c:ptCount val="2"/>
                <c:pt idx="0">
                  <c:v>FS2 24/11</c:v>
                </c:pt>
                <c:pt idx="1">
                  <c:v>FS1 24/10</c:v>
                </c:pt>
              </c:strCache>
            </c:strRef>
          </c:cat>
          <c:val>
            <c:numRef>
              <c:f>Analisis!$BE$19:$BE$20</c:f>
              <c:numCache>
                <c:formatCode>General</c:formatCode>
                <c:ptCount val="2"/>
                <c:pt idx="0">
                  <c:v>12067.04</c:v>
                </c:pt>
                <c:pt idx="1">
                  <c:v>9678.0400000000009</c:v>
                </c:pt>
              </c:numCache>
            </c:numRef>
          </c:val>
          <c:extLst>
            <c:ext xmlns:c16="http://schemas.microsoft.com/office/drawing/2014/chart" uri="{C3380CC4-5D6E-409C-BE32-E72D297353CC}">
              <c16:uniqueId val="{00000000-B343-42A5-B055-C6C6FFE4EBC3}"/>
            </c:ext>
          </c:extLst>
        </c:ser>
        <c:dLbls>
          <c:showLegendKey val="0"/>
          <c:showVal val="0"/>
          <c:showCatName val="0"/>
          <c:showSerName val="0"/>
          <c:showPercent val="0"/>
          <c:showBubbleSize val="0"/>
        </c:dLbls>
        <c:gapWidth val="219"/>
        <c:overlap val="-27"/>
        <c:axId val="650753760"/>
        <c:axId val="650754416"/>
      </c:barChart>
      <c:catAx>
        <c:axId val="65075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0754416"/>
        <c:crosses val="autoZero"/>
        <c:auto val="1"/>
        <c:lblAlgn val="ctr"/>
        <c:lblOffset val="100"/>
        <c:noMultiLvlLbl val="0"/>
      </c:catAx>
      <c:valAx>
        <c:axId val="65075441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075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err="1">
                <a:latin typeface="Arial" panose="020B0604020202020204" pitchFamily="34" charset="0"/>
                <a:cs typeface="Arial" panose="020B0604020202020204" pitchFamily="34" charset="0"/>
              </a:rPr>
              <a:t>Efecto</a:t>
            </a:r>
            <a:r>
              <a:rPr lang="en-US" dirty="0">
                <a:latin typeface="Arial" panose="020B0604020202020204" pitchFamily="34" charset="0"/>
                <a:cs typeface="Arial" panose="020B0604020202020204" pitchFamily="34" charset="0"/>
              </a:rPr>
              <a:t> Final del </a:t>
            </a:r>
            <a:r>
              <a:rPr lang="en-US" dirty="0" err="1">
                <a:latin typeface="Arial" panose="020B0604020202020204" pitchFamily="34" charset="0"/>
                <a:cs typeface="Arial" panose="020B0604020202020204" pitchFamily="34" charset="0"/>
              </a:rPr>
              <a:t>Híbrido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Sobre</a:t>
            </a:r>
            <a:r>
              <a:rPr lang="en-US" dirty="0">
                <a:latin typeface="Arial" panose="020B0604020202020204" pitchFamily="34" charset="0"/>
                <a:cs typeface="Arial" panose="020B0604020202020204" pitchFamily="34" charset="0"/>
              </a:rPr>
              <a:t> el </a:t>
            </a:r>
            <a:r>
              <a:rPr lang="en-US" dirty="0" err="1">
                <a:latin typeface="Arial" panose="020B0604020202020204" pitchFamily="34" charset="0"/>
                <a:cs typeface="Arial" panose="020B0604020202020204" pitchFamily="34" charset="0"/>
              </a:rPr>
              <a:t>Rendimiento</a:t>
            </a:r>
            <a:endParaRPr lang="en-US"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DF46-4EA7-AE5D-9DF67039259D}"/>
              </c:ext>
            </c:extLst>
          </c:dPt>
          <c:dPt>
            <c:idx val="2"/>
            <c:invertIfNegative val="0"/>
            <c:bubble3D val="0"/>
            <c:spPr>
              <a:solidFill>
                <a:srgbClr val="FFFF00"/>
              </a:solidFill>
              <a:ln>
                <a:noFill/>
              </a:ln>
              <a:effectLst/>
            </c:spPr>
            <c:extLst>
              <c:ext xmlns:c16="http://schemas.microsoft.com/office/drawing/2014/chart" uri="{C3380CC4-5D6E-409C-BE32-E72D297353CC}">
                <c16:uniqueId val="{00000003-DF46-4EA7-AE5D-9DF67039259D}"/>
              </c:ext>
            </c:extLst>
          </c:dPt>
          <c:dPt>
            <c:idx val="3"/>
            <c:invertIfNegative val="0"/>
            <c:bubble3D val="0"/>
            <c:spPr>
              <a:solidFill>
                <a:srgbClr val="FF0000"/>
              </a:solidFill>
              <a:ln>
                <a:noFill/>
              </a:ln>
              <a:effectLst/>
            </c:spPr>
            <c:extLst>
              <c:ext xmlns:c16="http://schemas.microsoft.com/office/drawing/2014/chart" uri="{C3380CC4-5D6E-409C-BE32-E72D297353CC}">
                <c16:uniqueId val="{00000005-DF46-4EA7-AE5D-9DF67039259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'Tabla infostat'!$AA$21:$AA$24</c:f>
              <c:strCache>
                <c:ptCount val="4"/>
                <c:pt idx="0">
                  <c:v>Exp. Precomercial</c:v>
                </c:pt>
                <c:pt idx="1">
                  <c:v>NEXT 22.6 PWU    </c:v>
                </c:pt>
                <c:pt idx="2">
                  <c:v>NEXT 22.6 PWE    </c:v>
                </c:pt>
                <c:pt idx="3">
                  <c:v>Híb. Competencia </c:v>
                </c:pt>
              </c:strCache>
            </c:strRef>
          </c:cat>
          <c:val>
            <c:numRef>
              <c:f>'Tabla infostat'!$AB$21:$AB$24</c:f>
              <c:numCache>
                <c:formatCode>0</c:formatCode>
                <c:ptCount val="4"/>
                <c:pt idx="0">
                  <c:v>9256.31</c:v>
                </c:pt>
                <c:pt idx="1">
                  <c:v>9178.56</c:v>
                </c:pt>
                <c:pt idx="2">
                  <c:v>8962.1299999999992</c:v>
                </c:pt>
                <c:pt idx="3">
                  <c:v>8193.31</c:v>
                </c:pt>
              </c:numCache>
            </c:numRef>
          </c:val>
          <c:extLst>
            <c:ext xmlns:c16="http://schemas.microsoft.com/office/drawing/2014/chart" uri="{C3380CC4-5D6E-409C-BE32-E72D297353CC}">
              <c16:uniqueId val="{00000006-DF46-4EA7-AE5D-9DF67039259D}"/>
            </c:ext>
          </c:extLst>
        </c:ser>
        <c:dLbls>
          <c:showLegendKey val="0"/>
          <c:showVal val="0"/>
          <c:showCatName val="0"/>
          <c:showSerName val="0"/>
          <c:showPercent val="0"/>
          <c:showBubbleSize val="0"/>
        </c:dLbls>
        <c:gapWidth val="219"/>
        <c:overlap val="-27"/>
        <c:axId val="573388000"/>
        <c:axId val="573388656"/>
      </c:barChart>
      <c:catAx>
        <c:axId val="57338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3388656"/>
        <c:crosses val="autoZero"/>
        <c:auto val="1"/>
        <c:lblAlgn val="ctr"/>
        <c:lblOffset val="100"/>
        <c:noMultiLvlLbl val="0"/>
      </c:catAx>
      <c:valAx>
        <c:axId val="573388656"/>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3388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latin typeface="Arial" panose="020B0604020202020204" pitchFamily="34" charset="0"/>
                <a:cs typeface="Arial" panose="020B0604020202020204" pitchFamily="34" charset="0"/>
              </a:rPr>
              <a:t>Efecto</a:t>
            </a:r>
            <a:r>
              <a:rPr lang="en-US" dirty="0">
                <a:latin typeface="Arial" panose="020B0604020202020204" pitchFamily="34" charset="0"/>
                <a:cs typeface="Arial" panose="020B0604020202020204" pitchFamily="34" charset="0"/>
              </a:rPr>
              <a:t> Final de la </a:t>
            </a:r>
            <a:r>
              <a:rPr lang="en-US" dirty="0" err="1">
                <a:latin typeface="Arial" panose="020B0604020202020204" pitchFamily="34" charset="0"/>
                <a:cs typeface="Arial" panose="020B0604020202020204" pitchFamily="34" charset="0"/>
              </a:rPr>
              <a:t>Fecha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Siembra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Sobre</a:t>
            </a:r>
            <a:r>
              <a:rPr lang="en-US" dirty="0">
                <a:latin typeface="Arial" panose="020B0604020202020204" pitchFamily="34" charset="0"/>
                <a:cs typeface="Arial" panose="020B0604020202020204" pitchFamily="34" charset="0"/>
              </a:rPr>
              <a:t> el </a:t>
            </a:r>
            <a:r>
              <a:rPr lang="en-US" dirty="0" err="1">
                <a:latin typeface="Arial" panose="020B0604020202020204" pitchFamily="34" charset="0"/>
                <a:cs typeface="Arial" panose="020B0604020202020204" pitchFamily="34" charset="0"/>
              </a:rPr>
              <a:t>Rendimiento</a:t>
            </a:r>
            <a:endParaRPr lang="en-US"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1-2D5D-47BB-BF6C-C8EA2AC04E7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'Tabla infostat'!$AB$33:$AB$34</c:f>
              <c:strCache>
                <c:ptCount val="2"/>
                <c:pt idx="0">
                  <c:v>FS2 (24 Nov)             </c:v>
                </c:pt>
                <c:pt idx="1">
                  <c:v>FS1 (24 Oct)             </c:v>
                </c:pt>
              </c:strCache>
            </c:strRef>
          </c:cat>
          <c:val>
            <c:numRef>
              <c:f>'Tabla infostat'!$AC$33:$AC$34</c:f>
              <c:numCache>
                <c:formatCode>0</c:formatCode>
                <c:ptCount val="2"/>
                <c:pt idx="0">
                  <c:v>9689.6299999999992</c:v>
                </c:pt>
                <c:pt idx="1">
                  <c:v>8105.53</c:v>
                </c:pt>
              </c:numCache>
            </c:numRef>
          </c:val>
          <c:extLst>
            <c:ext xmlns:c16="http://schemas.microsoft.com/office/drawing/2014/chart" uri="{C3380CC4-5D6E-409C-BE32-E72D297353CC}">
              <c16:uniqueId val="{00000002-2D5D-47BB-BF6C-C8EA2AC04E7E}"/>
            </c:ext>
          </c:extLst>
        </c:ser>
        <c:dLbls>
          <c:showLegendKey val="0"/>
          <c:showVal val="0"/>
          <c:showCatName val="0"/>
          <c:showSerName val="0"/>
          <c:showPercent val="0"/>
          <c:showBubbleSize val="0"/>
        </c:dLbls>
        <c:gapWidth val="219"/>
        <c:overlap val="-27"/>
        <c:axId val="628547144"/>
        <c:axId val="628549112"/>
      </c:barChart>
      <c:catAx>
        <c:axId val="628547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8549112"/>
        <c:crosses val="autoZero"/>
        <c:auto val="1"/>
        <c:lblAlgn val="ctr"/>
        <c:lblOffset val="100"/>
        <c:noMultiLvlLbl val="0"/>
      </c:catAx>
      <c:valAx>
        <c:axId val="628549112"/>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8547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sz="1400">
                <a:latin typeface="Arial" panose="020B0604020202020204" pitchFamily="34" charset="0"/>
                <a:cs typeface="Arial" panose="020B0604020202020204" pitchFamily="34" charset="0"/>
              </a:rPr>
              <a:t>Efecto</a:t>
            </a:r>
            <a:r>
              <a:rPr lang="es-AR" sz="1400" baseline="0">
                <a:latin typeface="Arial" panose="020B0604020202020204" pitchFamily="34" charset="0"/>
                <a:cs typeface="Arial" panose="020B0604020202020204" pitchFamily="34" charset="0"/>
              </a:rPr>
              <a:t> de la Fertilización en Maíz Demorado FS 20/12</a:t>
            </a:r>
            <a:endParaRPr lang="es-AR" sz="14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0"/>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Analisis!$O$25:$O$30</c:f>
              <c:strCache>
                <c:ptCount val="6"/>
                <c:pt idx="0">
                  <c:v>120+15s   </c:v>
                </c:pt>
                <c:pt idx="1">
                  <c:v>120</c:v>
                </c:pt>
                <c:pt idx="2">
                  <c:v>90</c:v>
                </c:pt>
                <c:pt idx="3">
                  <c:v>60</c:v>
                </c:pt>
                <c:pt idx="4">
                  <c:v>30</c:v>
                </c:pt>
                <c:pt idx="5">
                  <c:v>0</c:v>
                </c:pt>
              </c:strCache>
            </c:strRef>
          </c:cat>
          <c:val>
            <c:numRef>
              <c:f>Analisis!$S$26:$S$31</c:f>
              <c:numCache>
                <c:formatCode>0</c:formatCode>
                <c:ptCount val="6"/>
                <c:pt idx="0">
                  <c:v>9929.4699999999993</c:v>
                </c:pt>
                <c:pt idx="1">
                  <c:v>9483.3700000000008</c:v>
                </c:pt>
                <c:pt idx="2">
                  <c:v>8835.33</c:v>
                </c:pt>
                <c:pt idx="3">
                  <c:v>8090.23</c:v>
                </c:pt>
                <c:pt idx="4">
                  <c:v>7781.77</c:v>
                </c:pt>
                <c:pt idx="5">
                  <c:v>6888.2</c:v>
                </c:pt>
              </c:numCache>
            </c:numRef>
          </c:val>
          <c:extLst>
            <c:ext xmlns:c16="http://schemas.microsoft.com/office/drawing/2014/chart" uri="{C3380CC4-5D6E-409C-BE32-E72D297353CC}">
              <c16:uniqueId val="{00000000-8787-4A22-AF21-8A22EB63D388}"/>
            </c:ext>
          </c:extLst>
        </c:ser>
        <c:dLbls>
          <c:showLegendKey val="0"/>
          <c:showVal val="0"/>
          <c:showCatName val="0"/>
          <c:showSerName val="0"/>
          <c:showPercent val="0"/>
          <c:showBubbleSize val="0"/>
        </c:dLbls>
        <c:gapWidth val="219"/>
        <c:overlap val="-27"/>
        <c:axId val="470393192"/>
        <c:axId val="470395488"/>
      </c:barChart>
      <c:catAx>
        <c:axId val="4703931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Tratamientos de Fetilización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0395488"/>
        <c:crosses val="autoZero"/>
        <c:auto val="1"/>
        <c:lblAlgn val="ctr"/>
        <c:lblOffset val="100"/>
        <c:noMultiLvlLbl val="0"/>
      </c:catAx>
      <c:valAx>
        <c:axId val="470395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Kg/ha 14.5%</a:t>
                </a:r>
              </a:p>
            </c:rich>
          </c:tx>
          <c:layout>
            <c:manualLayout>
              <c:xMode val="edge"/>
              <c:yMode val="edge"/>
              <c:x val="1.9840568533834712E-2"/>
              <c:y val="0.3361147564887722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0393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a:latin typeface="Arial" panose="020B0604020202020204" pitchFamily="34" charset="0"/>
                <a:cs typeface="Arial" panose="020B0604020202020204" pitchFamily="34" charset="0"/>
              </a:rPr>
              <a:t>Rinde</a:t>
            </a:r>
            <a:r>
              <a:rPr lang="es-AR" baseline="0">
                <a:latin typeface="Arial" panose="020B0604020202020204" pitchFamily="34" charset="0"/>
                <a:cs typeface="Arial" panose="020B0604020202020204" pitchFamily="34" charset="0"/>
              </a:rPr>
              <a:t> Promedio Ambas Fechas de Siembra</a:t>
            </a:r>
            <a:endParaRPr lang="es-AR">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D9C4-49B0-AA66-0B7EADBFD9AF}"/>
              </c:ext>
            </c:extLst>
          </c:dPt>
          <c:dPt>
            <c:idx val="1"/>
            <c:invertIfNegative val="0"/>
            <c:bubble3D val="0"/>
            <c:spPr>
              <a:solidFill>
                <a:srgbClr val="FF0000"/>
              </a:solidFill>
              <a:ln>
                <a:noFill/>
              </a:ln>
              <a:effectLst/>
            </c:spPr>
            <c:extLst>
              <c:ext xmlns:c16="http://schemas.microsoft.com/office/drawing/2014/chart" uri="{C3380CC4-5D6E-409C-BE32-E72D297353CC}">
                <c16:uniqueId val="{00000003-D9C4-49B0-AA66-0B7EADBFD9AF}"/>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Sheet1!$Q$63:$Q$65</c:f>
              <c:strCache>
                <c:ptCount val="3"/>
                <c:pt idx="0">
                  <c:v>NEXT 20.6 PW</c:v>
                </c:pt>
                <c:pt idx="1">
                  <c:v>NEXT 22.6 PWU</c:v>
                </c:pt>
                <c:pt idx="2">
                  <c:v>Precoz       </c:v>
                </c:pt>
              </c:strCache>
            </c:strRef>
          </c:cat>
          <c:val>
            <c:numRef>
              <c:f>Sheet1!$R$63:$R$65</c:f>
              <c:numCache>
                <c:formatCode>0</c:formatCode>
                <c:ptCount val="3"/>
                <c:pt idx="0">
                  <c:v>9565.8799999999992</c:v>
                </c:pt>
                <c:pt idx="1">
                  <c:v>9438.75</c:v>
                </c:pt>
                <c:pt idx="2">
                  <c:v>8014.5</c:v>
                </c:pt>
              </c:numCache>
            </c:numRef>
          </c:val>
          <c:extLst>
            <c:ext xmlns:c16="http://schemas.microsoft.com/office/drawing/2014/chart" uri="{C3380CC4-5D6E-409C-BE32-E72D297353CC}">
              <c16:uniqueId val="{00000004-D9C4-49B0-AA66-0B7EADBFD9AF}"/>
            </c:ext>
          </c:extLst>
        </c:ser>
        <c:dLbls>
          <c:dLblPos val="outEnd"/>
          <c:showLegendKey val="0"/>
          <c:showVal val="1"/>
          <c:showCatName val="0"/>
          <c:showSerName val="0"/>
          <c:showPercent val="0"/>
          <c:showBubbleSize val="0"/>
        </c:dLbls>
        <c:gapWidth val="219"/>
        <c:overlap val="-27"/>
        <c:axId val="715852584"/>
        <c:axId val="715853240"/>
      </c:barChart>
      <c:catAx>
        <c:axId val="715852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5853240"/>
        <c:crosses val="autoZero"/>
        <c:auto val="1"/>
        <c:lblAlgn val="ctr"/>
        <c:lblOffset val="100"/>
        <c:noMultiLvlLbl val="0"/>
      </c:catAx>
      <c:valAx>
        <c:axId val="71585324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 14.5%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5852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Promedio General de Ambas Fechas de Siembra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1B2F-4DC2-97A8-46342285CF55}"/>
              </c:ext>
            </c:extLst>
          </c:dPt>
          <c:dPt>
            <c:idx val="1"/>
            <c:invertIfNegative val="0"/>
            <c:bubble3D val="0"/>
            <c:spPr>
              <a:solidFill>
                <a:srgbClr val="FFC000"/>
              </a:solidFill>
              <a:ln>
                <a:noFill/>
              </a:ln>
              <a:effectLst/>
            </c:spPr>
            <c:extLst>
              <c:ext xmlns:c16="http://schemas.microsoft.com/office/drawing/2014/chart" uri="{C3380CC4-5D6E-409C-BE32-E72D297353CC}">
                <c16:uniqueId val="{00000003-1B2F-4DC2-97A8-46342285CF5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Sheet1!$Q$70:$Q$71</c:f>
              <c:strCache>
                <c:ptCount val="2"/>
                <c:pt idx="0">
                  <c:v>20-Dec</c:v>
                </c:pt>
                <c:pt idx="1">
                  <c:v>3-Ene</c:v>
                </c:pt>
              </c:strCache>
            </c:strRef>
          </c:cat>
          <c:val>
            <c:numRef>
              <c:f>Sheet1!$R$70:$R$71</c:f>
              <c:numCache>
                <c:formatCode>0</c:formatCode>
                <c:ptCount val="2"/>
                <c:pt idx="0">
                  <c:v>9399.75</c:v>
                </c:pt>
                <c:pt idx="1">
                  <c:v>8613</c:v>
                </c:pt>
              </c:numCache>
            </c:numRef>
          </c:val>
          <c:extLst>
            <c:ext xmlns:c16="http://schemas.microsoft.com/office/drawing/2014/chart" uri="{C3380CC4-5D6E-409C-BE32-E72D297353CC}">
              <c16:uniqueId val="{00000004-1B2F-4DC2-97A8-46342285CF55}"/>
            </c:ext>
          </c:extLst>
        </c:ser>
        <c:dLbls>
          <c:showLegendKey val="0"/>
          <c:showVal val="0"/>
          <c:showCatName val="0"/>
          <c:showSerName val="0"/>
          <c:showPercent val="0"/>
          <c:showBubbleSize val="0"/>
        </c:dLbls>
        <c:gapWidth val="219"/>
        <c:overlap val="-27"/>
        <c:axId val="715819128"/>
        <c:axId val="715810928"/>
      </c:barChart>
      <c:catAx>
        <c:axId val="715819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5810928"/>
        <c:crosses val="autoZero"/>
        <c:auto val="1"/>
        <c:lblAlgn val="ctr"/>
        <c:lblOffset val="100"/>
        <c:noMultiLvlLbl val="0"/>
      </c:catAx>
      <c:valAx>
        <c:axId val="715810928"/>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Kg/Ha 14.5%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5819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AR" sz="1600" dirty="0">
                <a:latin typeface="Arial" panose="020B0604020202020204" pitchFamily="34" charset="0"/>
                <a:cs typeface="Arial" panose="020B0604020202020204" pitchFamily="34" charset="0"/>
              </a:rPr>
              <a:t>Relación</a:t>
            </a:r>
            <a:r>
              <a:rPr lang="es-AR" sz="1600" baseline="0" dirty="0">
                <a:latin typeface="Arial" panose="020B0604020202020204" pitchFamily="34" charset="0"/>
                <a:cs typeface="Arial" panose="020B0604020202020204" pitchFamily="34" charset="0"/>
              </a:rPr>
              <a:t> Observada entre la </a:t>
            </a:r>
            <a:r>
              <a:rPr lang="es-AR" sz="1600" baseline="0" dirty="0" err="1">
                <a:latin typeface="Arial" panose="020B0604020202020204" pitchFamily="34" charset="0"/>
                <a:cs typeface="Arial" panose="020B0604020202020204" pitchFamily="34" charset="0"/>
              </a:rPr>
              <a:t>Cuadracidad</a:t>
            </a:r>
            <a:r>
              <a:rPr lang="es-AR" sz="1600" baseline="0" dirty="0">
                <a:latin typeface="Arial" panose="020B0604020202020204" pitchFamily="34" charset="0"/>
                <a:cs typeface="Arial" panose="020B0604020202020204" pitchFamily="34" charset="0"/>
              </a:rPr>
              <a:t> o </a:t>
            </a:r>
            <a:r>
              <a:rPr lang="es-AR" sz="1600" baseline="0" dirty="0" err="1">
                <a:latin typeface="Arial" panose="020B0604020202020204" pitchFamily="34" charset="0"/>
                <a:cs typeface="Arial" panose="020B0604020202020204" pitchFamily="34" charset="0"/>
              </a:rPr>
              <a:t>Rectangularidad</a:t>
            </a:r>
            <a:r>
              <a:rPr lang="es-AR" sz="1600" baseline="0" dirty="0">
                <a:latin typeface="Arial" panose="020B0604020202020204" pitchFamily="34" charset="0"/>
                <a:cs typeface="Arial" panose="020B0604020202020204" pitchFamily="34" charset="0"/>
              </a:rPr>
              <a:t> y el Rendimiento a Tres Densidades</a:t>
            </a:r>
            <a:endParaRPr lang="es-AR" sz="16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'M1 DESxNUTxDENxANT'!$F$106</c:f>
              <c:strCache>
                <c:ptCount val="1"/>
                <c:pt idx="0">
                  <c:v>8 pls/m2</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olid"/>
              </a:ln>
              <a:effectLst/>
            </c:spPr>
            <c:trendlineType val="linear"/>
            <c:dispRSqr val="1"/>
            <c:dispEq val="1"/>
            <c:trendlineLbl>
              <c:layout>
                <c:manualLayout>
                  <c:x val="0.3708856080489939"/>
                  <c:y val="-0.1499489647127442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'M1 DESxNUTxDENxANT'!$G$106:$G$108</c:f>
              <c:numCache>
                <c:formatCode>General</c:formatCode>
                <c:ptCount val="3"/>
                <c:pt idx="0">
                  <c:v>1.02</c:v>
                </c:pt>
                <c:pt idx="1">
                  <c:v>3.92</c:v>
                </c:pt>
                <c:pt idx="2">
                  <c:v>8.82</c:v>
                </c:pt>
              </c:numCache>
            </c:numRef>
          </c:xVal>
          <c:yVal>
            <c:numRef>
              <c:f>'M1 DESxNUTxDENxANT'!$H$106:$H$108</c:f>
              <c:numCache>
                <c:formatCode>General</c:formatCode>
                <c:ptCount val="3"/>
                <c:pt idx="0">
                  <c:v>10060</c:v>
                </c:pt>
                <c:pt idx="1">
                  <c:v>10520</c:v>
                </c:pt>
                <c:pt idx="2">
                  <c:v>8953</c:v>
                </c:pt>
              </c:numCache>
            </c:numRef>
          </c:yVal>
          <c:smooth val="0"/>
          <c:extLst>
            <c:ext xmlns:c16="http://schemas.microsoft.com/office/drawing/2014/chart" uri="{C3380CC4-5D6E-409C-BE32-E72D297353CC}">
              <c16:uniqueId val="{00000001-AB66-462E-9A8C-F69BE171CDAB}"/>
            </c:ext>
          </c:extLst>
        </c:ser>
        <c:ser>
          <c:idx val="1"/>
          <c:order val="1"/>
          <c:tx>
            <c:strRef>
              <c:f>'M1 DESxNUTxDENxANT'!$F$109</c:f>
              <c:strCache>
                <c:ptCount val="1"/>
                <c:pt idx="0">
                  <c:v>6 pls/m2</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1"/>
            <c:dispEq val="1"/>
            <c:trendlineLbl>
              <c:layout>
                <c:manualLayout>
                  <c:x val="-0.21606135426519424"/>
                  <c:y val="0.40263487897346167"/>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'M1 DESxNUTxDENxANT'!$G$109:$G$111</c:f>
              <c:numCache>
                <c:formatCode>General</c:formatCode>
                <c:ptCount val="3"/>
                <c:pt idx="0">
                  <c:v>1.36</c:v>
                </c:pt>
                <c:pt idx="1">
                  <c:v>2.94</c:v>
                </c:pt>
                <c:pt idx="2">
                  <c:v>6.61</c:v>
                </c:pt>
              </c:numCache>
            </c:numRef>
          </c:xVal>
          <c:yVal>
            <c:numRef>
              <c:f>'M1 DESxNUTxDENxANT'!$H$109:$H$111</c:f>
              <c:numCache>
                <c:formatCode>General</c:formatCode>
                <c:ptCount val="3"/>
                <c:pt idx="0">
                  <c:v>10482</c:v>
                </c:pt>
                <c:pt idx="1">
                  <c:v>10495</c:v>
                </c:pt>
                <c:pt idx="2">
                  <c:v>9778</c:v>
                </c:pt>
              </c:numCache>
            </c:numRef>
          </c:yVal>
          <c:smooth val="0"/>
          <c:extLst>
            <c:ext xmlns:c16="http://schemas.microsoft.com/office/drawing/2014/chart" uri="{C3380CC4-5D6E-409C-BE32-E72D297353CC}">
              <c16:uniqueId val="{00000003-AB66-462E-9A8C-F69BE171CDAB}"/>
            </c:ext>
          </c:extLst>
        </c:ser>
        <c:ser>
          <c:idx val="2"/>
          <c:order val="2"/>
          <c:tx>
            <c:strRef>
              <c:f>'M1 DESxNUTxDENxANT'!$F$112</c:f>
              <c:strCache>
                <c:ptCount val="1"/>
                <c:pt idx="0">
                  <c:v>4 pls/m2</c:v>
                </c:pt>
              </c:strCache>
            </c:strRef>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olid"/>
              </a:ln>
              <a:effectLst/>
            </c:spPr>
            <c:trendlineType val="linear"/>
            <c:dispRSqr val="1"/>
            <c:dispEq val="1"/>
            <c:trendlineLbl>
              <c:layout>
                <c:manualLayout>
                  <c:x val="0.57044005224775918"/>
                  <c:y val="0.59378280839895015"/>
                </c:manualLayout>
              </c:layout>
              <c:numFmt formatCode="General" sourceLinked="0"/>
              <c:spPr>
                <a:noFill/>
                <a:ln>
                  <a:solidFill>
                    <a:schemeClr val="bg1"/>
                  </a:solidFill>
                  <a:prstDash val="solid"/>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'M1 DESxNUTxDENxANT'!$G$112:$G$114</c:f>
              <c:numCache>
                <c:formatCode>General</c:formatCode>
                <c:ptCount val="3"/>
                <c:pt idx="0">
                  <c:v>1.96</c:v>
                </c:pt>
                <c:pt idx="1">
                  <c:v>2.04</c:v>
                </c:pt>
                <c:pt idx="2">
                  <c:v>4.41</c:v>
                </c:pt>
              </c:numCache>
            </c:numRef>
          </c:xVal>
          <c:yVal>
            <c:numRef>
              <c:f>'M1 DESxNUTxDENxANT'!$H$112:$H$114</c:f>
              <c:numCache>
                <c:formatCode>General</c:formatCode>
                <c:ptCount val="3"/>
                <c:pt idx="0">
                  <c:v>10144</c:v>
                </c:pt>
                <c:pt idx="1">
                  <c:v>10341</c:v>
                </c:pt>
                <c:pt idx="2">
                  <c:v>9486</c:v>
                </c:pt>
              </c:numCache>
            </c:numRef>
          </c:yVal>
          <c:smooth val="0"/>
          <c:extLst>
            <c:ext xmlns:c16="http://schemas.microsoft.com/office/drawing/2014/chart" uri="{C3380CC4-5D6E-409C-BE32-E72D297353CC}">
              <c16:uniqueId val="{00000005-AB66-462E-9A8C-F69BE171CDAB}"/>
            </c:ext>
          </c:extLst>
        </c:ser>
        <c:dLbls>
          <c:showLegendKey val="0"/>
          <c:showVal val="0"/>
          <c:showCatName val="0"/>
          <c:showSerName val="0"/>
          <c:showPercent val="0"/>
          <c:showBubbleSize val="0"/>
        </c:dLbls>
        <c:axId val="713360064"/>
        <c:axId val="713363016"/>
      </c:scatterChart>
      <c:valAx>
        <c:axId val="7133600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AR" sz="1400" b="1" dirty="0" err="1">
                    <a:latin typeface="Arial" panose="020B0604020202020204" pitchFamily="34" charset="0"/>
                    <a:cs typeface="Arial" panose="020B0604020202020204" pitchFamily="34" charset="0"/>
                  </a:rPr>
                  <a:t>Cuadracidad</a:t>
                </a:r>
                <a:r>
                  <a:rPr lang="es-AR" sz="1400" b="1" dirty="0">
                    <a:latin typeface="Arial" panose="020B0604020202020204" pitchFamily="34" charset="0"/>
                    <a:cs typeface="Arial" panose="020B0604020202020204" pitchFamily="34" charset="0"/>
                  </a:rPr>
                  <a:t> / </a:t>
                </a:r>
                <a:r>
                  <a:rPr lang="es-AR" sz="1400" b="1" dirty="0" err="1">
                    <a:latin typeface="Arial" panose="020B0604020202020204" pitchFamily="34" charset="0"/>
                    <a:cs typeface="Arial" panose="020B0604020202020204" pitchFamily="34" charset="0"/>
                  </a:rPr>
                  <a:t>Rectangularidad</a:t>
                </a:r>
                <a:endParaRPr lang="es-AR" sz="14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363016"/>
        <c:crosses val="autoZero"/>
        <c:crossBetween val="midCat"/>
      </c:valAx>
      <c:valAx>
        <c:axId val="713363016"/>
        <c:scaling>
          <c:orientation val="minMax"/>
          <c:min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latin typeface="Arial" panose="020B0604020202020204" pitchFamily="34" charset="0"/>
                    <a:cs typeface="Arial" panose="020B0604020202020204" pitchFamily="34" charset="0"/>
                  </a:rPr>
                  <a:t>Rinde Kg/ha</a:t>
                </a:r>
              </a:p>
            </c:rich>
          </c:tx>
          <c:layout>
            <c:manualLayout>
              <c:xMode val="edge"/>
              <c:yMode val="edge"/>
              <c:x val="0"/>
              <c:y val="0.345335380795242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36006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latin typeface="Arial" panose="020B0604020202020204" pitchFamily="34" charset="0"/>
                <a:cs typeface="Arial" panose="020B0604020202020204" pitchFamily="34" charset="0"/>
              </a:rPr>
              <a:t>Rendimientos por Fecha de Siembra</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F854-4EEB-A612-570FF3441CD0}"/>
              </c:ext>
            </c:extLst>
          </c:dPt>
          <c:dPt>
            <c:idx val="1"/>
            <c:invertIfNegative val="0"/>
            <c:bubble3D val="0"/>
            <c:spPr>
              <a:solidFill>
                <a:srgbClr val="FF0000"/>
              </a:solidFill>
              <a:ln>
                <a:noFill/>
              </a:ln>
              <a:effectLst/>
            </c:spPr>
            <c:extLst>
              <c:ext xmlns:c16="http://schemas.microsoft.com/office/drawing/2014/chart" uri="{C3380CC4-5D6E-409C-BE32-E72D297353CC}">
                <c16:uniqueId val="{00000003-F854-4EEB-A612-570FF3441CD0}"/>
              </c:ext>
            </c:extLst>
          </c:dPt>
          <c:dPt>
            <c:idx val="2"/>
            <c:invertIfNegative val="0"/>
            <c:bubble3D val="0"/>
            <c:spPr>
              <a:solidFill>
                <a:srgbClr val="FF0000"/>
              </a:solidFill>
              <a:ln>
                <a:noFill/>
              </a:ln>
              <a:effectLst/>
            </c:spPr>
            <c:extLst>
              <c:ext xmlns:c16="http://schemas.microsoft.com/office/drawing/2014/chart" uri="{C3380CC4-5D6E-409C-BE32-E72D297353CC}">
                <c16:uniqueId val="{00000005-F854-4EEB-A612-570FF3441CD0}"/>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Sheet1!$J$87:$J$92</c:f>
              <c:strCache>
                <c:ptCount val="6"/>
                <c:pt idx="0">
                  <c:v>FS 20-12-19 NEXT 22.6 PWU</c:v>
                </c:pt>
                <c:pt idx="1">
                  <c:v>FS 20-12-19 NEXT 20.6 PW</c:v>
                </c:pt>
                <c:pt idx="2">
                  <c:v>FS 20-12-19 Precoz       </c:v>
                </c:pt>
                <c:pt idx="3">
                  <c:v>FS 03-01-20 NEXT 20.6 PW</c:v>
                </c:pt>
                <c:pt idx="4">
                  <c:v>FS 03-01-20 NEXT 22.6 PWU</c:v>
                </c:pt>
                <c:pt idx="5">
                  <c:v>FS 03-01-20 Precoz       </c:v>
                </c:pt>
              </c:strCache>
            </c:strRef>
          </c:cat>
          <c:val>
            <c:numRef>
              <c:f>Sheet1!$K$87:$K$92</c:f>
              <c:numCache>
                <c:formatCode>0</c:formatCode>
                <c:ptCount val="6"/>
                <c:pt idx="0">
                  <c:v>9811.75</c:v>
                </c:pt>
                <c:pt idx="1">
                  <c:v>9621</c:v>
                </c:pt>
                <c:pt idx="2">
                  <c:v>8766.5</c:v>
                </c:pt>
                <c:pt idx="3">
                  <c:v>9510.75</c:v>
                </c:pt>
                <c:pt idx="4">
                  <c:v>9065.75</c:v>
                </c:pt>
                <c:pt idx="5">
                  <c:v>7262.5</c:v>
                </c:pt>
              </c:numCache>
            </c:numRef>
          </c:val>
          <c:extLst>
            <c:ext xmlns:c16="http://schemas.microsoft.com/office/drawing/2014/chart" uri="{C3380CC4-5D6E-409C-BE32-E72D297353CC}">
              <c16:uniqueId val="{00000006-F854-4EEB-A612-570FF3441CD0}"/>
            </c:ext>
          </c:extLst>
        </c:ser>
        <c:dLbls>
          <c:showLegendKey val="0"/>
          <c:showVal val="0"/>
          <c:showCatName val="0"/>
          <c:showSerName val="0"/>
          <c:showPercent val="0"/>
          <c:showBubbleSize val="0"/>
        </c:dLbls>
        <c:gapWidth val="219"/>
        <c:overlap val="-27"/>
        <c:axId val="715081560"/>
        <c:axId val="715083200"/>
      </c:barChart>
      <c:catAx>
        <c:axId val="715081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5083200"/>
        <c:crosses val="autoZero"/>
        <c:auto val="1"/>
        <c:lblAlgn val="ctr"/>
        <c:lblOffset val="100"/>
        <c:noMultiLvlLbl val="0"/>
      </c:catAx>
      <c:valAx>
        <c:axId val="715083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 14.5%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5081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1">
                <a:latin typeface="Arial" panose="020B0604020202020204" pitchFamily="34" charset="0"/>
                <a:cs typeface="Arial" panose="020B0604020202020204" pitchFamily="34" charset="0"/>
              </a:rPr>
              <a:t>Performance de Rendimiento del Híbrido Precoz vs el Promedio de los Híbridos Templados para ambas Fechas de Siembra</a:t>
            </a:r>
            <a:r>
              <a:rPr lang="en-US" sz="1200" b="1" baseline="0">
                <a:latin typeface="Arial" panose="020B0604020202020204" pitchFamily="34" charset="0"/>
                <a:cs typeface="Arial" panose="020B0604020202020204" pitchFamily="34" charset="0"/>
              </a:rPr>
              <a:t> </a:t>
            </a:r>
            <a:r>
              <a:rPr lang="en-US" sz="1200" b="1">
                <a:latin typeface="Arial" panose="020B0604020202020204" pitchFamily="34" charset="0"/>
                <a:cs typeface="Arial" panose="020B0604020202020204" pitchFamily="34" charset="0"/>
              </a:rPr>
              <a:t> </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F287-471B-8015-887DE45984BD}"/>
              </c:ext>
            </c:extLst>
          </c:dPt>
          <c:dPt>
            <c:idx val="1"/>
            <c:invertIfNegative val="0"/>
            <c:bubble3D val="0"/>
            <c:spPr>
              <a:solidFill>
                <a:srgbClr val="FFC000"/>
              </a:solidFill>
              <a:ln>
                <a:noFill/>
              </a:ln>
              <a:effectLst/>
            </c:spPr>
            <c:extLst>
              <c:ext xmlns:c16="http://schemas.microsoft.com/office/drawing/2014/chart" uri="{C3380CC4-5D6E-409C-BE32-E72D297353CC}">
                <c16:uniqueId val="{00000003-F287-471B-8015-887DE45984BD}"/>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Sheet1!$X$81:$X$82</c:f>
              <c:strCache>
                <c:ptCount val="2"/>
                <c:pt idx="0">
                  <c:v>Dif entre el Promedio de los Híb Templados vs Precoz FS 20-Dec</c:v>
                </c:pt>
                <c:pt idx="1">
                  <c:v>Dif entre el Promedio de los Híb Templados vs Precoz FS 03-Ene</c:v>
                </c:pt>
              </c:strCache>
            </c:strRef>
          </c:cat>
          <c:val>
            <c:numRef>
              <c:f>Sheet1!$Y$81:$Y$82</c:f>
              <c:numCache>
                <c:formatCode>General</c:formatCode>
                <c:ptCount val="2"/>
                <c:pt idx="0">
                  <c:v>949.89999999999964</c:v>
                </c:pt>
                <c:pt idx="1">
                  <c:v>2025.7000000000007</c:v>
                </c:pt>
              </c:numCache>
            </c:numRef>
          </c:val>
          <c:extLst>
            <c:ext xmlns:c16="http://schemas.microsoft.com/office/drawing/2014/chart" uri="{C3380CC4-5D6E-409C-BE32-E72D297353CC}">
              <c16:uniqueId val="{00000004-F287-471B-8015-887DE45984BD}"/>
            </c:ext>
          </c:extLst>
        </c:ser>
        <c:dLbls>
          <c:showLegendKey val="0"/>
          <c:showVal val="0"/>
          <c:showCatName val="0"/>
          <c:showSerName val="0"/>
          <c:showPercent val="0"/>
          <c:showBubbleSize val="0"/>
        </c:dLbls>
        <c:gapWidth val="219"/>
        <c:overlap val="-27"/>
        <c:axId val="518190928"/>
        <c:axId val="518188960"/>
      </c:barChart>
      <c:catAx>
        <c:axId val="51819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8188960"/>
        <c:crosses val="autoZero"/>
        <c:auto val="1"/>
        <c:lblAlgn val="ctr"/>
        <c:lblOffset val="100"/>
        <c:noMultiLvlLbl val="0"/>
      </c:catAx>
      <c:valAx>
        <c:axId val="51818896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Kg/ha 14.5%</a:t>
                </a:r>
              </a:p>
            </c:rich>
          </c:tx>
          <c:layout>
            <c:manualLayout>
              <c:xMode val="edge"/>
              <c:yMode val="edge"/>
              <c:x val="1.9685042421266419E-3"/>
              <c:y val="0.3383486439195100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518190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Efecto del Fungicida sobre el Rendimiento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6152537182852145"/>
          <c:y val="0.27785437794136558"/>
          <c:w val="0.807919072615923"/>
          <c:h val="0.6388534776397438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B65-44B6-8111-471632E8D26D}"/>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Sheet1!$T$21:$T$22</c:f>
              <c:strCache>
                <c:ptCount val="2"/>
                <c:pt idx="0">
                  <c:v>600 cc/ha Stinger</c:v>
                </c:pt>
                <c:pt idx="1">
                  <c:v>Sin Fungicida    </c:v>
                </c:pt>
              </c:strCache>
            </c:strRef>
          </c:cat>
          <c:val>
            <c:numRef>
              <c:f>Sheet1!$U$21:$U$22</c:f>
              <c:numCache>
                <c:formatCode>0</c:formatCode>
                <c:ptCount val="2"/>
                <c:pt idx="0">
                  <c:v>10115.129999999999</c:v>
                </c:pt>
                <c:pt idx="1">
                  <c:v>9623.56</c:v>
                </c:pt>
              </c:numCache>
            </c:numRef>
          </c:val>
          <c:extLst>
            <c:ext xmlns:c16="http://schemas.microsoft.com/office/drawing/2014/chart" uri="{C3380CC4-5D6E-409C-BE32-E72D297353CC}">
              <c16:uniqueId val="{00000002-1B65-44B6-8111-471632E8D26D}"/>
            </c:ext>
          </c:extLst>
        </c:ser>
        <c:dLbls>
          <c:showLegendKey val="0"/>
          <c:showVal val="0"/>
          <c:showCatName val="0"/>
          <c:showSerName val="0"/>
          <c:showPercent val="0"/>
          <c:showBubbleSize val="0"/>
        </c:dLbls>
        <c:gapWidth val="219"/>
        <c:overlap val="-27"/>
        <c:axId val="715173176"/>
        <c:axId val="715174160"/>
      </c:barChart>
      <c:catAx>
        <c:axId val="715173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5174160"/>
        <c:crosses val="autoZero"/>
        <c:auto val="1"/>
        <c:lblAlgn val="ctr"/>
        <c:lblOffset val="100"/>
        <c:noMultiLvlLbl val="0"/>
      </c:catAx>
      <c:valAx>
        <c:axId val="715174160"/>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Kg/Ha 14.5%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5173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Efecto de la Fecha de Siembra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6152537182852145"/>
          <c:y val="0.24272740222185032"/>
          <c:w val="0.807919072615923"/>
          <c:h val="0.6679446985234223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67EF-4477-800C-9D32A004FF46}"/>
              </c:ext>
            </c:extLst>
          </c:dPt>
          <c:dPt>
            <c:idx val="1"/>
            <c:invertIfNegative val="0"/>
            <c:bubble3D val="0"/>
            <c:spPr>
              <a:solidFill>
                <a:srgbClr val="7030A0"/>
              </a:solidFill>
              <a:ln>
                <a:noFill/>
              </a:ln>
              <a:effectLst/>
            </c:spPr>
            <c:extLst>
              <c:ext xmlns:c16="http://schemas.microsoft.com/office/drawing/2014/chart" uri="{C3380CC4-5D6E-409C-BE32-E72D297353CC}">
                <c16:uniqueId val="{00000003-67EF-4477-800C-9D32A004FF46}"/>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Sheet1!$T$36:$T$37</c:f>
              <c:strCache>
                <c:ptCount val="2"/>
                <c:pt idx="0">
                  <c:v>23-Nov</c:v>
                </c:pt>
                <c:pt idx="1">
                  <c:v>3-Ene</c:v>
                </c:pt>
              </c:strCache>
            </c:strRef>
          </c:cat>
          <c:val>
            <c:numRef>
              <c:f>Sheet1!$U$36:$U$37</c:f>
              <c:numCache>
                <c:formatCode>0</c:formatCode>
                <c:ptCount val="2"/>
                <c:pt idx="0">
                  <c:v>11109.13</c:v>
                </c:pt>
                <c:pt idx="1">
                  <c:v>8629.56</c:v>
                </c:pt>
              </c:numCache>
            </c:numRef>
          </c:val>
          <c:extLst>
            <c:ext xmlns:c16="http://schemas.microsoft.com/office/drawing/2014/chart" uri="{C3380CC4-5D6E-409C-BE32-E72D297353CC}">
              <c16:uniqueId val="{00000004-67EF-4477-800C-9D32A004FF46}"/>
            </c:ext>
          </c:extLst>
        </c:ser>
        <c:dLbls>
          <c:showLegendKey val="0"/>
          <c:showVal val="0"/>
          <c:showCatName val="0"/>
          <c:showSerName val="0"/>
          <c:showPercent val="0"/>
          <c:showBubbleSize val="0"/>
        </c:dLbls>
        <c:gapWidth val="219"/>
        <c:overlap val="-27"/>
        <c:axId val="468850904"/>
        <c:axId val="468849920"/>
      </c:barChart>
      <c:catAx>
        <c:axId val="468850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8849920"/>
        <c:crosses val="autoZero"/>
        <c:auto val="1"/>
        <c:lblAlgn val="ctr"/>
        <c:lblOffset val="100"/>
        <c:noMultiLvlLbl val="0"/>
      </c:catAx>
      <c:valAx>
        <c:axId val="4688499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Kg/Ha 14.5%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8850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Efecto de la Fecha de Siembra, el uso de Fungicidas y</a:t>
            </a:r>
            <a:r>
              <a:rPr lang="en-US" baseline="0">
                <a:latin typeface="Arial" panose="020B0604020202020204" pitchFamily="34" charset="0"/>
                <a:cs typeface="Arial" panose="020B0604020202020204" pitchFamily="34" charset="0"/>
              </a:rPr>
              <a:t> los</a:t>
            </a:r>
            <a:r>
              <a:rPr lang="en-US">
                <a:latin typeface="Arial" panose="020B0604020202020204" pitchFamily="34" charset="0"/>
                <a:cs typeface="Arial" panose="020B0604020202020204" pitchFamily="34" charset="0"/>
              </a:rPr>
              <a:t> Híbridos sobre el Rendimiento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33651791045609E-2"/>
          <c:y val="0.2362729545309222"/>
          <c:w val="0.93104304201521226"/>
          <c:h val="0.4327107584472369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CBC5-4DB2-9CB8-C02043A1E600}"/>
              </c:ext>
            </c:extLst>
          </c:dPt>
          <c:dPt>
            <c:idx val="1"/>
            <c:invertIfNegative val="0"/>
            <c:bubble3D val="0"/>
            <c:spPr>
              <a:solidFill>
                <a:srgbClr val="7030A0"/>
              </a:solidFill>
              <a:ln>
                <a:noFill/>
              </a:ln>
              <a:effectLst/>
            </c:spPr>
            <c:extLst>
              <c:ext xmlns:c16="http://schemas.microsoft.com/office/drawing/2014/chart" uri="{C3380CC4-5D6E-409C-BE32-E72D297353CC}">
                <c16:uniqueId val="{00000003-CBC5-4DB2-9CB8-C02043A1E600}"/>
              </c:ext>
            </c:extLst>
          </c:dPt>
          <c:dPt>
            <c:idx val="2"/>
            <c:invertIfNegative val="0"/>
            <c:bubble3D val="0"/>
            <c:spPr>
              <a:solidFill>
                <a:srgbClr val="92D050"/>
              </a:solidFill>
              <a:ln>
                <a:noFill/>
              </a:ln>
              <a:effectLst/>
            </c:spPr>
            <c:extLst>
              <c:ext xmlns:c16="http://schemas.microsoft.com/office/drawing/2014/chart" uri="{C3380CC4-5D6E-409C-BE32-E72D297353CC}">
                <c16:uniqueId val="{00000005-CBC5-4DB2-9CB8-C02043A1E600}"/>
              </c:ext>
            </c:extLst>
          </c:dPt>
          <c:dPt>
            <c:idx val="3"/>
            <c:invertIfNegative val="0"/>
            <c:bubble3D val="0"/>
            <c:spPr>
              <a:solidFill>
                <a:srgbClr val="92D050"/>
              </a:solidFill>
              <a:ln>
                <a:noFill/>
              </a:ln>
              <a:effectLst/>
            </c:spPr>
            <c:extLst>
              <c:ext xmlns:c16="http://schemas.microsoft.com/office/drawing/2014/chart" uri="{C3380CC4-5D6E-409C-BE32-E72D297353CC}">
                <c16:uniqueId val="{00000007-CBC5-4DB2-9CB8-C02043A1E600}"/>
              </c:ext>
            </c:extLst>
          </c:dPt>
          <c:dPt>
            <c:idx val="4"/>
            <c:invertIfNegative val="0"/>
            <c:bubble3D val="0"/>
            <c:spPr>
              <a:solidFill>
                <a:srgbClr val="FF0000"/>
              </a:solidFill>
              <a:ln>
                <a:noFill/>
              </a:ln>
              <a:effectLst/>
            </c:spPr>
            <c:extLst>
              <c:ext xmlns:c16="http://schemas.microsoft.com/office/drawing/2014/chart" uri="{C3380CC4-5D6E-409C-BE32-E72D297353CC}">
                <c16:uniqueId val="{00000009-CBC5-4DB2-9CB8-C02043A1E600}"/>
              </c:ext>
            </c:extLst>
          </c:dPt>
          <c:dPt>
            <c:idx val="5"/>
            <c:invertIfNegative val="0"/>
            <c:bubble3D val="0"/>
            <c:spPr>
              <a:solidFill>
                <a:srgbClr val="FF0000"/>
              </a:solidFill>
              <a:ln>
                <a:noFill/>
              </a:ln>
              <a:effectLst/>
            </c:spPr>
            <c:extLst>
              <c:ext xmlns:c16="http://schemas.microsoft.com/office/drawing/2014/chart" uri="{C3380CC4-5D6E-409C-BE32-E72D297353CC}">
                <c16:uniqueId val="{0000000B-CBC5-4DB2-9CB8-C02043A1E600}"/>
              </c:ext>
            </c:extLst>
          </c:dPt>
          <c:dPt>
            <c:idx val="6"/>
            <c:invertIfNegative val="0"/>
            <c:bubble3D val="0"/>
            <c:spPr>
              <a:solidFill>
                <a:srgbClr val="FFC000"/>
              </a:solidFill>
              <a:ln>
                <a:noFill/>
              </a:ln>
              <a:effectLst/>
            </c:spPr>
            <c:extLst>
              <c:ext xmlns:c16="http://schemas.microsoft.com/office/drawing/2014/chart" uri="{C3380CC4-5D6E-409C-BE32-E72D297353CC}">
                <c16:uniqueId val="{0000000D-CBC5-4DB2-9CB8-C02043A1E600}"/>
              </c:ext>
            </c:extLst>
          </c:dPt>
          <c:dPt>
            <c:idx val="7"/>
            <c:invertIfNegative val="0"/>
            <c:bubble3D val="0"/>
            <c:spPr>
              <a:solidFill>
                <a:srgbClr val="FFC000"/>
              </a:solidFill>
              <a:ln>
                <a:noFill/>
              </a:ln>
              <a:effectLst/>
            </c:spPr>
            <c:extLst>
              <c:ext xmlns:c16="http://schemas.microsoft.com/office/drawing/2014/chart" uri="{C3380CC4-5D6E-409C-BE32-E72D297353CC}">
                <c16:uniqueId val="{0000000F-CBC5-4DB2-9CB8-C02043A1E600}"/>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Sheet1!$V$73:$X$80</c:f>
              <c:multiLvlStrCache>
                <c:ptCount val="8"/>
                <c:lvl>
                  <c:pt idx="0">
                    <c:v>600 cc/ha Stinger</c:v>
                  </c:pt>
                  <c:pt idx="1">
                    <c:v>Sin Fungicida    </c:v>
                  </c:pt>
                  <c:pt idx="2">
                    <c:v>600 cc/ha Stinger</c:v>
                  </c:pt>
                  <c:pt idx="3">
                    <c:v>Sin Fungicida    </c:v>
                  </c:pt>
                  <c:pt idx="4">
                    <c:v>600 cc/ha Stinger</c:v>
                  </c:pt>
                  <c:pt idx="5">
                    <c:v>Sin Fungicida    </c:v>
                  </c:pt>
                  <c:pt idx="6">
                    <c:v>600 cc/ha Stinger</c:v>
                  </c:pt>
                  <c:pt idx="7">
                    <c:v>Sin Fungicida    </c:v>
                  </c:pt>
                </c:lvl>
                <c:lvl>
                  <c:pt idx="0">
                    <c:v>Next 22.6 PWU   </c:v>
                  </c:pt>
                  <c:pt idx="1">
                    <c:v>Next 22.6 PWU   </c:v>
                  </c:pt>
                  <c:pt idx="2">
                    <c:v>Híb. Competencia</c:v>
                  </c:pt>
                  <c:pt idx="3">
                    <c:v>Híb. Competencia</c:v>
                  </c:pt>
                  <c:pt idx="4">
                    <c:v>Next 22.6 PWU   </c:v>
                  </c:pt>
                  <c:pt idx="5">
                    <c:v>Next 22.6 PWU   </c:v>
                  </c:pt>
                  <c:pt idx="6">
                    <c:v>Híb. Competencia</c:v>
                  </c:pt>
                  <c:pt idx="7">
                    <c:v>Híb. Competencia</c:v>
                  </c:pt>
                </c:lvl>
                <c:lvl>
                  <c:pt idx="0">
                    <c:v>23-Nov</c:v>
                  </c:pt>
                  <c:pt idx="4">
                    <c:v>3-Ene</c:v>
                  </c:pt>
                </c:lvl>
              </c:multiLvlStrCache>
            </c:multiLvlStrRef>
          </c:cat>
          <c:val>
            <c:numRef>
              <c:f>Sheet1!$Y$73:$Y$80</c:f>
              <c:numCache>
                <c:formatCode>0</c:formatCode>
                <c:ptCount val="8"/>
                <c:pt idx="0">
                  <c:v>11382.75</c:v>
                </c:pt>
                <c:pt idx="1">
                  <c:v>10843.25</c:v>
                </c:pt>
                <c:pt idx="2">
                  <c:v>11375.75</c:v>
                </c:pt>
                <c:pt idx="3">
                  <c:v>10834.75</c:v>
                </c:pt>
                <c:pt idx="4" formatCode="General">
                  <c:v>8758</c:v>
                </c:pt>
                <c:pt idx="5">
                  <c:v>8425.25</c:v>
                </c:pt>
                <c:pt idx="6" formatCode="General">
                  <c:v>8944</c:v>
                </c:pt>
                <c:pt idx="7" formatCode="General">
                  <c:v>8391</c:v>
                </c:pt>
              </c:numCache>
            </c:numRef>
          </c:val>
          <c:extLst>
            <c:ext xmlns:c16="http://schemas.microsoft.com/office/drawing/2014/chart" uri="{C3380CC4-5D6E-409C-BE32-E72D297353CC}">
              <c16:uniqueId val="{00000010-CBC5-4DB2-9CB8-C02043A1E600}"/>
            </c:ext>
          </c:extLst>
        </c:ser>
        <c:dLbls>
          <c:showLegendKey val="0"/>
          <c:showVal val="0"/>
          <c:showCatName val="0"/>
          <c:showSerName val="0"/>
          <c:showPercent val="0"/>
          <c:showBubbleSize val="0"/>
        </c:dLbls>
        <c:gapWidth val="219"/>
        <c:overlap val="-27"/>
        <c:axId val="765603912"/>
        <c:axId val="765611128"/>
      </c:barChart>
      <c:catAx>
        <c:axId val="765603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5611128"/>
        <c:crosses val="autoZero"/>
        <c:auto val="1"/>
        <c:lblAlgn val="ctr"/>
        <c:lblOffset val="100"/>
        <c:noMultiLvlLbl val="0"/>
      </c:catAx>
      <c:valAx>
        <c:axId val="7656111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5603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FFC00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3E73-4C11-85A5-8B7F8A381B07}"/>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Analisis!$R$11:$R$12</c:f>
              <c:strCache>
                <c:ptCount val="2"/>
                <c:pt idx="0">
                  <c:v>Retorno por la aplicación u$s/ha FS 23-Nov</c:v>
                </c:pt>
                <c:pt idx="1">
                  <c:v>Retorno por la aplicación u$s/ha FS 03-Ene</c:v>
                </c:pt>
              </c:strCache>
            </c:strRef>
          </c:cat>
          <c:val>
            <c:numRef>
              <c:f>Analisis!$S$11:$S$12</c:f>
              <c:numCache>
                <c:formatCode>General</c:formatCode>
                <c:ptCount val="2"/>
                <c:pt idx="0">
                  <c:v>51.67</c:v>
                </c:pt>
                <c:pt idx="1">
                  <c:v>38.020000000000003</c:v>
                </c:pt>
              </c:numCache>
            </c:numRef>
          </c:val>
          <c:extLst>
            <c:ext xmlns:c16="http://schemas.microsoft.com/office/drawing/2014/chart" uri="{C3380CC4-5D6E-409C-BE32-E72D297353CC}">
              <c16:uniqueId val="{00000002-3E73-4C11-85A5-8B7F8A381B07}"/>
            </c:ext>
          </c:extLst>
        </c:ser>
        <c:dLbls>
          <c:showLegendKey val="0"/>
          <c:showVal val="0"/>
          <c:showCatName val="0"/>
          <c:showSerName val="0"/>
          <c:showPercent val="0"/>
          <c:showBubbleSize val="0"/>
        </c:dLbls>
        <c:gapWidth val="219"/>
        <c:overlap val="-27"/>
        <c:axId val="666532672"/>
        <c:axId val="474689584"/>
      </c:barChart>
      <c:catAx>
        <c:axId val="666532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4689584"/>
        <c:crosses val="autoZero"/>
        <c:auto val="1"/>
        <c:lblAlgn val="ctr"/>
        <c:lblOffset val="100"/>
        <c:noMultiLvlLbl val="0"/>
      </c:catAx>
      <c:valAx>
        <c:axId val="47468958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a:latin typeface="Arial" panose="020B0604020202020204" pitchFamily="34" charset="0"/>
                    <a:cs typeface="Arial" panose="020B0604020202020204" pitchFamily="34" charset="0"/>
                  </a:rPr>
                  <a:t>u$s/Ha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532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Efecto de los Híbridos  y Efecto de los Insecticidas Sobre el Rendimiento</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1-41BE-4112-8DF8-05A8BF0E25C4}"/>
              </c:ext>
            </c:extLst>
          </c:dPt>
          <c:dPt>
            <c:idx val="3"/>
            <c:invertIfNegative val="0"/>
            <c:bubble3D val="0"/>
            <c:spPr>
              <a:solidFill>
                <a:srgbClr val="FF0000"/>
              </a:solidFill>
              <a:ln>
                <a:noFill/>
              </a:ln>
              <a:effectLst/>
            </c:spPr>
            <c:extLst>
              <c:ext xmlns:c16="http://schemas.microsoft.com/office/drawing/2014/chart" uri="{C3380CC4-5D6E-409C-BE32-E72D297353CC}">
                <c16:uniqueId val="{00000003-41BE-4112-8DF8-05A8BF0E25C4}"/>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INSECTICIDAS!$T$20:$U$23</c:f>
              <c:multiLvlStrCache>
                <c:ptCount val="4"/>
                <c:lvl>
                  <c:pt idx="0">
                    <c:v>NEXT22.6 PWU</c:v>
                  </c:pt>
                  <c:pt idx="1">
                    <c:v>NEXT22.6 RR</c:v>
                  </c:pt>
                  <c:pt idx="2">
                    <c:v>NO</c:v>
                  </c:pt>
                  <c:pt idx="3">
                    <c:v>SI</c:v>
                  </c:pt>
                </c:lvl>
                <c:lvl>
                  <c:pt idx="0">
                    <c:v>Efecto Rendimiento Hibridos</c:v>
                  </c:pt>
                  <c:pt idx="2">
                    <c:v>Efecto Rendimiento Insecticidas</c:v>
                  </c:pt>
                </c:lvl>
              </c:multiLvlStrCache>
            </c:multiLvlStrRef>
          </c:cat>
          <c:val>
            <c:numRef>
              <c:f>INSECTICIDAS!$V$20:$V$23</c:f>
              <c:numCache>
                <c:formatCode>0</c:formatCode>
                <c:ptCount val="4"/>
                <c:pt idx="0">
                  <c:v>8876.17</c:v>
                </c:pt>
                <c:pt idx="1">
                  <c:v>8454.67</c:v>
                </c:pt>
                <c:pt idx="2">
                  <c:v>8729</c:v>
                </c:pt>
                <c:pt idx="3">
                  <c:v>8601.83</c:v>
                </c:pt>
              </c:numCache>
            </c:numRef>
          </c:val>
          <c:extLst>
            <c:ext xmlns:c16="http://schemas.microsoft.com/office/drawing/2014/chart" uri="{C3380CC4-5D6E-409C-BE32-E72D297353CC}">
              <c16:uniqueId val="{00000004-41BE-4112-8DF8-05A8BF0E25C4}"/>
            </c:ext>
          </c:extLst>
        </c:ser>
        <c:dLbls>
          <c:showLegendKey val="0"/>
          <c:showVal val="0"/>
          <c:showCatName val="0"/>
          <c:showSerName val="0"/>
          <c:showPercent val="0"/>
          <c:showBubbleSize val="0"/>
        </c:dLbls>
        <c:gapWidth val="219"/>
        <c:overlap val="-27"/>
        <c:axId val="356228632"/>
        <c:axId val="356221184"/>
      </c:barChart>
      <c:catAx>
        <c:axId val="356228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6221184"/>
        <c:crosses val="autoZero"/>
        <c:auto val="1"/>
        <c:lblAlgn val="ctr"/>
        <c:lblOffset val="100"/>
        <c:noMultiLvlLbl val="0"/>
      </c:catAx>
      <c:valAx>
        <c:axId val="35622118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Kg/ha</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6228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AR" dirty="0">
                <a:latin typeface="Arial" panose="020B0604020202020204" pitchFamily="34" charset="0"/>
                <a:cs typeface="Arial" panose="020B0604020202020204" pitchFamily="34" charset="0"/>
              </a:rPr>
              <a:t>Efecto</a:t>
            </a:r>
            <a:r>
              <a:rPr lang="es-AR" baseline="0" dirty="0">
                <a:latin typeface="Arial" panose="020B0604020202020204" pitchFamily="34" charset="0"/>
                <a:cs typeface="Arial" panose="020B0604020202020204" pitchFamily="34" charset="0"/>
              </a:rPr>
              <a:t> de la interacción Densidad - Distanciamiento Entre Surcos (DES) sobre el Rendimiento</a:t>
            </a:r>
            <a:endParaRPr lang="es-AR"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B9E0-4CA3-97C6-771B7BDED498}"/>
              </c:ext>
            </c:extLst>
          </c:dPt>
          <c:dPt>
            <c:idx val="1"/>
            <c:invertIfNegative val="0"/>
            <c:bubble3D val="0"/>
            <c:spPr>
              <a:solidFill>
                <a:srgbClr val="FFC000"/>
              </a:solidFill>
              <a:ln>
                <a:noFill/>
              </a:ln>
              <a:effectLst/>
            </c:spPr>
            <c:extLst>
              <c:ext xmlns:c16="http://schemas.microsoft.com/office/drawing/2014/chart" uri="{C3380CC4-5D6E-409C-BE32-E72D297353CC}">
                <c16:uniqueId val="{00000003-B9E0-4CA3-97C6-771B7BDED498}"/>
              </c:ext>
            </c:extLst>
          </c:dPt>
          <c:dPt>
            <c:idx val="2"/>
            <c:invertIfNegative val="0"/>
            <c:bubble3D val="0"/>
            <c:spPr>
              <a:solidFill>
                <a:srgbClr val="FFC000"/>
              </a:solidFill>
              <a:ln>
                <a:noFill/>
              </a:ln>
              <a:effectLst/>
            </c:spPr>
            <c:extLst>
              <c:ext xmlns:c16="http://schemas.microsoft.com/office/drawing/2014/chart" uri="{C3380CC4-5D6E-409C-BE32-E72D297353CC}">
                <c16:uniqueId val="{00000005-B9E0-4CA3-97C6-771B7BDED498}"/>
              </c:ext>
            </c:extLst>
          </c:dPt>
          <c:dPt>
            <c:idx val="6"/>
            <c:invertIfNegative val="0"/>
            <c:bubble3D val="0"/>
            <c:spPr>
              <a:solidFill>
                <a:srgbClr val="FF0000"/>
              </a:solidFill>
              <a:ln>
                <a:noFill/>
              </a:ln>
              <a:effectLst/>
            </c:spPr>
            <c:extLst>
              <c:ext xmlns:c16="http://schemas.microsoft.com/office/drawing/2014/chart" uri="{C3380CC4-5D6E-409C-BE32-E72D297353CC}">
                <c16:uniqueId val="{00000007-B9E0-4CA3-97C6-771B7BDED498}"/>
              </c:ext>
            </c:extLst>
          </c:dPt>
          <c:dPt>
            <c:idx val="7"/>
            <c:invertIfNegative val="0"/>
            <c:bubble3D val="0"/>
            <c:spPr>
              <a:solidFill>
                <a:srgbClr val="FF0000"/>
              </a:solidFill>
              <a:ln>
                <a:noFill/>
              </a:ln>
              <a:effectLst/>
            </c:spPr>
            <c:extLst>
              <c:ext xmlns:c16="http://schemas.microsoft.com/office/drawing/2014/chart" uri="{C3380CC4-5D6E-409C-BE32-E72D297353CC}">
                <c16:uniqueId val="{00000009-B9E0-4CA3-97C6-771B7BDED498}"/>
              </c:ext>
            </c:extLst>
          </c:dPt>
          <c:dPt>
            <c:idx val="8"/>
            <c:invertIfNegative val="0"/>
            <c:bubble3D val="0"/>
            <c:spPr>
              <a:solidFill>
                <a:srgbClr val="FF0000"/>
              </a:solidFill>
              <a:ln>
                <a:noFill/>
              </a:ln>
              <a:effectLst/>
            </c:spPr>
            <c:extLst>
              <c:ext xmlns:c16="http://schemas.microsoft.com/office/drawing/2014/chart" uri="{C3380CC4-5D6E-409C-BE32-E72D297353CC}">
                <c16:uniqueId val="{0000000B-B9E0-4CA3-97C6-771B7BDED498}"/>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'Lechu analisis final '!$K$203:$L$211</c:f>
              <c:multiLvlStrCache>
                <c:ptCount val="9"/>
                <c:lvl>
                  <c:pt idx="0">
                    <c:v>D2=6 pl/m2 </c:v>
                  </c:pt>
                  <c:pt idx="1">
                    <c:v>D1=4 pl/m2 </c:v>
                  </c:pt>
                  <c:pt idx="2">
                    <c:v>D3= 8 pl/m2</c:v>
                  </c:pt>
                  <c:pt idx="3">
                    <c:v>D3= 8 pl/m2</c:v>
                  </c:pt>
                  <c:pt idx="4">
                    <c:v>D2=6 pl/m2 </c:v>
                  </c:pt>
                  <c:pt idx="5">
                    <c:v>D1=4 pl/m2 </c:v>
                  </c:pt>
                  <c:pt idx="6">
                    <c:v>D2=6 pl/m2 </c:v>
                  </c:pt>
                  <c:pt idx="7">
                    <c:v>D1=4 pl/m2 </c:v>
                  </c:pt>
                  <c:pt idx="8">
                    <c:v>D3= 8 pl/m2</c:v>
                  </c:pt>
                </c:lvl>
                <c:lvl>
                  <c:pt idx="0">
                    <c:v>DES 0.35m</c:v>
                  </c:pt>
                  <c:pt idx="3">
                    <c:v>DES 0.7m</c:v>
                  </c:pt>
                  <c:pt idx="6">
                    <c:v>DES 1.05m</c:v>
                  </c:pt>
                </c:lvl>
              </c:multiLvlStrCache>
            </c:multiLvlStrRef>
          </c:cat>
          <c:val>
            <c:numRef>
              <c:f>'Lechu analisis final '!$M$203:$M$211</c:f>
              <c:numCache>
                <c:formatCode>0</c:formatCode>
                <c:ptCount val="9"/>
                <c:pt idx="0">
                  <c:v>10481.92</c:v>
                </c:pt>
                <c:pt idx="1">
                  <c:v>10340.799999999999</c:v>
                </c:pt>
                <c:pt idx="2">
                  <c:v>10060.33</c:v>
                </c:pt>
                <c:pt idx="3">
                  <c:v>10519.4</c:v>
                </c:pt>
                <c:pt idx="4">
                  <c:v>10495.1</c:v>
                </c:pt>
                <c:pt idx="5">
                  <c:v>10144.030000000001</c:v>
                </c:pt>
                <c:pt idx="6">
                  <c:v>9777.82</c:v>
                </c:pt>
                <c:pt idx="7">
                  <c:v>9485.52</c:v>
                </c:pt>
                <c:pt idx="8">
                  <c:v>8952.5300000000007</c:v>
                </c:pt>
              </c:numCache>
            </c:numRef>
          </c:val>
          <c:extLst>
            <c:ext xmlns:c16="http://schemas.microsoft.com/office/drawing/2014/chart" uri="{C3380CC4-5D6E-409C-BE32-E72D297353CC}">
              <c16:uniqueId val="{0000000C-B9E0-4CA3-97C6-771B7BDED498}"/>
            </c:ext>
          </c:extLst>
        </c:ser>
        <c:dLbls>
          <c:showLegendKey val="0"/>
          <c:showVal val="0"/>
          <c:showCatName val="0"/>
          <c:showSerName val="0"/>
          <c:showPercent val="0"/>
          <c:showBubbleSize val="0"/>
        </c:dLbls>
        <c:gapWidth val="219"/>
        <c:overlap val="-27"/>
        <c:axId val="721236160"/>
        <c:axId val="721239112"/>
      </c:barChart>
      <c:catAx>
        <c:axId val="72123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1239112"/>
        <c:crosses val="autoZero"/>
        <c:auto val="1"/>
        <c:lblAlgn val="ctr"/>
        <c:lblOffset val="100"/>
        <c:noMultiLvlLbl val="0"/>
      </c:catAx>
      <c:valAx>
        <c:axId val="7212391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Rinde 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236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976204111731808"/>
          <c:y val="0.1340081929964092"/>
          <c:w val="0.66843471128608922"/>
          <c:h val="0.71885641746868389"/>
        </c:manualLayout>
      </c:layout>
      <c:scatterChart>
        <c:scatterStyle val="lineMarker"/>
        <c:varyColors val="0"/>
        <c:ser>
          <c:idx val="1"/>
          <c:order val="1"/>
          <c:tx>
            <c:v>4 pl/m2</c:v>
          </c:tx>
          <c:spPr>
            <a:ln w="28575">
              <a:solidFill>
                <a:srgbClr val="FF0000"/>
              </a:solidFill>
            </a:ln>
          </c:spPr>
          <c:marker>
            <c:symbol val="none"/>
          </c:marker>
          <c:xVal>
            <c:numRef>
              <c:f>Hoja1!$A$3:$A$90</c:f>
              <c:numCache>
                <c:formatCode>General</c:formatCode>
                <c:ptCount val="88"/>
                <c:pt idx="0">
                  <c:v>23</c:v>
                </c:pt>
                <c:pt idx="1">
                  <c:v>24</c:v>
                </c:pt>
                <c:pt idx="2">
                  <c:v>25</c:v>
                </c:pt>
                <c:pt idx="3">
                  <c:v>26</c:v>
                </c:pt>
                <c:pt idx="4">
                  <c:v>27</c:v>
                </c:pt>
                <c:pt idx="5">
                  <c:v>28</c:v>
                </c:pt>
                <c:pt idx="6">
                  <c:v>29</c:v>
                </c:pt>
                <c:pt idx="7">
                  <c:v>30</c:v>
                </c:pt>
                <c:pt idx="8">
                  <c:v>31</c:v>
                </c:pt>
                <c:pt idx="9">
                  <c:v>32</c:v>
                </c:pt>
                <c:pt idx="10">
                  <c:v>33</c:v>
                </c:pt>
                <c:pt idx="11">
                  <c:v>34</c:v>
                </c:pt>
                <c:pt idx="12">
                  <c:v>35</c:v>
                </c:pt>
                <c:pt idx="13">
                  <c:v>36</c:v>
                </c:pt>
                <c:pt idx="14">
                  <c:v>37</c:v>
                </c:pt>
                <c:pt idx="15">
                  <c:v>38</c:v>
                </c:pt>
                <c:pt idx="16">
                  <c:v>39</c:v>
                </c:pt>
                <c:pt idx="17">
                  <c:v>40</c:v>
                </c:pt>
                <c:pt idx="18">
                  <c:v>41</c:v>
                </c:pt>
                <c:pt idx="19">
                  <c:v>42</c:v>
                </c:pt>
                <c:pt idx="20">
                  <c:v>43</c:v>
                </c:pt>
                <c:pt idx="21">
                  <c:v>44</c:v>
                </c:pt>
                <c:pt idx="22">
                  <c:v>45</c:v>
                </c:pt>
                <c:pt idx="23">
                  <c:v>46</c:v>
                </c:pt>
                <c:pt idx="24">
                  <c:v>47</c:v>
                </c:pt>
                <c:pt idx="25">
                  <c:v>48</c:v>
                </c:pt>
                <c:pt idx="26">
                  <c:v>49</c:v>
                </c:pt>
                <c:pt idx="27">
                  <c:v>50</c:v>
                </c:pt>
                <c:pt idx="28">
                  <c:v>51</c:v>
                </c:pt>
                <c:pt idx="29">
                  <c:v>52</c:v>
                </c:pt>
                <c:pt idx="30">
                  <c:v>53</c:v>
                </c:pt>
                <c:pt idx="31">
                  <c:v>54</c:v>
                </c:pt>
                <c:pt idx="32">
                  <c:v>55</c:v>
                </c:pt>
                <c:pt idx="33">
                  <c:v>56</c:v>
                </c:pt>
                <c:pt idx="34">
                  <c:v>57</c:v>
                </c:pt>
                <c:pt idx="35">
                  <c:v>58</c:v>
                </c:pt>
                <c:pt idx="36">
                  <c:v>59</c:v>
                </c:pt>
                <c:pt idx="37">
                  <c:v>60</c:v>
                </c:pt>
                <c:pt idx="38">
                  <c:v>61</c:v>
                </c:pt>
                <c:pt idx="39">
                  <c:v>62</c:v>
                </c:pt>
                <c:pt idx="40">
                  <c:v>63</c:v>
                </c:pt>
                <c:pt idx="41">
                  <c:v>64</c:v>
                </c:pt>
                <c:pt idx="42">
                  <c:v>65</c:v>
                </c:pt>
                <c:pt idx="43">
                  <c:v>66</c:v>
                </c:pt>
                <c:pt idx="44">
                  <c:v>67</c:v>
                </c:pt>
                <c:pt idx="45">
                  <c:v>68</c:v>
                </c:pt>
                <c:pt idx="46">
                  <c:v>69</c:v>
                </c:pt>
                <c:pt idx="47">
                  <c:v>70</c:v>
                </c:pt>
                <c:pt idx="48">
                  <c:v>71</c:v>
                </c:pt>
                <c:pt idx="49">
                  <c:v>72</c:v>
                </c:pt>
                <c:pt idx="50">
                  <c:v>73</c:v>
                </c:pt>
                <c:pt idx="51">
                  <c:v>74</c:v>
                </c:pt>
                <c:pt idx="52">
                  <c:v>75</c:v>
                </c:pt>
                <c:pt idx="53">
                  <c:v>76</c:v>
                </c:pt>
                <c:pt idx="54">
                  <c:v>77</c:v>
                </c:pt>
                <c:pt idx="55">
                  <c:v>78</c:v>
                </c:pt>
                <c:pt idx="56">
                  <c:v>79</c:v>
                </c:pt>
                <c:pt idx="57">
                  <c:v>80</c:v>
                </c:pt>
                <c:pt idx="58">
                  <c:v>81</c:v>
                </c:pt>
                <c:pt idx="59">
                  <c:v>82</c:v>
                </c:pt>
                <c:pt idx="60">
                  <c:v>83</c:v>
                </c:pt>
                <c:pt idx="61">
                  <c:v>84</c:v>
                </c:pt>
                <c:pt idx="62">
                  <c:v>85</c:v>
                </c:pt>
                <c:pt idx="63">
                  <c:v>86</c:v>
                </c:pt>
                <c:pt idx="64">
                  <c:v>87</c:v>
                </c:pt>
                <c:pt idx="65">
                  <c:v>88</c:v>
                </c:pt>
                <c:pt idx="66">
                  <c:v>89</c:v>
                </c:pt>
                <c:pt idx="67">
                  <c:v>90</c:v>
                </c:pt>
                <c:pt idx="68">
                  <c:v>91</c:v>
                </c:pt>
                <c:pt idx="69">
                  <c:v>92</c:v>
                </c:pt>
                <c:pt idx="70">
                  <c:v>93</c:v>
                </c:pt>
                <c:pt idx="71">
                  <c:v>94</c:v>
                </c:pt>
                <c:pt idx="72">
                  <c:v>95</c:v>
                </c:pt>
                <c:pt idx="73">
                  <c:v>96</c:v>
                </c:pt>
                <c:pt idx="74">
                  <c:v>97</c:v>
                </c:pt>
                <c:pt idx="75">
                  <c:v>98</c:v>
                </c:pt>
                <c:pt idx="76">
                  <c:v>99</c:v>
                </c:pt>
                <c:pt idx="77">
                  <c:v>100</c:v>
                </c:pt>
                <c:pt idx="78">
                  <c:v>101</c:v>
                </c:pt>
                <c:pt idx="79">
                  <c:v>102</c:v>
                </c:pt>
                <c:pt idx="80">
                  <c:v>103</c:v>
                </c:pt>
                <c:pt idx="81">
                  <c:v>104</c:v>
                </c:pt>
                <c:pt idx="82">
                  <c:v>105</c:v>
                </c:pt>
                <c:pt idx="83">
                  <c:v>106</c:v>
                </c:pt>
                <c:pt idx="84">
                  <c:v>107</c:v>
                </c:pt>
                <c:pt idx="85">
                  <c:v>108</c:v>
                </c:pt>
                <c:pt idx="86">
                  <c:v>109</c:v>
                </c:pt>
                <c:pt idx="87">
                  <c:v>110</c:v>
                </c:pt>
              </c:numCache>
            </c:numRef>
          </c:xVal>
          <c:yVal>
            <c:numRef>
              <c:f>Hoja1!$P$3:$P$90</c:f>
              <c:numCache>
                <c:formatCode>General</c:formatCode>
                <c:ptCount val="88"/>
                <c:pt idx="0">
                  <c:v>4.7258979206049148</c:v>
                </c:pt>
                <c:pt idx="1">
                  <c:v>4.3402777777777777</c:v>
                </c:pt>
                <c:pt idx="2">
                  <c:v>4</c:v>
                </c:pt>
                <c:pt idx="3">
                  <c:v>3.6982248520710064</c:v>
                </c:pt>
                <c:pt idx="4">
                  <c:v>3.4293552812071333</c:v>
                </c:pt>
                <c:pt idx="5">
                  <c:v>3.1887755102040818</c:v>
                </c:pt>
                <c:pt idx="6">
                  <c:v>2.9726516052318663</c:v>
                </c:pt>
                <c:pt idx="7">
                  <c:v>2.7777777777777781</c:v>
                </c:pt>
                <c:pt idx="8">
                  <c:v>2.6014568158168574</c:v>
                </c:pt>
                <c:pt idx="9">
                  <c:v>2.44140625</c:v>
                </c:pt>
                <c:pt idx="10">
                  <c:v>2.2956841138659319</c:v>
                </c:pt>
                <c:pt idx="11">
                  <c:v>2.1626297577854672</c:v>
                </c:pt>
                <c:pt idx="12">
                  <c:v>2.0408163265306123</c:v>
                </c:pt>
                <c:pt idx="13">
                  <c:v>1.9290123456790123</c:v>
                </c:pt>
                <c:pt idx="14">
                  <c:v>1.8261504747991233</c:v>
                </c:pt>
                <c:pt idx="15">
                  <c:v>1.7313019390581719</c:v>
                </c:pt>
                <c:pt idx="16">
                  <c:v>1.6436554898093358</c:v>
                </c:pt>
                <c:pt idx="17">
                  <c:v>1.5625</c:v>
                </c:pt>
                <c:pt idx="18">
                  <c:v>1.4872099940511601</c:v>
                </c:pt>
                <c:pt idx="19">
                  <c:v>1.4172335600907029</c:v>
                </c:pt>
                <c:pt idx="20">
                  <c:v>1.3520822065981613</c:v>
                </c:pt>
                <c:pt idx="21">
                  <c:v>1.2913223140495869</c:v>
                </c:pt>
                <c:pt idx="22">
                  <c:v>1.2345679012345678</c:v>
                </c:pt>
                <c:pt idx="23">
                  <c:v>1.1814744801512287</c:v>
                </c:pt>
                <c:pt idx="24">
                  <c:v>1.1317338162064281</c:v>
                </c:pt>
                <c:pt idx="25">
                  <c:v>1.0850694444444444</c:v>
                </c:pt>
                <c:pt idx="26">
                  <c:v>1.0412328196584757</c:v>
                </c:pt>
                <c:pt idx="27">
                  <c:v>1</c:v>
                </c:pt>
                <c:pt idx="28">
                  <c:v>1.0404</c:v>
                </c:pt>
                <c:pt idx="29">
                  <c:v>1.0815999999999999</c:v>
                </c:pt>
                <c:pt idx="30">
                  <c:v>1.1235999999999999</c:v>
                </c:pt>
                <c:pt idx="31">
                  <c:v>1.1663999999999999</c:v>
                </c:pt>
                <c:pt idx="32">
                  <c:v>1.21</c:v>
                </c:pt>
                <c:pt idx="33">
                  <c:v>1.2544</c:v>
                </c:pt>
                <c:pt idx="34">
                  <c:v>1.2996000000000001</c:v>
                </c:pt>
                <c:pt idx="35">
                  <c:v>1.3456000000000001</c:v>
                </c:pt>
                <c:pt idx="36">
                  <c:v>1.3924000000000001</c:v>
                </c:pt>
                <c:pt idx="37">
                  <c:v>1.44</c:v>
                </c:pt>
                <c:pt idx="38">
                  <c:v>1.4883999999999999</c:v>
                </c:pt>
                <c:pt idx="39">
                  <c:v>1.5376000000000001</c:v>
                </c:pt>
                <c:pt idx="40">
                  <c:v>1.5875999999999999</c:v>
                </c:pt>
                <c:pt idx="41">
                  <c:v>1.6384000000000001</c:v>
                </c:pt>
                <c:pt idx="42">
                  <c:v>1.6899999999999997</c:v>
                </c:pt>
                <c:pt idx="43">
                  <c:v>1.7424000000000002</c:v>
                </c:pt>
                <c:pt idx="44">
                  <c:v>1.7955999999999999</c:v>
                </c:pt>
                <c:pt idx="45">
                  <c:v>1.8495999999999999</c:v>
                </c:pt>
                <c:pt idx="46">
                  <c:v>1.9043999999999999</c:v>
                </c:pt>
                <c:pt idx="47">
                  <c:v>1.96</c:v>
                </c:pt>
                <c:pt idx="48">
                  <c:v>2.0164</c:v>
                </c:pt>
                <c:pt idx="49">
                  <c:v>2.0735999999999999</c:v>
                </c:pt>
                <c:pt idx="50">
                  <c:v>2.1316000000000002</c:v>
                </c:pt>
                <c:pt idx="51">
                  <c:v>2.1903999999999999</c:v>
                </c:pt>
                <c:pt idx="52">
                  <c:v>2.2500000000000004</c:v>
                </c:pt>
                <c:pt idx="53">
                  <c:v>2.3103999999999996</c:v>
                </c:pt>
                <c:pt idx="54">
                  <c:v>2.3716000000000004</c:v>
                </c:pt>
                <c:pt idx="55">
                  <c:v>2.4336000000000002</c:v>
                </c:pt>
                <c:pt idx="56">
                  <c:v>2.4964</c:v>
                </c:pt>
                <c:pt idx="57">
                  <c:v>2.56</c:v>
                </c:pt>
                <c:pt idx="58">
                  <c:v>2.6244000000000001</c:v>
                </c:pt>
                <c:pt idx="59">
                  <c:v>2.6896</c:v>
                </c:pt>
                <c:pt idx="60">
                  <c:v>2.7555999999999998</c:v>
                </c:pt>
                <c:pt idx="61">
                  <c:v>2.8224</c:v>
                </c:pt>
                <c:pt idx="62">
                  <c:v>2.8899999999999997</c:v>
                </c:pt>
                <c:pt idx="63">
                  <c:v>2.9583999999999997</c:v>
                </c:pt>
                <c:pt idx="64">
                  <c:v>3.0276000000000001</c:v>
                </c:pt>
                <c:pt idx="65">
                  <c:v>3.0975999999999999</c:v>
                </c:pt>
                <c:pt idx="66">
                  <c:v>3.1683999999999997</c:v>
                </c:pt>
                <c:pt idx="67">
                  <c:v>3.2399999999999998</c:v>
                </c:pt>
                <c:pt idx="68">
                  <c:v>3.3123999999999998</c:v>
                </c:pt>
                <c:pt idx="69">
                  <c:v>3.3856000000000002</c:v>
                </c:pt>
                <c:pt idx="70">
                  <c:v>3.4596000000000005</c:v>
                </c:pt>
                <c:pt idx="71">
                  <c:v>3.5344000000000002</c:v>
                </c:pt>
                <c:pt idx="72">
                  <c:v>3.6100000000000003</c:v>
                </c:pt>
                <c:pt idx="73">
                  <c:v>3.6863999999999999</c:v>
                </c:pt>
                <c:pt idx="74">
                  <c:v>3.7636000000000003</c:v>
                </c:pt>
                <c:pt idx="75">
                  <c:v>3.8415999999999997</c:v>
                </c:pt>
                <c:pt idx="76">
                  <c:v>3.9203999999999999</c:v>
                </c:pt>
                <c:pt idx="77">
                  <c:v>4</c:v>
                </c:pt>
                <c:pt idx="78">
                  <c:v>4.0804</c:v>
                </c:pt>
                <c:pt idx="79">
                  <c:v>4.1616</c:v>
                </c:pt>
                <c:pt idx="80">
                  <c:v>4.2435999999999998</c:v>
                </c:pt>
                <c:pt idx="81">
                  <c:v>4.3263999999999996</c:v>
                </c:pt>
                <c:pt idx="82">
                  <c:v>4.41</c:v>
                </c:pt>
                <c:pt idx="83">
                  <c:v>4.4943999999999997</c:v>
                </c:pt>
                <c:pt idx="84">
                  <c:v>4.5796000000000001</c:v>
                </c:pt>
                <c:pt idx="85">
                  <c:v>4.6655999999999995</c:v>
                </c:pt>
                <c:pt idx="86">
                  <c:v>4.7523999999999997</c:v>
                </c:pt>
                <c:pt idx="87">
                  <c:v>4.84</c:v>
                </c:pt>
              </c:numCache>
            </c:numRef>
          </c:yVal>
          <c:smooth val="0"/>
          <c:extLst>
            <c:ext xmlns:c16="http://schemas.microsoft.com/office/drawing/2014/chart" uri="{C3380CC4-5D6E-409C-BE32-E72D297353CC}">
              <c16:uniqueId val="{00000000-A78A-4CA3-99EF-D4EA33A203C0}"/>
            </c:ext>
          </c:extLst>
        </c:ser>
        <c:ser>
          <c:idx val="3"/>
          <c:order val="3"/>
          <c:tx>
            <c:v>6 pl/m2</c:v>
          </c:tx>
          <c:spPr>
            <a:ln w="28575">
              <a:solidFill>
                <a:srgbClr val="0000FF"/>
              </a:solidFill>
            </a:ln>
          </c:spPr>
          <c:marker>
            <c:symbol val="none"/>
          </c:marker>
          <c:xVal>
            <c:numRef>
              <c:f>Hoja1!$A$3:$A$90</c:f>
              <c:numCache>
                <c:formatCode>General</c:formatCode>
                <c:ptCount val="88"/>
                <c:pt idx="0">
                  <c:v>23</c:v>
                </c:pt>
                <c:pt idx="1">
                  <c:v>24</c:v>
                </c:pt>
                <c:pt idx="2">
                  <c:v>25</c:v>
                </c:pt>
                <c:pt idx="3">
                  <c:v>26</c:v>
                </c:pt>
                <c:pt idx="4">
                  <c:v>27</c:v>
                </c:pt>
                <c:pt idx="5">
                  <c:v>28</c:v>
                </c:pt>
                <c:pt idx="6">
                  <c:v>29</c:v>
                </c:pt>
                <c:pt idx="7">
                  <c:v>30</c:v>
                </c:pt>
                <c:pt idx="8">
                  <c:v>31</c:v>
                </c:pt>
                <c:pt idx="9">
                  <c:v>32</c:v>
                </c:pt>
                <c:pt idx="10">
                  <c:v>33</c:v>
                </c:pt>
                <c:pt idx="11">
                  <c:v>34</c:v>
                </c:pt>
                <c:pt idx="12">
                  <c:v>35</c:v>
                </c:pt>
                <c:pt idx="13">
                  <c:v>36</c:v>
                </c:pt>
                <c:pt idx="14">
                  <c:v>37</c:v>
                </c:pt>
                <c:pt idx="15">
                  <c:v>38</c:v>
                </c:pt>
                <c:pt idx="16">
                  <c:v>39</c:v>
                </c:pt>
                <c:pt idx="17">
                  <c:v>40</c:v>
                </c:pt>
                <c:pt idx="18">
                  <c:v>41</c:v>
                </c:pt>
                <c:pt idx="19">
                  <c:v>42</c:v>
                </c:pt>
                <c:pt idx="20">
                  <c:v>43</c:v>
                </c:pt>
                <c:pt idx="21">
                  <c:v>44</c:v>
                </c:pt>
                <c:pt idx="22">
                  <c:v>45</c:v>
                </c:pt>
                <c:pt idx="23">
                  <c:v>46</c:v>
                </c:pt>
                <c:pt idx="24">
                  <c:v>47</c:v>
                </c:pt>
                <c:pt idx="25">
                  <c:v>48</c:v>
                </c:pt>
                <c:pt idx="26">
                  <c:v>49</c:v>
                </c:pt>
                <c:pt idx="27">
                  <c:v>50</c:v>
                </c:pt>
                <c:pt idx="28">
                  <c:v>51</c:v>
                </c:pt>
                <c:pt idx="29">
                  <c:v>52</c:v>
                </c:pt>
                <c:pt idx="30">
                  <c:v>53</c:v>
                </c:pt>
                <c:pt idx="31">
                  <c:v>54</c:v>
                </c:pt>
                <c:pt idx="32">
                  <c:v>55</c:v>
                </c:pt>
                <c:pt idx="33">
                  <c:v>56</c:v>
                </c:pt>
                <c:pt idx="34">
                  <c:v>57</c:v>
                </c:pt>
                <c:pt idx="35">
                  <c:v>58</c:v>
                </c:pt>
                <c:pt idx="36">
                  <c:v>59</c:v>
                </c:pt>
                <c:pt idx="37">
                  <c:v>60</c:v>
                </c:pt>
                <c:pt idx="38">
                  <c:v>61</c:v>
                </c:pt>
                <c:pt idx="39">
                  <c:v>62</c:v>
                </c:pt>
                <c:pt idx="40">
                  <c:v>63</c:v>
                </c:pt>
                <c:pt idx="41">
                  <c:v>64</c:v>
                </c:pt>
                <c:pt idx="42">
                  <c:v>65</c:v>
                </c:pt>
                <c:pt idx="43">
                  <c:v>66</c:v>
                </c:pt>
                <c:pt idx="44">
                  <c:v>67</c:v>
                </c:pt>
                <c:pt idx="45">
                  <c:v>68</c:v>
                </c:pt>
                <c:pt idx="46">
                  <c:v>69</c:v>
                </c:pt>
                <c:pt idx="47">
                  <c:v>70</c:v>
                </c:pt>
                <c:pt idx="48">
                  <c:v>71</c:v>
                </c:pt>
                <c:pt idx="49">
                  <c:v>72</c:v>
                </c:pt>
                <c:pt idx="50">
                  <c:v>73</c:v>
                </c:pt>
                <c:pt idx="51">
                  <c:v>74</c:v>
                </c:pt>
                <c:pt idx="52">
                  <c:v>75</c:v>
                </c:pt>
                <c:pt idx="53">
                  <c:v>76</c:v>
                </c:pt>
                <c:pt idx="54">
                  <c:v>77</c:v>
                </c:pt>
                <c:pt idx="55">
                  <c:v>78</c:v>
                </c:pt>
                <c:pt idx="56">
                  <c:v>79</c:v>
                </c:pt>
                <c:pt idx="57">
                  <c:v>80</c:v>
                </c:pt>
                <c:pt idx="58">
                  <c:v>81</c:v>
                </c:pt>
                <c:pt idx="59">
                  <c:v>82</c:v>
                </c:pt>
                <c:pt idx="60">
                  <c:v>83</c:v>
                </c:pt>
                <c:pt idx="61">
                  <c:v>84</c:v>
                </c:pt>
                <c:pt idx="62">
                  <c:v>85</c:v>
                </c:pt>
                <c:pt idx="63">
                  <c:v>86</c:v>
                </c:pt>
                <c:pt idx="64">
                  <c:v>87</c:v>
                </c:pt>
                <c:pt idx="65">
                  <c:v>88</c:v>
                </c:pt>
                <c:pt idx="66">
                  <c:v>89</c:v>
                </c:pt>
                <c:pt idx="67">
                  <c:v>90</c:v>
                </c:pt>
                <c:pt idx="68">
                  <c:v>91</c:v>
                </c:pt>
                <c:pt idx="69">
                  <c:v>92</c:v>
                </c:pt>
                <c:pt idx="70">
                  <c:v>93</c:v>
                </c:pt>
                <c:pt idx="71">
                  <c:v>94</c:v>
                </c:pt>
                <c:pt idx="72">
                  <c:v>95</c:v>
                </c:pt>
                <c:pt idx="73">
                  <c:v>96</c:v>
                </c:pt>
                <c:pt idx="74">
                  <c:v>97</c:v>
                </c:pt>
                <c:pt idx="75">
                  <c:v>98</c:v>
                </c:pt>
                <c:pt idx="76">
                  <c:v>99</c:v>
                </c:pt>
                <c:pt idx="77">
                  <c:v>100</c:v>
                </c:pt>
                <c:pt idx="78">
                  <c:v>101</c:v>
                </c:pt>
                <c:pt idx="79">
                  <c:v>102</c:v>
                </c:pt>
                <c:pt idx="80">
                  <c:v>103</c:v>
                </c:pt>
                <c:pt idx="81">
                  <c:v>104</c:v>
                </c:pt>
                <c:pt idx="82">
                  <c:v>105</c:v>
                </c:pt>
                <c:pt idx="83">
                  <c:v>106</c:v>
                </c:pt>
                <c:pt idx="84">
                  <c:v>107</c:v>
                </c:pt>
                <c:pt idx="85">
                  <c:v>108</c:v>
                </c:pt>
                <c:pt idx="86">
                  <c:v>109</c:v>
                </c:pt>
                <c:pt idx="87">
                  <c:v>110</c:v>
                </c:pt>
              </c:numCache>
            </c:numRef>
          </c:xVal>
          <c:yVal>
            <c:numRef>
              <c:f>Hoja1!$R$3:$R$90</c:f>
              <c:numCache>
                <c:formatCode>General</c:formatCode>
                <c:ptCount val="88"/>
                <c:pt idx="0">
                  <c:v>3.15059861373661</c:v>
                </c:pt>
                <c:pt idx="1">
                  <c:v>2.893518518518519</c:v>
                </c:pt>
                <c:pt idx="2">
                  <c:v>2.6666666666666661</c:v>
                </c:pt>
                <c:pt idx="3">
                  <c:v>2.4654832347140041</c:v>
                </c:pt>
                <c:pt idx="4">
                  <c:v>2.2862368541380884</c:v>
                </c:pt>
                <c:pt idx="5">
                  <c:v>2.1258503401360547</c:v>
                </c:pt>
                <c:pt idx="6">
                  <c:v>1.9817677368212445</c:v>
                </c:pt>
                <c:pt idx="7">
                  <c:v>1.8518518518518519</c:v>
                </c:pt>
                <c:pt idx="8">
                  <c:v>1.7343045438779048</c:v>
                </c:pt>
                <c:pt idx="9">
                  <c:v>1.6276041666666667</c:v>
                </c:pt>
                <c:pt idx="10">
                  <c:v>1.5304560759106214</c:v>
                </c:pt>
                <c:pt idx="11">
                  <c:v>1.4417531718569783</c:v>
                </c:pt>
                <c:pt idx="12">
                  <c:v>1.3605442176870748</c:v>
                </c:pt>
                <c:pt idx="13">
                  <c:v>1.286008230452675</c:v>
                </c:pt>
                <c:pt idx="14">
                  <c:v>1.2174336498660823</c:v>
                </c:pt>
                <c:pt idx="15">
                  <c:v>1.1542012927054479</c:v>
                </c:pt>
                <c:pt idx="16">
                  <c:v>1.0957703265395575</c:v>
                </c:pt>
                <c:pt idx="17">
                  <c:v>1.0416666666666667</c:v>
                </c:pt>
                <c:pt idx="18">
                  <c:v>1.0085999999999999</c:v>
                </c:pt>
                <c:pt idx="19">
                  <c:v>1.0584</c:v>
                </c:pt>
                <c:pt idx="20">
                  <c:v>1.1093999999999999</c:v>
                </c:pt>
                <c:pt idx="21">
                  <c:v>1.1616</c:v>
                </c:pt>
                <c:pt idx="22">
                  <c:v>1.2149999999999999</c:v>
                </c:pt>
                <c:pt idx="23">
                  <c:v>1.2696000000000001</c:v>
                </c:pt>
                <c:pt idx="24">
                  <c:v>1.3253999999999999</c:v>
                </c:pt>
                <c:pt idx="25">
                  <c:v>1.3823999999999999</c:v>
                </c:pt>
                <c:pt idx="26">
                  <c:v>1.4406000000000001</c:v>
                </c:pt>
                <c:pt idx="27">
                  <c:v>1.5000000000000002</c:v>
                </c:pt>
                <c:pt idx="28">
                  <c:v>1.5606000000000002</c:v>
                </c:pt>
                <c:pt idx="29">
                  <c:v>1.6224000000000001</c:v>
                </c:pt>
                <c:pt idx="30">
                  <c:v>1.6854</c:v>
                </c:pt>
                <c:pt idx="31">
                  <c:v>1.7496</c:v>
                </c:pt>
                <c:pt idx="32">
                  <c:v>1.8149999999999999</c:v>
                </c:pt>
                <c:pt idx="33">
                  <c:v>1.8815999999999999</c:v>
                </c:pt>
                <c:pt idx="34">
                  <c:v>1.9494</c:v>
                </c:pt>
                <c:pt idx="35">
                  <c:v>2.0184000000000002</c:v>
                </c:pt>
                <c:pt idx="36">
                  <c:v>2.0886</c:v>
                </c:pt>
                <c:pt idx="37">
                  <c:v>2.16</c:v>
                </c:pt>
                <c:pt idx="38">
                  <c:v>2.2325999999999997</c:v>
                </c:pt>
                <c:pt idx="39">
                  <c:v>2.3064</c:v>
                </c:pt>
                <c:pt idx="40">
                  <c:v>2.3814000000000002</c:v>
                </c:pt>
                <c:pt idx="41">
                  <c:v>2.4575999999999998</c:v>
                </c:pt>
                <c:pt idx="42">
                  <c:v>2.5349999999999997</c:v>
                </c:pt>
                <c:pt idx="43">
                  <c:v>2.6135999999999999</c:v>
                </c:pt>
                <c:pt idx="44">
                  <c:v>2.6934</c:v>
                </c:pt>
                <c:pt idx="45">
                  <c:v>2.7744</c:v>
                </c:pt>
                <c:pt idx="46">
                  <c:v>2.8565999999999998</c:v>
                </c:pt>
                <c:pt idx="47">
                  <c:v>2.94</c:v>
                </c:pt>
                <c:pt idx="48">
                  <c:v>3.0246000000000004</c:v>
                </c:pt>
                <c:pt idx="49">
                  <c:v>3.1103999999999998</c:v>
                </c:pt>
                <c:pt idx="50">
                  <c:v>3.1974</c:v>
                </c:pt>
                <c:pt idx="51">
                  <c:v>3.2856000000000001</c:v>
                </c:pt>
                <c:pt idx="52">
                  <c:v>3.375</c:v>
                </c:pt>
                <c:pt idx="53">
                  <c:v>3.4655999999999998</c:v>
                </c:pt>
                <c:pt idx="54">
                  <c:v>3.5574000000000003</c:v>
                </c:pt>
                <c:pt idx="55">
                  <c:v>3.6503999999999994</c:v>
                </c:pt>
                <c:pt idx="56">
                  <c:v>3.7446000000000002</c:v>
                </c:pt>
                <c:pt idx="57">
                  <c:v>3.8399999999999994</c:v>
                </c:pt>
                <c:pt idx="58">
                  <c:v>3.9366000000000003</c:v>
                </c:pt>
                <c:pt idx="59">
                  <c:v>4.0343999999999998</c:v>
                </c:pt>
                <c:pt idx="60">
                  <c:v>4.1334</c:v>
                </c:pt>
                <c:pt idx="61">
                  <c:v>4.2336</c:v>
                </c:pt>
                <c:pt idx="62">
                  <c:v>4.335</c:v>
                </c:pt>
                <c:pt idx="63">
                  <c:v>4.4375999999999998</c:v>
                </c:pt>
                <c:pt idx="64">
                  <c:v>4.5414000000000003</c:v>
                </c:pt>
                <c:pt idx="65">
                  <c:v>4.6463999999999999</c:v>
                </c:pt>
                <c:pt idx="66">
                  <c:v>4.7525999999999993</c:v>
                </c:pt>
                <c:pt idx="67">
                  <c:v>4.8599999999999994</c:v>
                </c:pt>
                <c:pt idx="68">
                  <c:v>4.9685999999999995</c:v>
                </c:pt>
                <c:pt idx="69">
                  <c:v>5.0784000000000002</c:v>
                </c:pt>
                <c:pt idx="70">
                  <c:v>5.1894</c:v>
                </c:pt>
                <c:pt idx="71">
                  <c:v>5.3015999999999996</c:v>
                </c:pt>
                <c:pt idx="72">
                  <c:v>5.4150000000000009</c:v>
                </c:pt>
                <c:pt idx="73">
                  <c:v>5.5295999999999994</c:v>
                </c:pt>
                <c:pt idx="74">
                  <c:v>5.6454000000000013</c:v>
                </c:pt>
                <c:pt idx="75">
                  <c:v>5.7624000000000004</c:v>
                </c:pt>
                <c:pt idx="76">
                  <c:v>5.8805999999999994</c:v>
                </c:pt>
                <c:pt idx="77">
                  <c:v>6.0000000000000009</c:v>
                </c:pt>
                <c:pt idx="78">
                  <c:v>6.1206000000000005</c:v>
                </c:pt>
                <c:pt idx="79">
                  <c:v>6.2424000000000008</c:v>
                </c:pt>
                <c:pt idx="80">
                  <c:v>6.3654000000000002</c:v>
                </c:pt>
                <c:pt idx="81">
                  <c:v>6.4896000000000003</c:v>
                </c:pt>
                <c:pt idx="82">
                  <c:v>6.6150000000000002</c:v>
                </c:pt>
                <c:pt idx="83">
                  <c:v>6.7416</c:v>
                </c:pt>
                <c:pt idx="84">
                  <c:v>6.8694000000000006</c:v>
                </c:pt>
                <c:pt idx="85">
                  <c:v>6.9984000000000002</c:v>
                </c:pt>
                <c:pt idx="86">
                  <c:v>7.1285999999999987</c:v>
                </c:pt>
                <c:pt idx="87">
                  <c:v>7.26</c:v>
                </c:pt>
              </c:numCache>
            </c:numRef>
          </c:yVal>
          <c:smooth val="0"/>
          <c:extLst>
            <c:ext xmlns:c16="http://schemas.microsoft.com/office/drawing/2014/chart" uri="{C3380CC4-5D6E-409C-BE32-E72D297353CC}">
              <c16:uniqueId val="{00000001-A78A-4CA3-99EF-D4EA33A203C0}"/>
            </c:ext>
          </c:extLst>
        </c:ser>
        <c:ser>
          <c:idx val="5"/>
          <c:order val="5"/>
          <c:tx>
            <c:v>8 pl/m2</c:v>
          </c:tx>
          <c:spPr>
            <a:ln>
              <a:solidFill>
                <a:srgbClr val="92D050"/>
              </a:solidFill>
            </a:ln>
          </c:spPr>
          <c:marker>
            <c:symbol val="none"/>
          </c:marker>
          <c:xVal>
            <c:numRef>
              <c:f>Hoja1!$A$3:$A$90</c:f>
              <c:numCache>
                <c:formatCode>General</c:formatCode>
                <c:ptCount val="88"/>
                <c:pt idx="0">
                  <c:v>23</c:v>
                </c:pt>
                <c:pt idx="1">
                  <c:v>24</c:v>
                </c:pt>
                <c:pt idx="2">
                  <c:v>25</c:v>
                </c:pt>
                <c:pt idx="3">
                  <c:v>26</c:v>
                </c:pt>
                <c:pt idx="4">
                  <c:v>27</c:v>
                </c:pt>
                <c:pt idx="5">
                  <c:v>28</c:v>
                </c:pt>
                <c:pt idx="6">
                  <c:v>29</c:v>
                </c:pt>
                <c:pt idx="7">
                  <c:v>30</c:v>
                </c:pt>
                <c:pt idx="8">
                  <c:v>31</c:v>
                </c:pt>
                <c:pt idx="9">
                  <c:v>32</c:v>
                </c:pt>
                <c:pt idx="10">
                  <c:v>33</c:v>
                </c:pt>
                <c:pt idx="11">
                  <c:v>34</c:v>
                </c:pt>
                <c:pt idx="12">
                  <c:v>35</c:v>
                </c:pt>
                <c:pt idx="13">
                  <c:v>36</c:v>
                </c:pt>
                <c:pt idx="14">
                  <c:v>37</c:v>
                </c:pt>
                <c:pt idx="15">
                  <c:v>38</c:v>
                </c:pt>
                <c:pt idx="16">
                  <c:v>39</c:v>
                </c:pt>
                <c:pt idx="17">
                  <c:v>40</c:v>
                </c:pt>
                <c:pt idx="18">
                  <c:v>41</c:v>
                </c:pt>
                <c:pt idx="19">
                  <c:v>42</c:v>
                </c:pt>
                <c:pt idx="20">
                  <c:v>43</c:v>
                </c:pt>
                <c:pt idx="21">
                  <c:v>44</c:v>
                </c:pt>
                <c:pt idx="22">
                  <c:v>45</c:v>
                </c:pt>
                <c:pt idx="23">
                  <c:v>46</c:v>
                </c:pt>
                <c:pt idx="24">
                  <c:v>47</c:v>
                </c:pt>
                <c:pt idx="25">
                  <c:v>48</c:v>
                </c:pt>
                <c:pt idx="26">
                  <c:v>49</c:v>
                </c:pt>
                <c:pt idx="27">
                  <c:v>50</c:v>
                </c:pt>
                <c:pt idx="28">
                  <c:v>51</c:v>
                </c:pt>
                <c:pt idx="29">
                  <c:v>52</c:v>
                </c:pt>
                <c:pt idx="30">
                  <c:v>53</c:v>
                </c:pt>
                <c:pt idx="31">
                  <c:v>54</c:v>
                </c:pt>
                <c:pt idx="32">
                  <c:v>55</c:v>
                </c:pt>
                <c:pt idx="33">
                  <c:v>56</c:v>
                </c:pt>
                <c:pt idx="34">
                  <c:v>57</c:v>
                </c:pt>
                <c:pt idx="35">
                  <c:v>58</c:v>
                </c:pt>
                <c:pt idx="36">
                  <c:v>59</c:v>
                </c:pt>
                <c:pt idx="37">
                  <c:v>60</c:v>
                </c:pt>
                <c:pt idx="38">
                  <c:v>61</c:v>
                </c:pt>
                <c:pt idx="39">
                  <c:v>62</c:v>
                </c:pt>
                <c:pt idx="40">
                  <c:v>63</c:v>
                </c:pt>
                <c:pt idx="41">
                  <c:v>64</c:v>
                </c:pt>
                <c:pt idx="42">
                  <c:v>65</c:v>
                </c:pt>
                <c:pt idx="43">
                  <c:v>66</c:v>
                </c:pt>
                <c:pt idx="44">
                  <c:v>67</c:v>
                </c:pt>
                <c:pt idx="45">
                  <c:v>68</c:v>
                </c:pt>
                <c:pt idx="46">
                  <c:v>69</c:v>
                </c:pt>
                <c:pt idx="47">
                  <c:v>70</c:v>
                </c:pt>
                <c:pt idx="48">
                  <c:v>71</c:v>
                </c:pt>
                <c:pt idx="49">
                  <c:v>72</c:v>
                </c:pt>
                <c:pt idx="50">
                  <c:v>73</c:v>
                </c:pt>
                <c:pt idx="51">
                  <c:v>74</c:v>
                </c:pt>
                <c:pt idx="52">
                  <c:v>75</c:v>
                </c:pt>
                <c:pt idx="53">
                  <c:v>76</c:v>
                </c:pt>
                <c:pt idx="54">
                  <c:v>77</c:v>
                </c:pt>
                <c:pt idx="55">
                  <c:v>78</c:v>
                </c:pt>
                <c:pt idx="56">
                  <c:v>79</c:v>
                </c:pt>
                <c:pt idx="57">
                  <c:v>80</c:v>
                </c:pt>
                <c:pt idx="58">
                  <c:v>81</c:v>
                </c:pt>
                <c:pt idx="59">
                  <c:v>82</c:v>
                </c:pt>
                <c:pt idx="60">
                  <c:v>83</c:v>
                </c:pt>
                <c:pt idx="61">
                  <c:v>84</c:v>
                </c:pt>
                <c:pt idx="62">
                  <c:v>85</c:v>
                </c:pt>
                <c:pt idx="63">
                  <c:v>86</c:v>
                </c:pt>
                <c:pt idx="64">
                  <c:v>87</c:v>
                </c:pt>
                <c:pt idx="65">
                  <c:v>88</c:v>
                </c:pt>
                <c:pt idx="66">
                  <c:v>89</c:v>
                </c:pt>
                <c:pt idx="67">
                  <c:v>90</c:v>
                </c:pt>
                <c:pt idx="68">
                  <c:v>91</c:v>
                </c:pt>
                <c:pt idx="69">
                  <c:v>92</c:v>
                </c:pt>
                <c:pt idx="70">
                  <c:v>93</c:v>
                </c:pt>
                <c:pt idx="71">
                  <c:v>94</c:v>
                </c:pt>
                <c:pt idx="72">
                  <c:v>95</c:v>
                </c:pt>
                <c:pt idx="73">
                  <c:v>96</c:v>
                </c:pt>
                <c:pt idx="74">
                  <c:v>97</c:v>
                </c:pt>
                <c:pt idx="75">
                  <c:v>98</c:v>
                </c:pt>
                <c:pt idx="76">
                  <c:v>99</c:v>
                </c:pt>
                <c:pt idx="77">
                  <c:v>100</c:v>
                </c:pt>
                <c:pt idx="78">
                  <c:v>101</c:v>
                </c:pt>
                <c:pt idx="79">
                  <c:v>102</c:v>
                </c:pt>
                <c:pt idx="80">
                  <c:v>103</c:v>
                </c:pt>
                <c:pt idx="81">
                  <c:v>104</c:v>
                </c:pt>
                <c:pt idx="82">
                  <c:v>105</c:v>
                </c:pt>
                <c:pt idx="83">
                  <c:v>106</c:v>
                </c:pt>
                <c:pt idx="84">
                  <c:v>107</c:v>
                </c:pt>
                <c:pt idx="85">
                  <c:v>108</c:v>
                </c:pt>
                <c:pt idx="86">
                  <c:v>109</c:v>
                </c:pt>
                <c:pt idx="87">
                  <c:v>110</c:v>
                </c:pt>
              </c:numCache>
            </c:numRef>
          </c:xVal>
          <c:yVal>
            <c:numRef>
              <c:f>Hoja1!$T$3:$T$90</c:f>
              <c:numCache>
                <c:formatCode>General</c:formatCode>
                <c:ptCount val="88"/>
                <c:pt idx="0">
                  <c:v>2.3629489603024574</c:v>
                </c:pt>
                <c:pt idx="1">
                  <c:v>2.1701388888888888</c:v>
                </c:pt>
                <c:pt idx="2">
                  <c:v>2</c:v>
                </c:pt>
                <c:pt idx="3">
                  <c:v>1.8491124260355032</c:v>
                </c:pt>
                <c:pt idx="4">
                  <c:v>1.7146776406035666</c:v>
                </c:pt>
                <c:pt idx="5">
                  <c:v>1.5943877551020409</c:v>
                </c:pt>
                <c:pt idx="6">
                  <c:v>1.4863258026159332</c:v>
                </c:pt>
                <c:pt idx="7">
                  <c:v>1.3888888888888891</c:v>
                </c:pt>
                <c:pt idx="8">
                  <c:v>1.3007284079084287</c:v>
                </c:pt>
                <c:pt idx="9">
                  <c:v>1.220703125</c:v>
                </c:pt>
                <c:pt idx="10">
                  <c:v>1.1478420569329659</c:v>
                </c:pt>
                <c:pt idx="11">
                  <c:v>1.0813148788927336</c:v>
                </c:pt>
                <c:pt idx="12">
                  <c:v>1.0204081632653061</c:v>
                </c:pt>
                <c:pt idx="13">
                  <c:v>1.0367999999999999</c:v>
                </c:pt>
                <c:pt idx="14">
                  <c:v>1.0952</c:v>
                </c:pt>
                <c:pt idx="15">
                  <c:v>1.1551999999999998</c:v>
                </c:pt>
                <c:pt idx="16">
                  <c:v>1.2168000000000001</c:v>
                </c:pt>
                <c:pt idx="17">
                  <c:v>1.28</c:v>
                </c:pt>
                <c:pt idx="18">
                  <c:v>1.3448</c:v>
                </c:pt>
                <c:pt idx="19">
                  <c:v>1.4112</c:v>
                </c:pt>
                <c:pt idx="20">
                  <c:v>1.4791999999999998</c:v>
                </c:pt>
                <c:pt idx="21">
                  <c:v>1.5488</c:v>
                </c:pt>
                <c:pt idx="22">
                  <c:v>1.6199999999999999</c:v>
                </c:pt>
                <c:pt idx="23">
                  <c:v>1.6928000000000001</c:v>
                </c:pt>
                <c:pt idx="24">
                  <c:v>1.7672000000000001</c:v>
                </c:pt>
                <c:pt idx="25">
                  <c:v>1.8431999999999999</c:v>
                </c:pt>
                <c:pt idx="26">
                  <c:v>1.9207999999999998</c:v>
                </c:pt>
                <c:pt idx="27">
                  <c:v>2</c:v>
                </c:pt>
                <c:pt idx="28">
                  <c:v>2.0808</c:v>
                </c:pt>
                <c:pt idx="29">
                  <c:v>2.1631999999999998</c:v>
                </c:pt>
                <c:pt idx="30">
                  <c:v>2.2471999999999999</c:v>
                </c:pt>
                <c:pt idx="31">
                  <c:v>2.3327999999999998</c:v>
                </c:pt>
                <c:pt idx="32">
                  <c:v>2.42</c:v>
                </c:pt>
                <c:pt idx="33">
                  <c:v>2.5087999999999999</c:v>
                </c:pt>
                <c:pt idx="34">
                  <c:v>2.5992000000000002</c:v>
                </c:pt>
                <c:pt idx="35">
                  <c:v>2.6912000000000003</c:v>
                </c:pt>
                <c:pt idx="36">
                  <c:v>2.7848000000000002</c:v>
                </c:pt>
                <c:pt idx="37">
                  <c:v>2.88</c:v>
                </c:pt>
                <c:pt idx="38">
                  <c:v>2.9767999999999999</c:v>
                </c:pt>
                <c:pt idx="39">
                  <c:v>3.0752000000000002</c:v>
                </c:pt>
                <c:pt idx="40">
                  <c:v>3.1751999999999998</c:v>
                </c:pt>
                <c:pt idx="41">
                  <c:v>3.2768000000000002</c:v>
                </c:pt>
                <c:pt idx="42">
                  <c:v>3.3799999999999994</c:v>
                </c:pt>
                <c:pt idx="43">
                  <c:v>3.4848000000000003</c:v>
                </c:pt>
                <c:pt idx="44">
                  <c:v>3.5911999999999997</c:v>
                </c:pt>
                <c:pt idx="45">
                  <c:v>3.6991999999999998</c:v>
                </c:pt>
                <c:pt idx="46">
                  <c:v>3.8087999999999997</c:v>
                </c:pt>
                <c:pt idx="47">
                  <c:v>3.92</c:v>
                </c:pt>
                <c:pt idx="48">
                  <c:v>4.0327999999999999</c:v>
                </c:pt>
                <c:pt idx="49">
                  <c:v>4.1471999999999998</c:v>
                </c:pt>
                <c:pt idx="50">
                  <c:v>4.2632000000000003</c:v>
                </c:pt>
                <c:pt idx="51">
                  <c:v>4.3807999999999998</c:v>
                </c:pt>
                <c:pt idx="52">
                  <c:v>4.5000000000000009</c:v>
                </c:pt>
                <c:pt idx="53">
                  <c:v>4.6207999999999991</c:v>
                </c:pt>
                <c:pt idx="54">
                  <c:v>4.7432000000000007</c:v>
                </c:pt>
                <c:pt idx="55">
                  <c:v>4.8672000000000004</c:v>
                </c:pt>
                <c:pt idx="56">
                  <c:v>4.9927999999999999</c:v>
                </c:pt>
                <c:pt idx="57">
                  <c:v>5.12</c:v>
                </c:pt>
                <c:pt idx="58">
                  <c:v>5.2488000000000001</c:v>
                </c:pt>
                <c:pt idx="59">
                  <c:v>5.3792</c:v>
                </c:pt>
                <c:pt idx="60">
                  <c:v>5.5111999999999997</c:v>
                </c:pt>
                <c:pt idx="61">
                  <c:v>5.6448</c:v>
                </c:pt>
                <c:pt idx="62">
                  <c:v>5.7799999999999994</c:v>
                </c:pt>
                <c:pt idx="63">
                  <c:v>5.9167999999999994</c:v>
                </c:pt>
                <c:pt idx="64">
                  <c:v>6.0552000000000001</c:v>
                </c:pt>
                <c:pt idx="65">
                  <c:v>6.1951999999999998</c:v>
                </c:pt>
                <c:pt idx="66">
                  <c:v>6.3367999999999993</c:v>
                </c:pt>
                <c:pt idx="67">
                  <c:v>6.4799999999999995</c:v>
                </c:pt>
                <c:pt idx="68">
                  <c:v>6.6247999999999996</c:v>
                </c:pt>
                <c:pt idx="69">
                  <c:v>6.7712000000000003</c:v>
                </c:pt>
                <c:pt idx="70">
                  <c:v>6.9192000000000009</c:v>
                </c:pt>
                <c:pt idx="71">
                  <c:v>7.0688000000000004</c:v>
                </c:pt>
                <c:pt idx="72">
                  <c:v>7.2200000000000006</c:v>
                </c:pt>
                <c:pt idx="73">
                  <c:v>7.3727999999999998</c:v>
                </c:pt>
                <c:pt idx="74">
                  <c:v>7.5272000000000006</c:v>
                </c:pt>
                <c:pt idx="75">
                  <c:v>7.6831999999999994</c:v>
                </c:pt>
                <c:pt idx="76">
                  <c:v>7.8407999999999998</c:v>
                </c:pt>
                <c:pt idx="77">
                  <c:v>8</c:v>
                </c:pt>
                <c:pt idx="78">
                  <c:v>8.1608000000000001</c:v>
                </c:pt>
                <c:pt idx="79">
                  <c:v>8.3231999999999999</c:v>
                </c:pt>
                <c:pt idx="80">
                  <c:v>8.4871999999999996</c:v>
                </c:pt>
                <c:pt idx="81">
                  <c:v>8.6527999999999992</c:v>
                </c:pt>
                <c:pt idx="82">
                  <c:v>8.82</c:v>
                </c:pt>
                <c:pt idx="83">
                  <c:v>8.9887999999999995</c:v>
                </c:pt>
                <c:pt idx="84">
                  <c:v>9.1592000000000002</c:v>
                </c:pt>
                <c:pt idx="85">
                  <c:v>9.3311999999999991</c:v>
                </c:pt>
                <c:pt idx="86">
                  <c:v>9.5047999999999995</c:v>
                </c:pt>
                <c:pt idx="87">
                  <c:v>9.68</c:v>
                </c:pt>
              </c:numCache>
            </c:numRef>
          </c:yVal>
          <c:smooth val="0"/>
          <c:extLst>
            <c:ext xmlns:c16="http://schemas.microsoft.com/office/drawing/2014/chart" uri="{C3380CC4-5D6E-409C-BE32-E72D297353CC}">
              <c16:uniqueId val="{00000002-A78A-4CA3-99EF-D4EA33A203C0}"/>
            </c:ext>
          </c:extLst>
        </c:ser>
        <c:dLbls>
          <c:showLegendKey val="0"/>
          <c:showVal val="0"/>
          <c:showCatName val="0"/>
          <c:showSerName val="0"/>
          <c:showPercent val="0"/>
          <c:showBubbleSize val="0"/>
        </c:dLbls>
        <c:axId val="46325760"/>
        <c:axId val="46307584"/>
        <c:extLst>
          <c:ext xmlns:c15="http://schemas.microsoft.com/office/drawing/2012/chart" uri="{02D57815-91ED-43cb-92C2-25804820EDAC}">
            <c15:filteredScatterSeries>
              <c15:ser>
                <c:idx val="0"/>
                <c:order val="0"/>
                <c:tx>
                  <c:v>3 pl/m2</c:v>
                </c:tx>
                <c:spPr>
                  <a:ln w="28575">
                    <a:solidFill>
                      <a:srgbClr val="7030A0"/>
                    </a:solidFill>
                  </a:ln>
                </c:spPr>
                <c:marker>
                  <c:symbol val="none"/>
                </c:marker>
                <c:xVal>
                  <c:numRef>
                    <c:extLst>
                      <c:ext uri="{02D57815-91ED-43cb-92C2-25804820EDAC}">
                        <c15:formulaRef>
                          <c15:sqref>Hoja1!$A$3:$A$90</c15:sqref>
                        </c15:formulaRef>
                      </c:ext>
                    </c:extLst>
                    <c:numCache>
                      <c:formatCode>General</c:formatCode>
                      <c:ptCount val="88"/>
                      <c:pt idx="0">
                        <c:v>23</c:v>
                      </c:pt>
                      <c:pt idx="1">
                        <c:v>24</c:v>
                      </c:pt>
                      <c:pt idx="2">
                        <c:v>25</c:v>
                      </c:pt>
                      <c:pt idx="3">
                        <c:v>26</c:v>
                      </c:pt>
                      <c:pt idx="4">
                        <c:v>27</c:v>
                      </c:pt>
                      <c:pt idx="5">
                        <c:v>28</c:v>
                      </c:pt>
                      <c:pt idx="6">
                        <c:v>29</c:v>
                      </c:pt>
                      <c:pt idx="7">
                        <c:v>30</c:v>
                      </c:pt>
                      <c:pt idx="8">
                        <c:v>31</c:v>
                      </c:pt>
                      <c:pt idx="9">
                        <c:v>32</c:v>
                      </c:pt>
                      <c:pt idx="10">
                        <c:v>33</c:v>
                      </c:pt>
                      <c:pt idx="11">
                        <c:v>34</c:v>
                      </c:pt>
                      <c:pt idx="12">
                        <c:v>35</c:v>
                      </c:pt>
                      <c:pt idx="13">
                        <c:v>36</c:v>
                      </c:pt>
                      <c:pt idx="14">
                        <c:v>37</c:v>
                      </c:pt>
                      <c:pt idx="15">
                        <c:v>38</c:v>
                      </c:pt>
                      <c:pt idx="16">
                        <c:v>39</c:v>
                      </c:pt>
                      <c:pt idx="17">
                        <c:v>40</c:v>
                      </c:pt>
                      <c:pt idx="18">
                        <c:v>41</c:v>
                      </c:pt>
                      <c:pt idx="19">
                        <c:v>42</c:v>
                      </c:pt>
                      <c:pt idx="20">
                        <c:v>43</c:v>
                      </c:pt>
                      <c:pt idx="21">
                        <c:v>44</c:v>
                      </c:pt>
                      <c:pt idx="22">
                        <c:v>45</c:v>
                      </c:pt>
                      <c:pt idx="23">
                        <c:v>46</c:v>
                      </c:pt>
                      <c:pt idx="24">
                        <c:v>47</c:v>
                      </c:pt>
                      <c:pt idx="25">
                        <c:v>48</c:v>
                      </c:pt>
                      <c:pt idx="26">
                        <c:v>49</c:v>
                      </c:pt>
                      <c:pt idx="27">
                        <c:v>50</c:v>
                      </c:pt>
                      <c:pt idx="28">
                        <c:v>51</c:v>
                      </c:pt>
                      <c:pt idx="29">
                        <c:v>52</c:v>
                      </c:pt>
                      <c:pt idx="30">
                        <c:v>53</c:v>
                      </c:pt>
                      <c:pt idx="31">
                        <c:v>54</c:v>
                      </c:pt>
                      <c:pt idx="32">
                        <c:v>55</c:v>
                      </c:pt>
                      <c:pt idx="33">
                        <c:v>56</c:v>
                      </c:pt>
                      <c:pt idx="34">
                        <c:v>57</c:v>
                      </c:pt>
                      <c:pt idx="35">
                        <c:v>58</c:v>
                      </c:pt>
                      <c:pt idx="36">
                        <c:v>59</c:v>
                      </c:pt>
                      <c:pt idx="37">
                        <c:v>60</c:v>
                      </c:pt>
                      <c:pt idx="38">
                        <c:v>61</c:v>
                      </c:pt>
                      <c:pt idx="39">
                        <c:v>62</c:v>
                      </c:pt>
                      <c:pt idx="40">
                        <c:v>63</c:v>
                      </c:pt>
                      <c:pt idx="41">
                        <c:v>64</c:v>
                      </c:pt>
                      <c:pt idx="42">
                        <c:v>65</c:v>
                      </c:pt>
                      <c:pt idx="43">
                        <c:v>66</c:v>
                      </c:pt>
                      <c:pt idx="44">
                        <c:v>67</c:v>
                      </c:pt>
                      <c:pt idx="45">
                        <c:v>68</c:v>
                      </c:pt>
                      <c:pt idx="46">
                        <c:v>69</c:v>
                      </c:pt>
                      <c:pt idx="47">
                        <c:v>70</c:v>
                      </c:pt>
                      <c:pt idx="48">
                        <c:v>71</c:v>
                      </c:pt>
                      <c:pt idx="49">
                        <c:v>72</c:v>
                      </c:pt>
                      <c:pt idx="50">
                        <c:v>73</c:v>
                      </c:pt>
                      <c:pt idx="51">
                        <c:v>74</c:v>
                      </c:pt>
                      <c:pt idx="52">
                        <c:v>75</c:v>
                      </c:pt>
                      <c:pt idx="53">
                        <c:v>76</c:v>
                      </c:pt>
                      <c:pt idx="54">
                        <c:v>77</c:v>
                      </c:pt>
                      <c:pt idx="55">
                        <c:v>78</c:v>
                      </c:pt>
                      <c:pt idx="56">
                        <c:v>79</c:v>
                      </c:pt>
                      <c:pt idx="57">
                        <c:v>80</c:v>
                      </c:pt>
                      <c:pt idx="58">
                        <c:v>81</c:v>
                      </c:pt>
                      <c:pt idx="59">
                        <c:v>82</c:v>
                      </c:pt>
                      <c:pt idx="60">
                        <c:v>83</c:v>
                      </c:pt>
                      <c:pt idx="61">
                        <c:v>84</c:v>
                      </c:pt>
                      <c:pt idx="62">
                        <c:v>85</c:v>
                      </c:pt>
                      <c:pt idx="63">
                        <c:v>86</c:v>
                      </c:pt>
                      <c:pt idx="64">
                        <c:v>87</c:v>
                      </c:pt>
                      <c:pt idx="65">
                        <c:v>88</c:v>
                      </c:pt>
                      <c:pt idx="66">
                        <c:v>89</c:v>
                      </c:pt>
                      <c:pt idx="67">
                        <c:v>90</c:v>
                      </c:pt>
                      <c:pt idx="68">
                        <c:v>91</c:v>
                      </c:pt>
                      <c:pt idx="69">
                        <c:v>92</c:v>
                      </c:pt>
                      <c:pt idx="70">
                        <c:v>93</c:v>
                      </c:pt>
                      <c:pt idx="71">
                        <c:v>94</c:v>
                      </c:pt>
                      <c:pt idx="72">
                        <c:v>95</c:v>
                      </c:pt>
                      <c:pt idx="73">
                        <c:v>96</c:v>
                      </c:pt>
                      <c:pt idx="74">
                        <c:v>97</c:v>
                      </c:pt>
                      <c:pt idx="75">
                        <c:v>98</c:v>
                      </c:pt>
                      <c:pt idx="76">
                        <c:v>99</c:v>
                      </c:pt>
                      <c:pt idx="77">
                        <c:v>100</c:v>
                      </c:pt>
                      <c:pt idx="78">
                        <c:v>101</c:v>
                      </c:pt>
                      <c:pt idx="79">
                        <c:v>102</c:v>
                      </c:pt>
                      <c:pt idx="80">
                        <c:v>103</c:v>
                      </c:pt>
                      <c:pt idx="81">
                        <c:v>104</c:v>
                      </c:pt>
                      <c:pt idx="82">
                        <c:v>105</c:v>
                      </c:pt>
                      <c:pt idx="83">
                        <c:v>106</c:v>
                      </c:pt>
                      <c:pt idx="84">
                        <c:v>107</c:v>
                      </c:pt>
                      <c:pt idx="85">
                        <c:v>108</c:v>
                      </c:pt>
                      <c:pt idx="86">
                        <c:v>109</c:v>
                      </c:pt>
                      <c:pt idx="87">
                        <c:v>110</c:v>
                      </c:pt>
                    </c:numCache>
                  </c:numRef>
                </c:xVal>
                <c:yVal>
                  <c:numRef>
                    <c:extLst>
                      <c:ext uri="{02D57815-91ED-43cb-92C2-25804820EDAC}">
                        <c15:formulaRef>
                          <c15:sqref>Hoja1!$O$3:$O$90</c15:sqref>
                        </c15:formulaRef>
                      </c:ext>
                    </c:extLst>
                    <c:numCache>
                      <c:formatCode>General</c:formatCode>
                      <c:ptCount val="88"/>
                      <c:pt idx="0">
                        <c:v>6.30119722747322</c:v>
                      </c:pt>
                      <c:pt idx="1">
                        <c:v>5.7870370370370381</c:v>
                      </c:pt>
                      <c:pt idx="2">
                        <c:v>5.3333333333333321</c:v>
                      </c:pt>
                      <c:pt idx="3">
                        <c:v>4.9309664694280082</c:v>
                      </c:pt>
                      <c:pt idx="4">
                        <c:v>4.5724737082761768</c:v>
                      </c:pt>
                      <c:pt idx="5">
                        <c:v>4.2517006802721093</c:v>
                      </c:pt>
                      <c:pt idx="6">
                        <c:v>3.963535473642489</c:v>
                      </c:pt>
                      <c:pt idx="7">
                        <c:v>3.7037037037037037</c:v>
                      </c:pt>
                      <c:pt idx="8">
                        <c:v>3.4686090877558096</c:v>
                      </c:pt>
                      <c:pt idx="9">
                        <c:v>3.2552083333333335</c:v>
                      </c:pt>
                      <c:pt idx="10">
                        <c:v>3.0609121518212428</c:v>
                      </c:pt>
                      <c:pt idx="11">
                        <c:v>2.8835063437139565</c:v>
                      </c:pt>
                      <c:pt idx="12">
                        <c:v>2.7210884353741496</c:v>
                      </c:pt>
                      <c:pt idx="13">
                        <c:v>2.57201646090535</c:v>
                      </c:pt>
                      <c:pt idx="14">
                        <c:v>2.4348672997321645</c:v>
                      </c:pt>
                      <c:pt idx="15">
                        <c:v>2.3084025854108958</c:v>
                      </c:pt>
                      <c:pt idx="16">
                        <c:v>2.1915406530791151</c:v>
                      </c:pt>
                      <c:pt idx="17">
                        <c:v>2.0833333333333335</c:v>
                      </c:pt>
                      <c:pt idx="18">
                        <c:v>1.9829466587348799</c:v>
                      </c:pt>
                      <c:pt idx="19">
                        <c:v>1.8896447467876041</c:v>
                      </c:pt>
                      <c:pt idx="20">
                        <c:v>1.8027762754642151</c:v>
                      </c:pt>
                      <c:pt idx="21">
                        <c:v>1.7217630853994492</c:v>
                      </c:pt>
                      <c:pt idx="22">
                        <c:v>1.6460905349794239</c:v>
                      </c:pt>
                      <c:pt idx="23">
                        <c:v>1.575299306868305</c:v>
                      </c:pt>
                      <c:pt idx="24">
                        <c:v>1.5089784216085711</c:v>
                      </c:pt>
                      <c:pt idx="25">
                        <c:v>1.4467592592592595</c:v>
                      </c:pt>
                      <c:pt idx="26">
                        <c:v>1.3883104262113006</c:v>
                      </c:pt>
                      <c:pt idx="27">
                        <c:v>1.333333333333333</c:v>
                      </c:pt>
                      <c:pt idx="28">
                        <c:v>1.2815583749839805</c:v>
                      </c:pt>
                      <c:pt idx="29">
                        <c:v>1.2327416173570021</c:v>
                      </c:pt>
                      <c:pt idx="30">
                        <c:v>1.1866619200189865</c:v>
                      </c:pt>
                      <c:pt idx="31">
                        <c:v>1.1431184270690442</c:v>
                      </c:pt>
                      <c:pt idx="32">
                        <c:v>1.1019283746556474</c:v>
                      </c:pt>
                      <c:pt idx="33">
                        <c:v>1.0629251700680273</c:v>
                      </c:pt>
                      <c:pt idx="34">
                        <c:v>1.0259567046270648</c:v>
                      </c:pt>
                      <c:pt idx="35">
                        <c:v>1.0092000000000001</c:v>
                      </c:pt>
                      <c:pt idx="36">
                        <c:v>1.0443</c:v>
                      </c:pt>
                      <c:pt idx="37">
                        <c:v>1.08</c:v>
                      </c:pt>
                      <c:pt idx="38">
                        <c:v>1.1162999999999998</c:v>
                      </c:pt>
                      <c:pt idx="39">
                        <c:v>1.1532</c:v>
                      </c:pt>
                      <c:pt idx="40">
                        <c:v>1.1907000000000001</c:v>
                      </c:pt>
                      <c:pt idx="41">
                        <c:v>1.2287999999999999</c:v>
                      </c:pt>
                      <c:pt idx="42">
                        <c:v>1.2674999999999998</c:v>
                      </c:pt>
                      <c:pt idx="43">
                        <c:v>1.3068</c:v>
                      </c:pt>
                      <c:pt idx="44">
                        <c:v>1.3467</c:v>
                      </c:pt>
                      <c:pt idx="45">
                        <c:v>1.3872</c:v>
                      </c:pt>
                      <c:pt idx="46">
                        <c:v>1.4282999999999999</c:v>
                      </c:pt>
                      <c:pt idx="47">
                        <c:v>1.47</c:v>
                      </c:pt>
                      <c:pt idx="48">
                        <c:v>1.5123000000000002</c:v>
                      </c:pt>
                      <c:pt idx="49">
                        <c:v>1.5551999999999999</c:v>
                      </c:pt>
                      <c:pt idx="50">
                        <c:v>1.5987</c:v>
                      </c:pt>
                      <c:pt idx="51">
                        <c:v>1.6428</c:v>
                      </c:pt>
                      <c:pt idx="52">
                        <c:v>1.6875</c:v>
                      </c:pt>
                      <c:pt idx="53">
                        <c:v>1.7327999999999999</c:v>
                      </c:pt>
                      <c:pt idx="54">
                        <c:v>1.7787000000000002</c:v>
                      </c:pt>
                      <c:pt idx="55">
                        <c:v>1.8251999999999997</c:v>
                      </c:pt>
                      <c:pt idx="56">
                        <c:v>1.8723000000000001</c:v>
                      </c:pt>
                      <c:pt idx="57">
                        <c:v>1.9199999999999997</c:v>
                      </c:pt>
                      <c:pt idx="58">
                        <c:v>1.9683000000000002</c:v>
                      </c:pt>
                      <c:pt idx="59">
                        <c:v>2.0171999999999999</c:v>
                      </c:pt>
                      <c:pt idx="60">
                        <c:v>2.0667</c:v>
                      </c:pt>
                      <c:pt idx="61">
                        <c:v>2.1168</c:v>
                      </c:pt>
                      <c:pt idx="62">
                        <c:v>2.1675</c:v>
                      </c:pt>
                      <c:pt idx="63">
                        <c:v>2.2187999999999999</c:v>
                      </c:pt>
                      <c:pt idx="64">
                        <c:v>2.2707000000000002</c:v>
                      </c:pt>
                      <c:pt idx="65">
                        <c:v>2.3231999999999999</c:v>
                      </c:pt>
                      <c:pt idx="66">
                        <c:v>2.3762999999999996</c:v>
                      </c:pt>
                      <c:pt idx="67">
                        <c:v>2.4299999999999997</c:v>
                      </c:pt>
                      <c:pt idx="68">
                        <c:v>2.4842999999999997</c:v>
                      </c:pt>
                      <c:pt idx="69">
                        <c:v>2.5392000000000001</c:v>
                      </c:pt>
                      <c:pt idx="70">
                        <c:v>2.5947</c:v>
                      </c:pt>
                      <c:pt idx="71">
                        <c:v>2.6507999999999998</c:v>
                      </c:pt>
                      <c:pt idx="72">
                        <c:v>2.7075000000000005</c:v>
                      </c:pt>
                      <c:pt idx="73">
                        <c:v>2.7647999999999997</c:v>
                      </c:pt>
                      <c:pt idx="74">
                        <c:v>2.8227000000000007</c:v>
                      </c:pt>
                      <c:pt idx="75">
                        <c:v>2.8812000000000002</c:v>
                      </c:pt>
                      <c:pt idx="76">
                        <c:v>2.9402999999999997</c:v>
                      </c:pt>
                      <c:pt idx="77">
                        <c:v>3.0000000000000004</c:v>
                      </c:pt>
                      <c:pt idx="78">
                        <c:v>3.0603000000000002</c:v>
                      </c:pt>
                      <c:pt idx="79">
                        <c:v>3.1212000000000004</c:v>
                      </c:pt>
                      <c:pt idx="80">
                        <c:v>3.1827000000000001</c:v>
                      </c:pt>
                      <c:pt idx="81">
                        <c:v>3.2448000000000001</c:v>
                      </c:pt>
                      <c:pt idx="82">
                        <c:v>3.3075000000000001</c:v>
                      </c:pt>
                      <c:pt idx="83">
                        <c:v>3.3708</c:v>
                      </c:pt>
                      <c:pt idx="84">
                        <c:v>3.4347000000000003</c:v>
                      </c:pt>
                      <c:pt idx="85">
                        <c:v>3.4992000000000001</c:v>
                      </c:pt>
                      <c:pt idx="86">
                        <c:v>3.5642999999999994</c:v>
                      </c:pt>
                      <c:pt idx="87">
                        <c:v>3.63</c:v>
                      </c:pt>
                    </c:numCache>
                  </c:numRef>
                </c:yVal>
                <c:smooth val="0"/>
                <c:extLst>
                  <c:ext xmlns:c16="http://schemas.microsoft.com/office/drawing/2014/chart" uri="{C3380CC4-5D6E-409C-BE32-E72D297353CC}">
                    <c16:uniqueId val="{00000003-A78A-4CA3-99EF-D4EA33A203C0}"/>
                  </c:ext>
                </c:extLst>
              </c15:ser>
            </c15:filteredScatterSeries>
            <c15:filteredScatterSeries>
              <c15:ser>
                <c:idx val="2"/>
                <c:order val="2"/>
                <c:tx>
                  <c:v>5 pl/m2</c:v>
                </c:tx>
                <c:spPr>
                  <a:ln w="28575">
                    <a:solidFill>
                      <a:srgbClr val="00B050"/>
                    </a:solidFill>
                  </a:ln>
                </c:spPr>
                <c:marker>
                  <c:symbol val="none"/>
                </c:marker>
                <c:xVal>
                  <c:numRef>
                    <c:extLst xmlns:c15="http://schemas.microsoft.com/office/drawing/2012/chart">
                      <c:ext xmlns:c15="http://schemas.microsoft.com/office/drawing/2012/chart" uri="{02D57815-91ED-43cb-92C2-25804820EDAC}">
                        <c15:formulaRef>
                          <c15:sqref>Hoja1!$A$3:$A$90</c15:sqref>
                        </c15:formulaRef>
                      </c:ext>
                    </c:extLst>
                    <c:numCache>
                      <c:formatCode>General</c:formatCode>
                      <c:ptCount val="88"/>
                      <c:pt idx="0">
                        <c:v>23</c:v>
                      </c:pt>
                      <c:pt idx="1">
                        <c:v>24</c:v>
                      </c:pt>
                      <c:pt idx="2">
                        <c:v>25</c:v>
                      </c:pt>
                      <c:pt idx="3">
                        <c:v>26</c:v>
                      </c:pt>
                      <c:pt idx="4">
                        <c:v>27</c:v>
                      </c:pt>
                      <c:pt idx="5">
                        <c:v>28</c:v>
                      </c:pt>
                      <c:pt idx="6">
                        <c:v>29</c:v>
                      </c:pt>
                      <c:pt idx="7">
                        <c:v>30</c:v>
                      </c:pt>
                      <c:pt idx="8">
                        <c:v>31</c:v>
                      </c:pt>
                      <c:pt idx="9">
                        <c:v>32</c:v>
                      </c:pt>
                      <c:pt idx="10">
                        <c:v>33</c:v>
                      </c:pt>
                      <c:pt idx="11">
                        <c:v>34</c:v>
                      </c:pt>
                      <c:pt idx="12">
                        <c:v>35</c:v>
                      </c:pt>
                      <c:pt idx="13">
                        <c:v>36</c:v>
                      </c:pt>
                      <c:pt idx="14">
                        <c:v>37</c:v>
                      </c:pt>
                      <c:pt idx="15">
                        <c:v>38</c:v>
                      </c:pt>
                      <c:pt idx="16">
                        <c:v>39</c:v>
                      </c:pt>
                      <c:pt idx="17">
                        <c:v>40</c:v>
                      </c:pt>
                      <c:pt idx="18">
                        <c:v>41</c:v>
                      </c:pt>
                      <c:pt idx="19">
                        <c:v>42</c:v>
                      </c:pt>
                      <c:pt idx="20">
                        <c:v>43</c:v>
                      </c:pt>
                      <c:pt idx="21">
                        <c:v>44</c:v>
                      </c:pt>
                      <c:pt idx="22">
                        <c:v>45</c:v>
                      </c:pt>
                      <c:pt idx="23">
                        <c:v>46</c:v>
                      </c:pt>
                      <c:pt idx="24">
                        <c:v>47</c:v>
                      </c:pt>
                      <c:pt idx="25">
                        <c:v>48</c:v>
                      </c:pt>
                      <c:pt idx="26">
                        <c:v>49</c:v>
                      </c:pt>
                      <c:pt idx="27">
                        <c:v>50</c:v>
                      </c:pt>
                      <c:pt idx="28">
                        <c:v>51</c:v>
                      </c:pt>
                      <c:pt idx="29">
                        <c:v>52</c:v>
                      </c:pt>
                      <c:pt idx="30">
                        <c:v>53</c:v>
                      </c:pt>
                      <c:pt idx="31">
                        <c:v>54</c:v>
                      </c:pt>
                      <c:pt idx="32">
                        <c:v>55</c:v>
                      </c:pt>
                      <c:pt idx="33">
                        <c:v>56</c:v>
                      </c:pt>
                      <c:pt idx="34">
                        <c:v>57</c:v>
                      </c:pt>
                      <c:pt idx="35">
                        <c:v>58</c:v>
                      </c:pt>
                      <c:pt idx="36">
                        <c:v>59</c:v>
                      </c:pt>
                      <c:pt idx="37">
                        <c:v>60</c:v>
                      </c:pt>
                      <c:pt idx="38">
                        <c:v>61</c:v>
                      </c:pt>
                      <c:pt idx="39">
                        <c:v>62</c:v>
                      </c:pt>
                      <c:pt idx="40">
                        <c:v>63</c:v>
                      </c:pt>
                      <c:pt idx="41">
                        <c:v>64</c:v>
                      </c:pt>
                      <c:pt idx="42">
                        <c:v>65</c:v>
                      </c:pt>
                      <c:pt idx="43">
                        <c:v>66</c:v>
                      </c:pt>
                      <c:pt idx="44">
                        <c:v>67</c:v>
                      </c:pt>
                      <c:pt idx="45">
                        <c:v>68</c:v>
                      </c:pt>
                      <c:pt idx="46">
                        <c:v>69</c:v>
                      </c:pt>
                      <c:pt idx="47">
                        <c:v>70</c:v>
                      </c:pt>
                      <c:pt idx="48">
                        <c:v>71</c:v>
                      </c:pt>
                      <c:pt idx="49">
                        <c:v>72</c:v>
                      </c:pt>
                      <c:pt idx="50">
                        <c:v>73</c:v>
                      </c:pt>
                      <c:pt idx="51">
                        <c:v>74</c:v>
                      </c:pt>
                      <c:pt idx="52">
                        <c:v>75</c:v>
                      </c:pt>
                      <c:pt idx="53">
                        <c:v>76</c:v>
                      </c:pt>
                      <c:pt idx="54">
                        <c:v>77</c:v>
                      </c:pt>
                      <c:pt idx="55">
                        <c:v>78</c:v>
                      </c:pt>
                      <c:pt idx="56">
                        <c:v>79</c:v>
                      </c:pt>
                      <c:pt idx="57">
                        <c:v>80</c:v>
                      </c:pt>
                      <c:pt idx="58">
                        <c:v>81</c:v>
                      </c:pt>
                      <c:pt idx="59">
                        <c:v>82</c:v>
                      </c:pt>
                      <c:pt idx="60">
                        <c:v>83</c:v>
                      </c:pt>
                      <c:pt idx="61">
                        <c:v>84</c:v>
                      </c:pt>
                      <c:pt idx="62">
                        <c:v>85</c:v>
                      </c:pt>
                      <c:pt idx="63">
                        <c:v>86</c:v>
                      </c:pt>
                      <c:pt idx="64">
                        <c:v>87</c:v>
                      </c:pt>
                      <c:pt idx="65">
                        <c:v>88</c:v>
                      </c:pt>
                      <c:pt idx="66">
                        <c:v>89</c:v>
                      </c:pt>
                      <c:pt idx="67">
                        <c:v>90</c:v>
                      </c:pt>
                      <c:pt idx="68">
                        <c:v>91</c:v>
                      </c:pt>
                      <c:pt idx="69">
                        <c:v>92</c:v>
                      </c:pt>
                      <c:pt idx="70">
                        <c:v>93</c:v>
                      </c:pt>
                      <c:pt idx="71">
                        <c:v>94</c:v>
                      </c:pt>
                      <c:pt idx="72">
                        <c:v>95</c:v>
                      </c:pt>
                      <c:pt idx="73">
                        <c:v>96</c:v>
                      </c:pt>
                      <c:pt idx="74">
                        <c:v>97</c:v>
                      </c:pt>
                      <c:pt idx="75">
                        <c:v>98</c:v>
                      </c:pt>
                      <c:pt idx="76">
                        <c:v>99</c:v>
                      </c:pt>
                      <c:pt idx="77">
                        <c:v>100</c:v>
                      </c:pt>
                      <c:pt idx="78">
                        <c:v>101</c:v>
                      </c:pt>
                      <c:pt idx="79">
                        <c:v>102</c:v>
                      </c:pt>
                      <c:pt idx="80">
                        <c:v>103</c:v>
                      </c:pt>
                      <c:pt idx="81">
                        <c:v>104</c:v>
                      </c:pt>
                      <c:pt idx="82">
                        <c:v>105</c:v>
                      </c:pt>
                      <c:pt idx="83">
                        <c:v>106</c:v>
                      </c:pt>
                      <c:pt idx="84">
                        <c:v>107</c:v>
                      </c:pt>
                      <c:pt idx="85">
                        <c:v>108</c:v>
                      </c:pt>
                      <c:pt idx="86">
                        <c:v>109</c:v>
                      </c:pt>
                      <c:pt idx="87">
                        <c:v>110</c:v>
                      </c:pt>
                    </c:numCache>
                  </c:numRef>
                </c:xVal>
                <c:yVal>
                  <c:numRef>
                    <c:extLst xmlns:c15="http://schemas.microsoft.com/office/drawing/2012/chart">
                      <c:ext xmlns:c15="http://schemas.microsoft.com/office/drawing/2012/chart" uri="{02D57815-91ED-43cb-92C2-25804820EDAC}">
                        <c15:formulaRef>
                          <c15:sqref>Hoja1!$Q$3:$Q$90</c15:sqref>
                        </c15:formulaRef>
                      </c:ext>
                    </c:extLst>
                    <c:numCache>
                      <c:formatCode>General</c:formatCode>
                      <c:ptCount val="88"/>
                      <c:pt idx="0">
                        <c:v>3.7807183364839321</c:v>
                      </c:pt>
                      <c:pt idx="1">
                        <c:v>3.4722222222222228</c:v>
                      </c:pt>
                      <c:pt idx="2">
                        <c:v>3.2</c:v>
                      </c:pt>
                      <c:pt idx="3">
                        <c:v>2.9585798816568052</c:v>
                      </c:pt>
                      <c:pt idx="4">
                        <c:v>2.7434842249657065</c:v>
                      </c:pt>
                      <c:pt idx="5">
                        <c:v>2.5510204081632653</c:v>
                      </c:pt>
                      <c:pt idx="6">
                        <c:v>2.3781212841854931</c:v>
                      </c:pt>
                      <c:pt idx="7">
                        <c:v>2.2222222222222223</c:v>
                      </c:pt>
                      <c:pt idx="8">
                        <c:v>2.0811654526534857</c:v>
                      </c:pt>
                      <c:pt idx="9">
                        <c:v>1.953125</c:v>
                      </c:pt>
                      <c:pt idx="10">
                        <c:v>1.8365472910927458</c:v>
                      </c:pt>
                      <c:pt idx="11">
                        <c:v>1.7301038062283738</c:v>
                      </c:pt>
                      <c:pt idx="12">
                        <c:v>1.6326530612244896</c:v>
                      </c:pt>
                      <c:pt idx="13">
                        <c:v>1.5432098765432098</c:v>
                      </c:pt>
                      <c:pt idx="14">
                        <c:v>1.4609203798392989</c:v>
                      </c:pt>
                      <c:pt idx="15">
                        <c:v>1.3850415512465377</c:v>
                      </c:pt>
                      <c:pt idx="16">
                        <c:v>1.3149243918474691</c:v>
                      </c:pt>
                      <c:pt idx="17">
                        <c:v>1.25</c:v>
                      </c:pt>
                      <c:pt idx="18">
                        <c:v>1.1897679952409281</c:v>
                      </c:pt>
                      <c:pt idx="19">
                        <c:v>1.1337868480725621</c:v>
                      </c:pt>
                      <c:pt idx="20">
                        <c:v>1.0816657652785291</c:v>
                      </c:pt>
                      <c:pt idx="21">
                        <c:v>1.0330578512396695</c:v>
                      </c:pt>
                      <c:pt idx="22">
                        <c:v>1.0125</c:v>
                      </c:pt>
                      <c:pt idx="23">
                        <c:v>1.0580000000000001</c:v>
                      </c:pt>
                      <c:pt idx="24">
                        <c:v>1.1045</c:v>
                      </c:pt>
                      <c:pt idx="25">
                        <c:v>1.1519999999999999</c:v>
                      </c:pt>
                      <c:pt idx="26">
                        <c:v>1.2005000000000001</c:v>
                      </c:pt>
                      <c:pt idx="27">
                        <c:v>1.25</c:v>
                      </c:pt>
                      <c:pt idx="28">
                        <c:v>1.3005</c:v>
                      </c:pt>
                      <c:pt idx="29">
                        <c:v>1.3519999999999999</c:v>
                      </c:pt>
                      <c:pt idx="30">
                        <c:v>1.4044999999999999</c:v>
                      </c:pt>
                      <c:pt idx="31">
                        <c:v>1.458</c:v>
                      </c:pt>
                      <c:pt idx="32">
                        <c:v>1.5125</c:v>
                      </c:pt>
                      <c:pt idx="33">
                        <c:v>1.5680000000000001</c:v>
                      </c:pt>
                      <c:pt idx="34">
                        <c:v>1.6245000000000003</c:v>
                      </c:pt>
                      <c:pt idx="35">
                        <c:v>1.6820000000000002</c:v>
                      </c:pt>
                      <c:pt idx="36">
                        <c:v>1.7405000000000002</c:v>
                      </c:pt>
                      <c:pt idx="37">
                        <c:v>1.7999999999999998</c:v>
                      </c:pt>
                      <c:pt idx="38">
                        <c:v>1.8604999999999998</c:v>
                      </c:pt>
                      <c:pt idx="39">
                        <c:v>1.9219999999999999</c:v>
                      </c:pt>
                      <c:pt idx="40">
                        <c:v>1.9845000000000002</c:v>
                      </c:pt>
                      <c:pt idx="41">
                        <c:v>2.048</c:v>
                      </c:pt>
                      <c:pt idx="42">
                        <c:v>2.1124999999999998</c:v>
                      </c:pt>
                      <c:pt idx="43">
                        <c:v>2.1779999999999999</c:v>
                      </c:pt>
                      <c:pt idx="44">
                        <c:v>2.2444999999999995</c:v>
                      </c:pt>
                      <c:pt idx="45">
                        <c:v>2.3119999999999998</c:v>
                      </c:pt>
                      <c:pt idx="46">
                        <c:v>2.3805000000000001</c:v>
                      </c:pt>
                      <c:pt idx="47">
                        <c:v>2.4500000000000002</c:v>
                      </c:pt>
                      <c:pt idx="48">
                        <c:v>2.5205000000000006</c:v>
                      </c:pt>
                      <c:pt idx="49">
                        <c:v>2.5920000000000001</c:v>
                      </c:pt>
                      <c:pt idx="50">
                        <c:v>2.6644999999999999</c:v>
                      </c:pt>
                      <c:pt idx="51">
                        <c:v>2.738</c:v>
                      </c:pt>
                      <c:pt idx="52">
                        <c:v>2.8125</c:v>
                      </c:pt>
                      <c:pt idx="53">
                        <c:v>2.8879999999999995</c:v>
                      </c:pt>
                      <c:pt idx="54">
                        <c:v>2.9645000000000006</c:v>
                      </c:pt>
                      <c:pt idx="55">
                        <c:v>3.0419999999999994</c:v>
                      </c:pt>
                      <c:pt idx="56">
                        <c:v>3.1204999999999998</c:v>
                      </c:pt>
                      <c:pt idx="57">
                        <c:v>3.2</c:v>
                      </c:pt>
                      <c:pt idx="58">
                        <c:v>3.2805</c:v>
                      </c:pt>
                      <c:pt idx="59">
                        <c:v>3.3620000000000001</c:v>
                      </c:pt>
                      <c:pt idx="60">
                        <c:v>3.4444999999999997</c:v>
                      </c:pt>
                      <c:pt idx="61">
                        <c:v>3.5280000000000005</c:v>
                      </c:pt>
                      <c:pt idx="62">
                        <c:v>3.6125000000000003</c:v>
                      </c:pt>
                      <c:pt idx="63">
                        <c:v>3.6979999999999995</c:v>
                      </c:pt>
                      <c:pt idx="64">
                        <c:v>3.7845000000000004</c:v>
                      </c:pt>
                      <c:pt idx="65">
                        <c:v>3.8719999999999994</c:v>
                      </c:pt>
                      <c:pt idx="66">
                        <c:v>3.9604999999999997</c:v>
                      </c:pt>
                      <c:pt idx="67">
                        <c:v>4.05</c:v>
                      </c:pt>
                      <c:pt idx="68">
                        <c:v>4.1404999999999994</c:v>
                      </c:pt>
                      <c:pt idx="69">
                        <c:v>4.2320000000000002</c:v>
                      </c:pt>
                      <c:pt idx="70">
                        <c:v>4.3245000000000005</c:v>
                      </c:pt>
                      <c:pt idx="71">
                        <c:v>4.4180000000000001</c:v>
                      </c:pt>
                      <c:pt idx="72">
                        <c:v>4.5125000000000002</c:v>
                      </c:pt>
                      <c:pt idx="73">
                        <c:v>4.6079999999999997</c:v>
                      </c:pt>
                      <c:pt idx="74">
                        <c:v>4.7045000000000003</c:v>
                      </c:pt>
                      <c:pt idx="75">
                        <c:v>4.8020000000000005</c:v>
                      </c:pt>
                      <c:pt idx="76">
                        <c:v>4.9004999999999992</c:v>
                      </c:pt>
                      <c:pt idx="77">
                        <c:v>5</c:v>
                      </c:pt>
                      <c:pt idx="78">
                        <c:v>5.1005000000000003</c:v>
                      </c:pt>
                      <c:pt idx="79">
                        <c:v>5.202</c:v>
                      </c:pt>
                      <c:pt idx="80">
                        <c:v>5.3045</c:v>
                      </c:pt>
                      <c:pt idx="81">
                        <c:v>5.4079999999999995</c:v>
                      </c:pt>
                      <c:pt idx="82">
                        <c:v>5.5125000000000002</c:v>
                      </c:pt>
                      <c:pt idx="83">
                        <c:v>5.6179999999999994</c:v>
                      </c:pt>
                      <c:pt idx="84">
                        <c:v>5.7244999999999999</c:v>
                      </c:pt>
                      <c:pt idx="85">
                        <c:v>5.8319999999999999</c:v>
                      </c:pt>
                      <c:pt idx="86">
                        <c:v>5.9405000000000001</c:v>
                      </c:pt>
                      <c:pt idx="87">
                        <c:v>6.05</c:v>
                      </c:pt>
                    </c:numCache>
                  </c:numRef>
                </c:yVal>
                <c:smooth val="0"/>
                <c:extLst xmlns:c15="http://schemas.microsoft.com/office/drawing/2012/chart">
                  <c:ext xmlns:c16="http://schemas.microsoft.com/office/drawing/2014/chart" uri="{C3380CC4-5D6E-409C-BE32-E72D297353CC}">
                    <c16:uniqueId val="{00000004-A78A-4CA3-99EF-D4EA33A203C0}"/>
                  </c:ext>
                </c:extLst>
              </c15:ser>
            </c15:filteredScatterSeries>
            <c15:filteredScatterSeries>
              <c15:ser>
                <c:idx val="4"/>
                <c:order val="4"/>
                <c:tx>
                  <c:v>7 pl/m2</c:v>
                </c:tx>
                <c:marker>
                  <c:symbol val="none"/>
                </c:marker>
                <c:xVal>
                  <c:numRef>
                    <c:extLst xmlns:c15="http://schemas.microsoft.com/office/drawing/2012/chart">
                      <c:ext xmlns:c15="http://schemas.microsoft.com/office/drawing/2012/chart" uri="{02D57815-91ED-43cb-92C2-25804820EDAC}">
                        <c15:formulaRef>
                          <c15:sqref>Hoja1!$A$3:$A$90</c15:sqref>
                        </c15:formulaRef>
                      </c:ext>
                    </c:extLst>
                    <c:numCache>
                      <c:formatCode>General</c:formatCode>
                      <c:ptCount val="88"/>
                      <c:pt idx="0">
                        <c:v>23</c:v>
                      </c:pt>
                      <c:pt idx="1">
                        <c:v>24</c:v>
                      </c:pt>
                      <c:pt idx="2">
                        <c:v>25</c:v>
                      </c:pt>
                      <c:pt idx="3">
                        <c:v>26</c:v>
                      </c:pt>
                      <c:pt idx="4">
                        <c:v>27</c:v>
                      </c:pt>
                      <c:pt idx="5">
                        <c:v>28</c:v>
                      </c:pt>
                      <c:pt idx="6">
                        <c:v>29</c:v>
                      </c:pt>
                      <c:pt idx="7">
                        <c:v>30</c:v>
                      </c:pt>
                      <c:pt idx="8">
                        <c:v>31</c:v>
                      </c:pt>
                      <c:pt idx="9">
                        <c:v>32</c:v>
                      </c:pt>
                      <c:pt idx="10">
                        <c:v>33</c:v>
                      </c:pt>
                      <c:pt idx="11">
                        <c:v>34</c:v>
                      </c:pt>
                      <c:pt idx="12">
                        <c:v>35</c:v>
                      </c:pt>
                      <c:pt idx="13">
                        <c:v>36</c:v>
                      </c:pt>
                      <c:pt idx="14">
                        <c:v>37</c:v>
                      </c:pt>
                      <c:pt idx="15">
                        <c:v>38</c:v>
                      </c:pt>
                      <c:pt idx="16">
                        <c:v>39</c:v>
                      </c:pt>
                      <c:pt idx="17">
                        <c:v>40</c:v>
                      </c:pt>
                      <c:pt idx="18">
                        <c:v>41</c:v>
                      </c:pt>
                      <c:pt idx="19">
                        <c:v>42</c:v>
                      </c:pt>
                      <c:pt idx="20">
                        <c:v>43</c:v>
                      </c:pt>
                      <c:pt idx="21">
                        <c:v>44</c:v>
                      </c:pt>
                      <c:pt idx="22">
                        <c:v>45</c:v>
                      </c:pt>
                      <c:pt idx="23">
                        <c:v>46</c:v>
                      </c:pt>
                      <c:pt idx="24">
                        <c:v>47</c:v>
                      </c:pt>
                      <c:pt idx="25">
                        <c:v>48</c:v>
                      </c:pt>
                      <c:pt idx="26">
                        <c:v>49</c:v>
                      </c:pt>
                      <c:pt idx="27">
                        <c:v>50</c:v>
                      </c:pt>
                      <c:pt idx="28">
                        <c:v>51</c:v>
                      </c:pt>
                      <c:pt idx="29">
                        <c:v>52</c:v>
                      </c:pt>
                      <c:pt idx="30">
                        <c:v>53</c:v>
                      </c:pt>
                      <c:pt idx="31">
                        <c:v>54</c:v>
                      </c:pt>
                      <c:pt idx="32">
                        <c:v>55</c:v>
                      </c:pt>
                      <c:pt idx="33">
                        <c:v>56</c:v>
                      </c:pt>
                      <c:pt idx="34">
                        <c:v>57</c:v>
                      </c:pt>
                      <c:pt idx="35">
                        <c:v>58</c:v>
                      </c:pt>
                      <c:pt idx="36">
                        <c:v>59</c:v>
                      </c:pt>
                      <c:pt idx="37">
                        <c:v>60</c:v>
                      </c:pt>
                      <c:pt idx="38">
                        <c:v>61</c:v>
                      </c:pt>
                      <c:pt idx="39">
                        <c:v>62</c:v>
                      </c:pt>
                      <c:pt idx="40">
                        <c:v>63</c:v>
                      </c:pt>
                      <c:pt idx="41">
                        <c:v>64</c:v>
                      </c:pt>
                      <c:pt idx="42">
                        <c:v>65</c:v>
                      </c:pt>
                      <c:pt idx="43">
                        <c:v>66</c:v>
                      </c:pt>
                      <c:pt idx="44">
                        <c:v>67</c:v>
                      </c:pt>
                      <c:pt idx="45">
                        <c:v>68</c:v>
                      </c:pt>
                      <c:pt idx="46">
                        <c:v>69</c:v>
                      </c:pt>
                      <c:pt idx="47">
                        <c:v>70</c:v>
                      </c:pt>
                      <c:pt idx="48">
                        <c:v>71</c:v>
                      </c:pt>
                      <c:pt idx="49">
                        <c:v>72</c:v>
                      </c:pt>
                      <c:pt idx="50">
                        <c:v>73</c:v>
                      </c:pt>
                      <c:pt idx="51">
                        <c:v>74</c:v>
                      </c:pt>
                      <c:pt idx="52">
                        <c:v>75</c:v>
                      </c:pt>
                      <c:pt idx="53">
                        <c:v>76</c:v>
                      </c:pt>
                      <c:pt idx="54">
                        <c:v>77</c:v>
                      </c:pt>
                      <c:pt idx="55">
                        <c:v>78</c:v>
                      </c:pt>
                      <c:pt idx="56">
                        <c:v>79</c:v>
                      </c:pt>
                      <c:pt idx="57">
                        <c:v>80</c:v>
                      </c:pt>
                      <c:pt idx="58">
                        <c:v>81</c:v>
                      </c:pt>
                      <c:pt idx="59">
                        <c:v>82</c:v>
                      </c:pt>
                      <c:pt idx="60">
                        <c:v>83</c:v>
                      </c:pt>
                      <c:pt idx="61">
                        <c:v>84</c:v>
                      </c:pt>
                      <c:pt idx="62">
                        <c:v>85</c:v>
                      </c:pt>
                      <c:pt idx="63">
                        <c:v>86</c:v>
                      </c:pt>
                      <c:pt idx="64">
                        <c:v>87</c:v>
                      </c:pt>
                      <c:pt idx="65">
                        <c:v>88</c:v>
                      </c:pt>
                      <c:pt idx="66">
                        <c:v>89</c:v>
                      </c:pt>
                      <c:pt idx="67">
                        <c:v>90</c:v>
                      </c:pt>
                      <c:pt idx="68">
                        <c:v>91</c:v>
                      </c:pt>
                      <c:pt idx="69">
                        <c:v>92</c:v>
                      </c:pt>
                      <c:pt idx="70">
                        <c:v>93</c:v>
                      </c:pt>
                      <c:pt idx="71">
                        <c:v>94</c:v>
                      </c:pt>
                      <c:pt idx="72">
                        <c:v>95</c:v>
                      </c:pt>
                      <c:pt idx="73">
                        <c:v>96</c:v>
                      </c:pt>
                      <c:pt idx="74">
                        <c:v>97</c:v>
                      </c:pt>
                      <c:pt idx="75">
                        <c:v>98</c:v>
                      </c:pt>
                      <c:pt idx="76">
                        <c:v>99</c:v>
                      </c:pt>
                      <c:pt idx="77">
                        <c:v>100</c:v>
                      </c:pt>
                      <c:pt idx="78">
                        <c:v>101</c:v>
                      </c:pt>
                      <c:pt idx="79">
                        <c:v>102</c:v>
                      </c:pt>
                      <c:pt idx="80">
                        <c:v>103</c:v>
                      </c:pt>
                      <c:pt idx="81">
                        <c:v>104</c:v>
                      </c:pt>
                      <c:pt idx="82">
                        <c:v>105</c:v>
                      </c:pt>
                      <c:pt idx="83">
                        <c:v>106</c:v>
                      </c:pt>
                      <c:pt idx="84">
                        <c:v>107</c:v>
                      </c:pt>
                      <c:pt idx="85">
                        <c:v>108</c:v>
                      </c:pt>
                      <c:pt idx="86">
                        <c:v>109</c:v>
                      </c:pt>
                      <c:pt idx="87">
                        <c:v>110</c:v>
                      </c:pt>
                    </c:numCache>
                  </c:numRef>
                </c:xVal>
                <c:yVal>
                  <c:numRef>
                    <c:extLst xmlns:c15="http://schemas.microsoft.com/office/drawing/2012/chart">
                      <c:ext xmlns:c15="http://schemas.microsoft.com/office/drawing/2012/chart" uri="{02D57815-91ED-43cb-92C2-25804820EDAC}">
                        <c15:formulaRef>
                          <c15:sqref>Hoja1!$S$3:$S$90</c15:sqref>
                        </c15:formulaRef>
                      </c:ext>
                    </c:extLst>
                    <c:numCache>
                      <c:formatCode>General</c:formatCode>
                      <c:ptCount val="88"/>
                      <c:pt idx="0">
                        <c:v>2.7005130974885225</c:v>
                      </c:pt>
                      <c:pt idx="1">
                        <c:v>2.4801587301587302</c:v>
                      </c:pt>
                      <c:pt idx="2">
                        <c:v>2.2857142857142856</c:v>
                      </c:pt>
                      <c:pt idx="3">
                        <c:v>2.1132713440405748</c:v>
                      </c:pt>
                      <c:pt idx="4">
                        <c:v>1.9596315892612186</c:v>
                      </c:pt>
                      <c:pt idx="5">
                        <c:v>1.8221574344023324</c:v>
                      </c:pt>
                      <c:pt idx="6">
                        <c:v>1.6986580601324952</c:v>
                      </c:pt>
                      <c:pt idx="7">
                        <c:v>1.5873015873015874</c:v>
                      </c:pt>
                      <c:pt idx="8">
                        <c:v>1.486546751895347</c:v>
                      </c:pt>
                      <c:pt idx="9">
                        <c:v>1.3950892857142858</c:v>
                      </c:pt>
                      <c:pt idx="10">
                        <c:v>1.3118194936376752</c:v>
                      </c:pt>
                      <c:pt idx="11">
                        <c:v>1.2357884330202669</c:v>
                      </c:pt>
                      <c:pt idx="12">
                        <c:v>1.1661807580174928</c:v>
                      </c:pt>
                      <c:pt idx="13">
                        <c:v>1.1022927689594357</c:v>
                      </c:pt>
                      <c:pt idx="14">
                        <c:v>1.0435145570280704</c:v>
                      </c:pt>
                      <c:pt idx="15">
                        <c:v>1.0107999999999999</c:v>
                      </c:pt>
                      <c:pt idx="16">
                        <c:v>1.0646999999999998</c:v>
                      </c:pt>
                      <c:pt idx="17">
                        <c:v>1.1199999999999999</c:v>
                      </c:pt>
                      <c:pt idx="18">
                        <c:v>1.1767000000000001</c:v>
                      </c:pt>
                      <c:pt idx="19">
                        <c:v>1.2348000000000001</c:v>
                      </c:pt>
                      <c:pt idx="20">
                        <c:v>1.2943</c:v>
                      </c:pt>
                      <c:pt idx="21">
                        <c:v>1.3551999999999997</c:v>
                      </c:pt>
                      <c:pt idx="22">
                        <c:v>1.4174999999999998</c:v>
                      </c:pt>
                      <c:pt idx="23">
                        <c:v>1.4812000000000001</c:v>
                      </c:pt>
                      <c:pt idx="24">
                        <c:v>1.5463</c:v>
                      </c:pt>
                      <c:pt idx="25">
                        <c:v>1.6128</c:v>
                      </c:pt>
                      <c:pt idx="26">
                        <c:v>1.6807000000000001</c:v>
                      </c:pt>
                      <c:pt idx="27">
                        <c:v>1.7500000000000002</c:v>
                      </c:pt>
                      <c:pt idx="28">
                        <c:v>1.8207</c:v>
                      </c:pt>
                      <c:pt idx="29">
                        <c:v>1.8927999999999998</c:v>
                      </c:pt>
                      <c:pt idx="30">
                        <c:v>1.9663000000000002</c:v>
                      </c:pt>
                      <c:pt idx="31">
                        <c:v>2.0412000000000003</c:v>
                      </c:pt>
                      <c:pt idx="32">
                        <c:v>2.1175000000000002</c:v>
                      </c:pt>
                      <c:pt idx="33">
                        <c:v>2.1951999999999998</c:v>
                      </c:pt>
                      <c:pt idx="34">
                        <c:v>2.2743000000000002</c:v>
                      </c:pt>
                      <c:pt idx="35">
                        <c:v>2.3548</c:v>
                      </c:pt>
                      <c:pt idx="36">
                        <c:v>2.4367000000000001</c:v>
                      </c:pt>
                      <c:pt idx="37">
                        <c:v>2.52</c:v>
                      </c:pt>
                      <c:pt idx="38">
                        <c:v>2.6046999999999998</c:v>
                      </c:pt>
                      <c:pt idx="39">
                        <c:v>2.6908000000000003</c:v>
                      </c:pt>
                      <c:pt idx="40">
                        <c:v>2.7783000000000002</c:v>
                      </c:pt>
                      <c:pt idx="41">
                        <c:v>2.8672</c:v>
                      </c:pt>
                      <c:pt idx="42">
                        <c:v>2.9574999999999996</c:v>
                      </c:pt>
                      <c:pt idx="43">
                        <c:v>3.0492000000000004</c:v>
                      </c:pt>
                      <c:pt idx="44">
                        <c:v>3.1422999999999996</c:v>
                      </c:pt>
                      <c:pt idx="45">
                        <c:v>3.2368000000000001</c:v>
                      </c:pt>
                      <c:pt idx="46">
                        <c:v>3.3327</c:v>
                      </c:pt>
                      <c:pt idx="47">
                        <c:v>3.43</c:v>
                      </c:pt>
                      <c:pt idx="48">
                        <c:v>3.5287000000000002</c:v>
                      </c:pt>
                      <c:pt idx="49">
                        <c:v>3.6288</c:v>
                      </c:pt>
                      <c:pt idx="50">
                        <c:v>3.7303000000000002</c:v>
                      </c:pt>
                      <c:pt idx="51">
                        <c:v>3.8332000000000002</c:v>
                      </c:pt>
                      <c:pt idx="52">
                        <c:v>3.9375</c:v>
                      </c:pt>
                      <c:pt idx="53">
                        <c:v>4.0431999999999997</c:v>
                      </c:pt>
                      <c:pt idx="54">
                        <c:v>4.1503000000000005</c:v>
                      </c:pt>
                      <c:pt idx="55">
                        <c:v>4.258799999999999</c:v>
                      </c:pt>
                      <c:pt idx="56">
                        <c:v>4.3686999999999996</c:v>
                      </c:pt>
                      <c:pt idx="57">
                        <c:v>4.4799999999999995</c:v>
                      </c:pt>
                      <c:pt idx="58">
                        <c:v>4.5927000000000007</c:v>
                      </c:pt>
                      <c:pt idx="59">
                        <c:v>4.7068000000000003</c:v>
                      </c:pt>
                      <c:pt idx="60">
                        <c:v>4.8222999999999994</c:v>
                      </c:pt>
                      <c:pt idx="61">
                        <c:v>4.9392000000000005</c:v>
                      </c:pt>
                      <c:pt idx="62">
                        <c:v>5.0575000000000001</c:v>
                      </c:pt>
                      <c:pt idx="63">
                        <c:v>5.1772</c:v>
                      </c:pt>
                      <c:pt idx="64">
                        <c:v>5.2983000000000002</c:v>
                      </c:pt>
                      <c:pt idx="65">
                        <c:v>5.420799999999999</c:v>
                      </c:pt>
                      <c:pt idx="66">
                        <c:v>5.5446999999999997</c:v>
                      </c:pt>
                      <c:pt idx="67">
                        <c:v>5.669999999999999</c:v>
                      </c:pt>
                      <c:pt idx="68">
                        <c:v>5.7967000000000004</c:v>
                      </c:pt>
                      <c:pt idx="69">
                        <c:v>5.9248000000000003</c:v>
                      </c:pt>
                      <c:pt idx="70">
                        <c:v>6.0543000000000005</c:v>
                      </c:pt>
                      <c:pt idx="71">
                        <c:v>6.1852</c:v>
                      </c:pt>
                      <c:pt idx="72">
                        <c:v>6.3174999999999999</c:v>
                      </c:pt>
                      <c:pt idx="73">
                        <c:v>6.4512</c:v>
                      </c:pt>
                      <c:pt idx="74">
                        <c:v>6.5863000000000014</c:v>
                      </c:pt>
                      <c:pt idx="75">
                        <c:v>6.7228000000000003</c:v>
                      </c:pt>
                      <c:pt idx="76">
                        <c:v>6.8606999999999996</c:v>
                      </c:pt>
                      <c:pt idx="77">
                        <c:v>7.0000000000000009</c:v>
                      </c:pt>
                      <c:pt idx="78">
                        <c:v>7.1406999999999998</c:v>
                      </c:pt>
                      <c:pt idx="79">
                        <c:v>7.2827999999999999</c:v>
                      </c:pt>
                      <c:pt idx="80">
                        <c:v>7.4263000000000003</c:v>
                      </c:pt>
                      <c:pt idx="81">
                        <c:v>7.5711999999999993</c:v>
                      </c:pt>
                      <c:pt idx="82">
                        <c:v>7.7175000000000002</c:v>
                      </c:pt>
                      <c:pt idx="83">
                        <c:v>7.8652000000000006</c:v>
                      </c:pt>
                      <c:pt idx="84">
                        <c:v>8.0143000000000004</c:v>
                      </c:pt>
                      <c:pt idx="85">
                        <c:v>8.1648000000000014</c:v>
                      </c:pt>
                      <c:pt idx="86">
                        <c:v>8.3166999999999991</c:v>
                      </c:pt>
                      <c:pt idx="87">
                        <c:v>8.4700000000000006</c:v>
                      </c:pt>
                    </c:numCache>
                  </c:numRef>
                </c:yVal>
                <c:smooth val="0"/>
                <c:extLst xmlns:c15="http://schemas.microsoft.com/office/drawing/2012/chart">
                  <c:ext xmlns:c16="http://schemas.microsoft.com/office/drawing/2014/chart" uri="{C3380CC4-5D6E-409C-BE32-E72D297353CC}">
                    <c16:uniqueId val="{00000005-A78A-4CA3-99EF-D4EA33A203C0}"/>
                  </c:ext>
                </c:extLst>
              </c15:ser>
            </c15:filteredScatterSeries>
            <c15:filteredScatterSeries>
              <c15:ser>
                <c:idx val="6"/>
                <c:order val="6"/>
                <c:tx>
                  <c:v>9 pl/m2</c:v>
                </c:tx>
                <c:marker>
                  <c:symbol val="none"/>
                </c:marker>
                <c:xVal>
                  <c:numRef>
                    <c:extLst xmlns:c15="http://schemas.microsoft.com/office/drawing/2012/chart">
                      <c:ext xmlns:c15="http://schemas.microsoft.com/office/drawing/2012/chart" uri="{02D57815-91ED-43cb-92C2-25804820EDAC}">
                        <c15:formulaRef>
                          <c15:sqref>Hoja1!$A$3:$A$90</c15:sqref>
                        </c15:formulaRef>
                      </c:ext>
                    </c:extLst>
                    <c:numCache>
                      <c:formatCode>General</c:formatCode>
                      <c:ptCount val="88"/>
                      <c:pt idx="0">
                        <c:v>23</c:v>
                      </c:pt>
                      <c:pt idx="1">
                        <c:v>24</c:v>
                      </c:pt>
                      <c:pt idx="2">
                        <c:v>25</c:v>
                      </c:pt>
                      <c:pt idx="3">
                        <c:v>26</c:v>
                      </c:pt>
                      <c:pt idx="4">
                        <c:v>27</c:v>
                      </c:pt>
                      <c:pt idx="5">
                        <c:v>28</c:v>
                      </c:pt>
                      <c:pt idx="6">
                        <c:v>29</c:v>
                      </c:pt>
                      <c:pt idx="7">
                        <c:v>30</c:v>
                      </c:pt>
                      <c:pt idx="8">
                        <c:v>31</c:v>
                      </c:pt>
                      <c:pt idx="9">
                        <c:v>32</c:v>
                      </c:pt>
                      <c:pt idx="10">
                        <c:v>33</c:v>
                      </c:pt>
                      <c:pt idx="11">
                        <c:v>34</c:v>
                      </c:pt>
                      <c:pt idx="12">
                        <c:v>35</c:v>
                      </c:pt>
                      <c:pt idx="13">
                        <c:v>36</c:v>
                      </c:pt>
                      <c:pt idx="14">
                        <c:v>37</c:v>
                      </c:pt>
                      <c:pt idx="15">
                        <c:v>38</c:v>
                      </c:pt>
                      <c:pt idx="16">
                        <c:v>39</c:v>
                      </c:pt>
                      <c:pt idx="17">
                        <c:v>40</c:v>
                      </c:pt>
                      <c:pt idx="18">
                        <c:v>41</c:v>
                      </c:pt>
                      <c:pt idx="19">
                        <c:v>42</c:v>
                      </c:pt>
                      <c:pt idx="20">
                        <c:v>43</c:v>
                      </c:pt>
                      <c:pt idx="21">
                        <c:v>44</c:v>
                      </c:pt>
                      <c:pt idx="22">
                        <c:v>45</c:v>
                      </c:pt>
                      <c:pt idx="23">
                        <c:v>46</c:v>
                      </c:pt>
                      <c:pt idx="24">
                        <c:v>47</c:v>
                      </c:pt>
                      <c:pt idx="25">
                        <c:v>48</c:v>
                      </c:pt>
                      <c:pt idx="26">
                        <c:v>49</c:v>
                      </c:pt>
                      <c:pt idx="27">
                        <c:v>50</c:v>
                      </c:pt>
                      <c:pt idx="28">
                        <c:v>51</c:v>
                      </c:pt>
                      <c:pt idx="29">
                        <c:v>52</c:v>
                      </c:pt>
                      <c:pt idx="30">
                        <c:v>53</c:v>
                      </c:pt>
                      <c:pt idx="31">
                        <c:v>54</c:v>
                      </c:pt>
                      <c:pt idx="32">
                        <c:v>55</c:v>
                      </c:pt>
                      <c:pt idx="33">
                        <c:v>56</c:v>
                      </c:pt>
                      <c:pt idx="34">
                        <c:v>57</c:v>
                      </c:pt>
                      <c:pt idx="35">
                        <c:v>58</c:v>
                      </c:pt>
                      <c:pt idx="36">
                        <c:v>59</c:v>
                      </c:pt>
                      <c:pt idx="37">
                        <c:v>60</c:v>
                      </c:pt>
                      <c:pt idx="38">
                        <c:v>61</c:v>
                      </c:pt>
                      <c:pt idx="39">
                        <c:v>62</c:v>
                      </c:pt>
                      <c:pt idx="40">
                        <c:v>63</c:v>
                      </c:pt>
                      <c:pt idx="41">
                        <c:v>64</c:v>
                      </c:pt>
                      <c:pt idx="42">
                        <c:v>65</c:v>
                      </c:pt>
                      <c:pt idx="43">
                        <c:v>66</c:v>
                      </c:pt>
                      <c:pt idx="44">
                        <c:v>67</c:v>
                      </c:pt>
                      <c:pt idx="45">
                        <c:v>68</c:v>
                      </c:pt>
                      <c:pt idx="46">
                        <c:v>69</c:v>
                      </c:pt>
                      <c:pt idx="47">
                        <c:v>70</c:v>
                      </c:pt>
                      <c:pt idx="48">
                        <c:v>71</c:v>
                      </c:pt>
                      <c:pt idx="49">
                        <c:v>72</c:v>
                      </c:pt>
                      <c:pt idx="50">
                        <c:v>73</c:v>
                      </c:pt>
                      <c:pt idx="51">
                        <c:v>74</c:v>
                      </c:pt>
                      <c:pt idx="52">
                        <c:v>75</c:v>
                      </c:pt>
                      <c:pt idx="53">
                        <c:v>76</c:v>
                      </c:pt>
                      <c:pt idx="54">
                        <c:v>77</c:v>
                      </c:pt>
                      <c:pt idx="55">
                        <c:v>78</c:v>
                      </c:pt>
                      <c:pt idx="56">
                        <c:v>79</c:v>
                      </c:pt>
                      <c:pt idx="57">
                        <c:v>80</c:v>
                      </c:pt>
                      <c:pt idx="58">
                        <c:v>81</c:v>
                      </c:pt>
                      <c:pt idx="59">
                        <c:v>82</c:v>
                      </c:pt>
                      <c:pt idx="60">
                        <c:v>83</c:v>
                      </c:pt>
                      <c:pt idx="61">
                        <c:v>84</c:v>
                      </c:pt>
                      <c:pt idx="62">
                        <c:v>85</c:v>
                      </c:pt>
                      <c:pt idx="63">
                        <c:v>86</c:v>
                      </c:pt>
                      <c:pt idx="64">
                        <c:v>87</c:v>
                      </c:pt>
                      <c:pt idx="65">
                        <c:v>88</c:v>
                      </c:pt>
                      <c:pt idx="66">
                        <c:v>89</c:v>
                      </c:pt>
                      <c:pt idx="67">
                        <c:v>90</c:v>
                      </c:pt>
                      <c:pt idx="68">
                        <c:v>91</c:v>
                      </c:pt>
                      <c:pt idx="69">
                        <c:v>92</c:v>
                      </c:pt>
                      <c:pt idx="70">
                        <c:v>93</c:v>
                      </c:pt>
                      <c:pt idx="71">
                        <c:v>94</c:v>
                      </c:pt>
                      <c:pt idx="72">
                        <c:v>95</c:v>
                      </c:pt>
                      <c:pt idx="73">
                        <c:v>96</c:v>
                      </c:pt>
                      <c:pt idx="74">
                        <c:v>97</c:v>
                      </c:pt>
                      <c:pt idx="75">
                        <c:v>98</c:v>
                      </c:pt>
                      <c:pt idx="76">
                        <c:v>99</c:v>
                      </c:pt>
                      <c:pt idx="77">
                        <c:v>100</c:v>
                      </c:pt>
                      <c:pt idx="78">
                        <c:v>101</c:v>
                      </c:pt>
                      <c:pt idx="79">
                        <c:v>102</c:v>
                      </c:pt>
                      <c:pt idx="80">
                        <c:v>103</c:v>
                      </c:pt>
                      <c:pt idx="81">
                        <c:v>104</c:v>
                      </c:pt>
                      <c:pt idx="82">
                        <c:v>105</c:v>
                      </c:pt>
                      <c:pt idx="83">
                        <c:v>106</c:v>
                      </c:pt>
                      <c:pt idx="84">
                        <c:v>107</c:v>
                      </c:pt>
                      <c:pt idx="85">
                        <c:v>108</c:v>
                      </c:pt>
                      <c:pt idx="86">
                        <c:v>109</c:v>
                      </c:pt>
                      <c:pt idx="87">
                        <c:v>110</c:v>
                      </c:pt>
                    </c:numCache>
                  </c:numRef>
                </c:xVal>
                <c:yVal>
                  <c:numRef>
                    <c:extLst xmlns:c15="http://schemas.microsoft.com/office/drawing/2012/chart">
                      <c:ext xmlns:c15="http://schemas.microsoft.com/office/drawing/2012/chart" uri="{02D57815-91ED-43cb-92C2-25804820EDAC}">
                        <c15:formulaRef>
                          <c15:sqref>Hoja1!$U$3:$U$90</c15:sqref>
                        </c15:formulaRef>
                      </c:ext>
                    </c:extLst>
                    <c:numCache>
                      <c:formatCode>General</c:formatCode>
                      <c:ptCount val="88"/>
                      <c:pt idx="0">
                        <c:v>2.1003990758244067</c:v>
                      </c:pt>
                      <c:pt idx="1">
                        <c:v>1.9290123456790127</c:v>
                      </c:pt>
                      <c:pt idx="2">
                        <c:v>1.7777777777777777</c:v>
                      </c:pt>
                      <c:pt idx="3">
                        <c:v>1.6436554898093361</c:v>
                      </c:pt>
                      <c:pt idx="4">
                        <c:v>1.524157902758726</c:v>
                      </c:pt>
                      <c:pt idx="5">
                        <c:v>1.4172335600907029</c:v>
                      </c:pt>
                      <c:pt idx="6">
                        <c:v>1.3211784912141629</c:v>
                      </c:pt>
                      <c:pt idx="7">
                        <c:v>1.2345679012345678</c:v>
                      </c:pt>
                      <c:pt idx="8">
                        <c:v>1.1562030292519365</c:v>
                      </c:pt>
                      <c:pt idx="9">
                        <c:v>1.0850694444444444</c:v>
                      </c:pt>
                      <c:pt idx="10">
                        <c:v>1.0203040506070811</c:v>
                      </c:pt>
                      <c:pt idx="11">
                        <c:v>1.0404</c:v>
                      </c:pt>
                      <c:pt idx="12">
                        <c:v>1.1025</c:v>
                      </c:pt>
                      <c:pt idx="13">
                        <c:v>1.1664000000000001</c:v>
                      </c:pt>
                      <c:pt idx="14">
                        <c:v>1.2321</c:v>
                      </c:pt>
                      <c:pt idx="15">
                        <c:v>1.2995999999999999</c:v>
                      </c:pt>
                      <c:pt idx="16">
                        <c:v>1.3689</c:v>
                      </c:pt>
                      <c:pt idx="17">
                        <c:v>1.44</c:v>
                      </c:pt>
                      <c:pt idx="18">
                        <c:v>1.5129000000000001</c:v>
                      </c:pt>
                      <c:pt idx="19">
                        <c:v>1.5876000000000001</c:v>
                      </c:pt>
                      <c:pt idx="20">
                        <c:v>1.6640999999999997</c:v>
                      </c:pt>
                      <c:pt idx="21">
                        <c:v>1.7423999999999999</c:v>
                      </c:pt>
                      <c:pt idx="22">
                        <c:v>1.8224999999999998</c:v>
                      </c:pt>
                      <c:pt idx="23">
                        <c:v>1.9043999999999999</c:v>
                      </c:pt>
                      <c:pt idx="24">
                        <c:v>1.9881</c:v>
                      </c:pt>
                      <c:pt idx="25">
                        <c:v>2.0735999999999994</c:v>
                      </c:pt>
                      <c:pt idx="26">
                        <c:v>2.1608999999999998</c:v>
                      </c:pt>
                      <c:pt idx="27">
                        <c:v>2.25</c:v>
                      </c:pt>
                      <c:pt idx="28">
                        <c:v>2.3409</c:v>
                      </c:pt>
                      <c:pt idx="29">
                        <c:v>2.4335999999999998</c:v>
                      </c:pt>
                      <c:pt idx="30">
                        <c:v>2.5281000000000002</c:v>
                      </c:pt>
                      <c:pt idx="31">
                        <c:v>2.6243999999999996</c:v>
                      </c:pt>
                      <c:pt idx="32">
                        <c:v>2.7225000000000001</c:v>
                      </c:pt>
                      <c:pt idx="33">
                        <c:v>2.8224</c:v>
                      </c:pt>
                      <c:pt idx="34">
                        <c:v>2.9241000000000001</c:v>
                      </c:pt>
                      <c:pt idx="35">
                        <c:v>3.0276000000000001</c:v>
                      </c:pt>
                      <c:pt idx="36">
                        <c:v>3.1328999999999998</c:v>
                      </c:pt>
                      <c:pt idx="37">
                        <c:v>3.2399999999999998</c:v>
                      </c:pt>
                      <c:pt idx="38">
                        <c:v>3.3488999999999995</c:v>
                      </c:pt>
                      <c:pt idx="39">
                        <c:v>3.4596</c:v>
                      </c:pt>
                      <c:pt idx="40">
                        <c:v>3.5721000000000003</c:v>
                      </c:pt>
                      <c:pt idx="41">
                        <c:v>3.6863999999999999</c:v>
                      </c:pt>
                      <c:pt idx="42">
                        <c:v>3.8025000000000002</c:v>
                      </c:pt>
                      <c:pt idx="43">
                        <c:v>3.9203999999999994</c:v>
                      </c:pt>
                      <c:pt idx="44">
                        <c:v>4.0400999999999998</c:v>
                      </c:pt>
                      <c:pt idx="45">
                        <c:v>4.1616</c:v>
                      </c:pt>
                      <c:pt idx="46">
                        <c:v>4.2848999999999995</c:v>
                      </c:pt>
                      <c:pt idx="47">
                        <c:v>4.41</c:v>
                      </c:pt>
                      <c:pt idx="48">
                        <c:v>4.5369000000000002</c:v>
                      </c:pt>
                      <c:pt idx="49">
                        <c:v>4.6656000000000004</c:v>
                      </c:pt>
                      <c:pt idx="50">
                        <c:v>4.7961</c:v>
                      </c:pt>
                      <c:pt idx="51">
                        <c:v>4.9283999999999999</c:v>
                      </c:pt>
                      <c:pt idx="52">
                        <c:v>5.0625000000000009</c:v>
                      </c:pt>
                      <c:pt idx="53">
                        <c:v>5.1983999999999995</c:v>
                      </c:pt>
                      <c:pt idx="54">
                        <c:v>5.3361000000000001</c:v>
                      </c:pt>
                      <c:pt idx="55">
                        <c:v>5.4756</c:v>
                      </c:pt>
                      <c:pt idx="56">
                        <c:v>5.6168999999999993</c:v>
                      </c:pt>
                      <c:pt idx="57">
                        <c:v>5.76</c:v>
                      </c:pt>
                      <c:pt idx="58">
                        <c:v>5.9048999999999996</c:v>
                      </c:pt>
                      <c:pt idx="59">
                        <c:v>6.0516000000000005</c:v>
                      </c:pt>
                      <c:pt idx="60">
                        <c:v>6.2000999999999999</c:v>
                      </c:pt>
                      <c:pt idx="61">
                        <c:v>6.3504000000000005</c:v>
                      </c:pt>
                      <c:pt idx="62">
                        <c:v>6.5024999999999995</c:v>
                      </c:pt>
                      <c:pt idx="63">
                        <c:v>6.6563999999999988</c:v>
                      </c:pt>
                      <c:pt idx="64">
                        <c:v>6.8121</c:v>
                      </c:pt>
                      <c:pt idx="65">
                        <c:v>6.9695999999999998</c:v>
                      </c:pt>
                      <c:pt idx="66">
                        <c:v>7.1288999999999989</c:v>
                      </c:pt>
                      <c:pt idx="67">
                        <c:v>7.2899999999999991</c:v>
                      </c:pt>
                      <c:pt idx="68">
                        <c:v>7.4528999999999996</c:v>
                      </c:pt>
                      <c:pt idx="69">
                        <c:v>7.6175999999999995</c:v>
                      </c:pt>
                      <c:pt idx="70">
                        <c:v>7.7841000000000005</c:v>
                      </c:pt>
                      <c:pt idx="71">
                        <c:v>7.9523999999999999</c:v>
                      </c:pt>
                      <c:pt idx="72">
                        <c:v>8.1225000000000005</c:v>
                      </c:pt>
                      <c:pt idx="73">
                        <c:v>8.2943999999999978</c:v>
                      </c:pt>
                      <c:pt idx="74">
                        <c:v>8.4681000000000015</c:v>
                      </c:pt>
                      <c:pt idx="75">
                        <c:v>8.6435999999999993</c:v>
                      </c:pt>
                      <c:pt idx="76">
                        <c:v>8.8209</c:v>
                      </c:pt>
                      <c:pt idx="77">
                        <c:v>9</c:v>
                      </c:pt>
                      <c:pt idx="78">
                        <c:v>9.1808999999999994</c:v>
                      </c:pt>
                      <c:pt idx="79">
                        <c:v>9.3635999999999999</c:v>
                      </c:pt>
                      <c:pt idx="80">
                        <c:v>9.5480999999999998</c:v>
                      </c:pt>
                      <c:pt idx="81">
                        <c:v>9.7343999999999991</c:v>
                      </c:pt>
                      <c:pt idx="82">
                        <c:v>9.9224999999999994</c:v>
                      </c:pt>
                      <c:pt idx="83">
                        <c:v>10.112400000000001</c:v>
                      </c:pt>
                      <c:pt idx="84">
                        <c:v>10.3041</c:v>
                      </c:pt>
                      <c:pt idx="85">
                        <c:v>10.497599999999998</c:v>
                      </c:pt>
                      <c:pt idx="86">
                        <c:v>10.6929</c:v>
                      </c:pt>
                      <c:pt idx="87">
                        <c:v>10.89</c:v>
                      </c:pt>
                    </c:numCache>
                  </c:numRef>
                </c:yVal>
                <c:smooth val="0"/>
                <c:extLst xmlns:c15="http://schemas.microsoft.com/office/drawing/2012/chart">
                  <c:ext xmlns:c16="http://schemas.microsoft.com/office/drawing/2014/chart" uri="{C3380CC4-5D6E-409C-BE32-E72D297353CC}">
                    <c16:uniqueId val="{00000006-A78A-4CA3-99EF-D4EA33A203C0}"/>
                  </c:ext>
                </c:extLst>
              </c15:ser>
            </c15:filteredScatterSeries>
          </c:ext>
        </c:extLst>
      </c:scatterChart>
      <c:valAx>
        <c:axId val="46325760"/>
        <c:scaling>
          <c:orientation val="minMax"/>
          <c:max val="105"/>
          <c:min val="30"/>
        </c:scaling>
        <c:delete val="0"/>
        <c:axPos val="b"/>
        <c:title>
          <c:tx>
            <c:rich>
              <a:bodyPr/>
              <a:lstStyle/>
              <a:p>
                <a:pPr>
                  <a:defRPr/>
                </a:pPr>
                <a:r>
                  <a:rPr lang="en-US" dirty="0" err="1"/>
                  <a:t>Distancia</a:t>
                </a:r>
                <a:r>
                  <a:rPr lang="en-US" dirty="0"/>
                  <a:t> entre </a:t>
                </a:r>
                <a:r>
                  <a:rPr lang="en-US" dirty="0" err="1"/>
                  <a:t>Surcos</a:t>
                </a:r>
                <a:endParaRPr lang="en-US" dirty="0"/>
              </a:p>
            </c:rich>
          </c:tx>
          <c:overlay val="0"/>
        </c:title>
        <c:numFmt formatCode="General" sourceLinked="1"/>
        <c:majorTickMark val="out"/>
        <c:minorTickMark val="none"/>
        <c:tickLblPos val="nextTo"/>
        <c:crossAx val="46307584"/>
        <c:crosses val="autoZero"/>
        <c:crossBetween val="midCat"/>
        <c:majorUnit val="5"/>
      </c:valAx>
      <c:valAx>
        <c:axId val="46307584"/>
        <c:scaling>
          <c:orientation val="minMax"/>
          <c:max val="10"/>
        </c:scaling>
        <c:delete val="0"/>
        <c:axPos val="l"/>
        <c:majorGridlines/>
        <c:title>
          <c:tx>
            <c:rich>
              <a:bodyPr rot="-5400000" vert="horz"/>
              <a:lstStyle/>
              <a:p>
                <a:pPr>
                  <a:defRPr/>
                </a:pPr>
                <a:r>
                  <a:rPr lang="en-US" dirty="0" err="1"/>
                  <a:t>Rectangularidad</a:t>
                </a:r>
                <a:r>
                  <a:rPr lang="en-US" dirty="0"/>
                  <a:t> o </a:t>
                </a:r>
                <a:r>
                  <a:rPr lang="en-US" dirty="0" err="1"/>
                  <a:t>Cuadracidad</a:t>
                </a:r>
                <a:endParaRPr lang="en-US" dirty="0"/>
              </a:p>
            </c:rich>
          </c:tx>
          <c:overlay val="0"/>
        </c:title>
        <c:numFmt formatCode="General" sourceLinked="1"/>
        <c:majorTickMark val="out"/>
        <c:minorTickMark val="none"/>
        <c:tickLblPos val="nextTo"/>
        <c:crossAx val="46325760"/>
        <c:crosses val="autoZero"/>
        <c:crossBetween val="midCat"/>
        <c:majorUnit val="1"/>
      </c:valAx>
    </c:plotArea>
    <c:legend>
      <c:legendPos val="r"/>
      <c:layout>
        <c:manualLayout>
          <c:xMode val="edge"/>
          <c:yMode val="edge"/>
          <c:x val="0.20072950331143835"/>
          <c:y val="2.4449049437758722E-2"/>
          <c:w val="0.60540522479161218"/>
          <c:h val="0.13392976087098521"/>
        </c:manualLayout>
      </c:layout>
      <c:overlay val="0"/>
      <c:txPr>
        <a:bodyPr/>
        <a:lstStyle/>
        <a:p>
          <a:pPr>
            <a:defRPr sz="1200"/>
          </a:pPr>
          <a:endParaRPr lang="en-US"/>
        </a:p>
      </c:txPr>
    </c:legend>
    <c:plotVisOnly val="1"/>
    <c:dispBlanksAs val="gap"/>
    <c:showDLblsOverMax val="0"/>
  </c:chart>
  <c:txPr>
    <a:bodyPr/>
    <a:lstStyle/>
    <a:p>
      <a:pPr>
        <a:defRPr sz="1200">
          <a:latin typeface="Arial" pitchFamily="34" charset="0"/>
          <a:cs typeface="Arial" pitchFamily="34" charset="0"/>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AR" dirty="0">
                <a:latin typeface="Arial" panose="020B0604020202020204" pitchFamily="34" charset="0"/>
                <a:cs typeface="Arial" panose="020B0604020202020204" pitchFamily="34" charset="0"/>
              </a:rPr>
              <a:t>Efecto del</a:t>
            </a:r>
            <a:r>
              <a:rPr lang="es-AR" baseline="0" dirty="0">
                <a:latin typeface="Arial" panose="020B0604020202020204" pitchFamily="34" charset="0"/>
                <a:cs typeface="Arial" panose="020B0604020202020204" pitchFamily="34" charset="0"/>
              </a:rPr>
              <a:t> Antecesor</a:t>
            </a:r>
            <a:r>
              <a:rPr lang="es-AR" dirty="0">
                <a:latin typeface="Arial" panose="020B0604020202020204" pitchFamily="34" charset="0"/>
                <a:cs typeface="Arial" panose="020B0604020202020204" pitchFamily="34" charset="0"/>
              </a:rPr>
              <a:t> sobre</a:t>
            </a:r>
            <a:r>
              <a:rPr lang="es-AR" baseline="0" dirty="0">
                <a:latin typeface="Arial" panose="020B0604020202020204" pitchFamily="34" charset="0"/>
                <a:cs typeface="Arial" panose="020B0604020202020204" pitchFamily="34" charset="0"/>
              </a:rPr>
              <a:t> el </a:t>
            </a:r>
            <a:r>
              <a:rPr lang="es-AR" dirty="0">
                <a:latin typeface="Arial" panose="020B0604020202020204" pitchFamily="34" charset="0"/>
                <a:cs typeface="Arial" panose="020B0604020202020204" pitchFamily="34" charset="0"/>
              </a:rPr>
              <a:t>Rendimiento</a:t>
            </a:r>
            <a:r>
              <a:rPr lang="es-AR" baseline="0" dirty="0">
                <a:latin typeface="Arial" panose="020B0604020202020204" pitchFamily="34" charset="0"/>
                <a:cs typeface="Arial" panose="020B0604020202020204" pitchFamily="34" charset="0"/>
              </a:rPr>
              <a:t> </a:t>
            </a:r>
            <a:endParaRPr lang="es-AR"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520C-408E-A634-99D4FA5D3E29}"/>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Sheet1!$B$119:$B$120</c:f>
              <c:strCache>
                <c:ptCount val="2"/>
                <c:pt idx="0">
                  <c:v>Barbecho Químico</c:v>
                </c:pt>
                <c:pt idx="1">
                  <c:v>Cultivo Cobertura   </c:v>
                </c:pt>
              </c:strCache>
            </c:strRef>
          </c:cat>
          <c:val>
            <c:numRef>
              <c:f>Sheet1!$C$119:$C$120</c:f>
              <c:numCache>
                <c:formatCode>0</c:formatCode>
                <c:ptCount val="2"/>
                <c:pt idx="0">
                  <c:v>10331.290000000001</c:v>
                </c:pt>
                <c:pt idx="1">
                  <c:v>9706.67</c:v>
                </c:pt>
              </c:numCache>
            </c:numRef>
          </c:val>
          <c:extLst>
            <c:ext xmlns:c16="http://schemas.microsoft.com/office/drawing/2014/chart" uri="{C3380CC4-5D6E-409C-BE32-E72D297353CC}">
              <c16:uniqueId val="{00000002-520C-408E-A634-99D4FA5D3E29}"/>
            </c:ext>
          </c:extLst>
        </c:ser>
        <c:dLbls>
          <c:showLegendKey val="0"/>
          <c:showVal val="0"/>
          <c:showCatName val="0"/>
          <c:showSerName val="0"/>
          <c:showPercent val="0"/>
          <c:showBubbleSize val="0"/>
        </c:dLbls>
        <c:gapWidth val="219"/>
        <c:overlap val="-27"/>
        <c:axId val="687927096"/>
        <c:axId val="687932016"/>
      </c:barChart>
      <c:catAx>
        <c:axId val="687927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7932016"/>
        <c:crosses val="autoZero"/>
        <c:auto val="1"/>
        <c:lblAlgn val="ctr"/>
        <c:lblOffset val="100"/>
        <c:noMultiLvlLbl val="0"/>
      </c:catAx>
      <c:valAx>
        <c:axId val="68793201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7927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err="1">
                <a:latin typeface="Arial" panose="020B0604020202020204" pitchFamily="34" charset="0"/>
                <a:cs typeface="Arial" panose="020B0604020202020204" pitchFamily="34" charset="0"/>
              </a:rPr>
              <a:t>Efecto</a:t>
            </a:r>
            <a:r>
              <a:rPr lang="en-US" dirty="0">
                <a:latin typeface="Arial" panose="020B0604020202020204" pitchFamily="34" charset="0"/>
                <a:cs typeface="Arial" panose="020B0604020202020204" pitchFamily="34" charset="0"/>
              </a:rPr>
              <a:t> de la Fuente de </a:t>
            </a:r>
            <a:r>
              <a:rPr lang="en-US" dirty="0" err="1">
                <a:latin typeface="Arial" panose="020B0604020202020204" pitchFamily="34" charset="0"/>
                <a:cs typeface="Arial" panose="020B0604020202020204" pitchFamily="34" charset="0"/>
              </a:rPr>
              <a:t>Fertilizante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sobre</a:t>
            </a:r>
            <a:r>
              <a:rPr lang="en-US" dirty="0">
                <a:latin typeface="Arial" panose="020B0604020202020204" pitchFamily="34" charset="0"/>
                <a:cs typeface="Arial" panose="020B0604020202020204" pitchFamily="34" charset="0"/>
              </a:rPr>
              <a:t> el Rendimiento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590A-4557-BF3B-C1419FDD0A9D}"/>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Sheet1!$B$325:$B$326</c:f>
              <c:strCache>
                <c:ptCount val="2"/>
                <c:pt idx="0">
                  <c:v>Nitro Doble</c:v>
                </c:pt>
                <c:pt idx="1">
                  <c:v>Urea       </c:v>
                </c:pt>
              </c:strCache>
            </c:strRef>
          </c:cat>
          <c:val>
            <c:numRef>
              <c:f>Sheet1!$C$325:$C$326</c:f>
              <c:numCache>
                <c:formatCode>0</c:formatCode>
                <c:ptCount val="2"/>
                <c:pt idx="0">
                  <c:v>10273.290000000001</c:v>
                </c:pt>
                <c:pt idx="1">
                  <c:v>9783.92</c:v>
                </c:pt>
              </c:numCache>
            </c:numRef>
          </c:val>
          <c:extLst>
            <c:ext xmlns:c16="http://schemas.microsoft.com/office/drawing/2014/chart" uri="{C3380CC4-5D6E-409C-BE32-E72D297353CC}">
              <c16:uniqueId val="{00000002-590A-4557-BF3B-C1419FDD0A9D}"/>
            </c:ext>
          </c:extLst>
        </c:ser>
        <c:dLbls>
          <c:showLegendKey val="0"/>
          <c:showVal val="0"/>
          <c:showCatName val="0"/>
          <c:showSerName val="0"/>
          <c:showPercent val="0"/>
          <c:showBubbleSize val="0"/>
        </c:dLbls>
        <c:gapWidth val="219"/>
        <c:overlap val="-27"/>
        <c:axId val="627663096"/>
        <c:axId val="627662440"/>
      </c:barChart>
      <c:catAx>
        <c:axId val="627663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7662440"/>
        <c:crosses val="autoZero"/>
        <c:auto val="1"/>
        <c:lblAlgn val="ctr"/>
        <c:lblOffset val="100"/>
        <c:noMultiLvlLbl val="0"/>
      </c:catAx>
      <c:valAx>
        <c:axId val="62766244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663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Efecto de la Fuente de Fertilizante en Función del Barbecho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DACC-47A3-AC71-F52CF8B5C5E1}"/>
              </c:ext>
            </c:extLst>
          </c:dPt>
          <c:dPt>
            <c:idx val="1"/>
            <c:invertIfNegative val="0"/>
            <c:bubble3D val="0"/>
            <c:spPr>
              <a:solidFill>
                <a:srgbClr val="92D050"/>
              </a:solidFill>
              <a:ln>
                <a:noFill/>
              </a:ln>
              <a:effectLst/>
            </c:spPr>
            <c:extLst>
              <c:ext xmlns:c16="http://schemas.microsoft.com/office/drawing/2014/chart" uri="{C3380CC4-5D6E-409C-BE32-E72D297353CC}">
                <c16:uniqueId val="{00000003-DACC-47A3-AC71-F52CF8B5C5E1}"/>
              </c:ext>
            </c:extLst>
          </c:dPt>
          <c:dPt>
            <c:idx val="3"/>
            <c:invertIfNegative val="0"/>
            <c:bubble3D val="0"/>
            <c:spPr>
              <a:solidFill>
                <a:srgbClr val="FFC000"/>
              </a:solidFill>
              <a:ln>
                <a:noFill/>
              </a:ln>
              <a:effectLst/>
            </c:spPr>
            <c:extLst>
              <c:ext xmlns:c16="http://schemas.microsoft.com/office/drawing/2014/chart" uri="{C3380CC4-5D6E-409C-BE32-E72D297353CC}">
                <c16:uniqueId val="{00000005-DACC-47A3-AC71-F52CF8B5C5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'Lechu analisis final '!$I$176:$J$179</c:f>
              <c:multiLvlStrCache>
                <c:ptCount val="4"/>
                <c:lvl>
                  <c:pt idx="0">
                    <c:v>Nitro Doble</c:v>
                  </c:pt>
                  <c:pt idx="1">
                    <c:v>Urea       </c:v>
                  </c:pt>
                  <c:pt idx="2">
                    <c:v>Nitro Doble</c:v>
                  </c:pt>
                  <c:pt idx="3">
                    <c:v>Urea       </c:v>
                  </c:pt>
                </c:lvl>
                <c:lvl>
                  <c:pt idx="0">
                    <c:v>Barbecho Convencional</c:v>
                  </c:pt>
                  <c:pt idx="2">
                    <c:v>Barbecho Verde       </c:v>
                  </c:pt>
                </c:lvl>
              </c:multiLvlStrCache>
            </c:multiLvlStrRef>
          </c:cat>
          <c:val>
            <c:numRef>
              <c:f>'Lechu analisis final '!$K$176:$K$179</c:f>
              <c:numCache>
                <c:formatCode>0</c:formatCode>
                <c:ptCount val="4"/>
                <c:pt idx="0">
                  <c:v>10505.47</c:v>
                </c:pt>
                <c:pt idx="1">
                  <c:v>10133.6</c:v>
                </c:pt>
                <c:pt idx="2">
                  <c:v>10041.129999999999</c:v>
                </c:pt>
                <c:pt idx="3">
                  <c:v>9434.2199999999993</c:v>
                </c:pt>
              </c:numCache>
            </c:numRef>
          </c:val>
          <c:extLst>
            <c:ext xmlns:c16="http://schemas.microsoft.com/office/drawing/2014/chart" uri="{C3380CC4-5D6E-409C-BE32-E72D297353CC}">
              <c16:uniqueId val="{00000006-DACC-47A3-AC71-F52CF8B5C5E1}"/>
            </c:ext>
          </c:extLst>
        </c:ser>
        <c:dLbls>
          <c:showLegendKey val="0"/>
          <c:showVal val="0"/>
          <c:showCatName val="0"/>
          <c:showSerName val="0"/>
          <c:showPercent val="0"/>
          <c:showBubbleSize val="0"/>
        </c:dLbls>
        <c:gapWidth val="219"/>
        <c:overlap val="-27"/>
        <c:axId val="494530952"/>
        <c:axId val="494531280"/>
      </c:barChart>
      <c:catAx>
        <c:axId val="494530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4531280"/>
        <c:crosses val="autoZero"/>
        <c:auto val="1"/>
        <c:lblAlgn val="ctr"/>
        <c:lblOffset val="100"/>
        <c:noMultiLvlLbl val="0"/>
      </c:catAx>
      <c:valAx>
        <c:axId val="49453128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Kg/ha 14.5%</a:t>
                </a:r>
              </a:p>
            </c:rich>
          </c:tx>
          <c:layout>
            <c:manualLayout>
              <c:xMode val="edge"/>
              <c:yMode val="edge"/>
              <c:x val="9.8099325567136721E-3"/>
              <c:y val="0.3339351851851851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4530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0.2632</cdr:x>
      <cdr:y>0.33639</cdr:y>
    </cdr:from>
    <cdr:to>
      <cdr:x>0.32992</cdr:x>
      <cdr:y>0.46407</cdr:y>
    </cdr:to>
    <cdr:sp macro="" textlink="">
      <cdr:nvSpPr>
        <cdr:cNvPr id="2" name="CuadroTexto 3">
          <a:extLst xmlns:a="http://schemas.openxmlformats.org/drawingml/2006/main">
            <a:ext uri="{FF2B5EF4-FFF2-40B4-BE49-F238E27FC236}">
              <a16:creationId xmlns:a16="http://schemas.microsoft.com/office/drawing/2014/main" id="{7985C3BA-E1DE-47D9-B2A1-466895D461A6}"/>
            </a:ext>
          </a:extLst>
        </cdr:cNvPr>
        <cdr:cNvSpPr txBox="1"/>
      </cdr:nvSpPr>
      <cdr:spPr>
        <a:xfrm xmlns:a="http://schemas.openxmlformats.org/drawingml/2006/main">
          <a:off x="1203341" y="922784"/>
          <a:ext cx="305062" cy="35025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0.53403</cdr:x>
      <cdr:y>0.38847</cdr:y>
    </cdr:from>
    <cdr:to>
      <cdr:x>0.60076</cdr:x>
      <cdr:y>0.51615</cdr:y>
    </cdr:to>
    <cdr:sp macro="" textlink="">
      <cdr:nvSpPr>
        <cdr:cNvPr id="3" name="CuadroTexto 3">
          <a:extLst xmlns:a="http://schemas.openxmlformats.org/drawingml/2006/main">
            <a:ext uri="{FF2B5EF4-FFF2-40B4-BE49-F238E27FC236}">
              <a16:creationId xmlns:a16="http://schemas.microsoft.com/office/drawing/2014/main" id="{7985C3BA-E1DE-47D9-B2A1-466895D461A6}"/>
            </a:ext>
          </a:extLst>
        </cdr:cNvPr>
        <cdr:cNvSpPr txBox="1"/>
      </cdr:nvSpPr>
      <cdr:spPr>
        <a:xfrm xmlns:a="http://schemas.openxmlformats.org/drawingml/2006/main">
          <a:off x="2441591" y="1065659"/>
          <a:ext cx="305062" cy="35025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0.79653</cdr:x>
      <cdr:y>0.46687</cdr:y>
    </cdr:from>
    <cdr:to>
      <cdr:x>0.86326</cdr:x>
      <cdr:y>0.59455</cdr:y>
    </cdr:to>
    <cdr:sp macro="" textlink="">
      <cdr:nvSpPr>
        <cdr:cNvPr id="4" name="CuadroTexto 3">
          <a:extLst xmlns:a="http://schemas.openxmlformats.org/drawingml/2006/main">
            <a:ext uri="{FF2B5EF4-FFF2-40B4-BE49-F238E27FC236}">
              <a16:creationId xmlns:a16="http://schemas.microsoft.com/office/drawing/2014/main" id="{7985C3BA-E1DE-47D9-B2A1-466895D461A6}"/>
            </a:ext>
          </a:extLst>
        </cdr:cNvPr>
        <cdr:cNvSpPr txBox="1"/>
      </cdr:nvSpPr>
      <cdr:spPr>
        <a:xfrm xmlns:a="http://schemas.openxmlformats.org/drawingml/2006/main">
          <a:off x="3641741" y="1280731"/>
          <a:ext cx="305062" cy="35025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0.12177</cdr:x>
      <cdr:y>0.2857</cdr:y>
    </cdr:from>
    <cdr:to>
      <cdr:x>0.16065</cdr:x>
      <cdr:y>0.43333</cdr:y>
    </cdr:to>
    <cdr:sp macro="" textlink="">
      <cdr:nvSpPr>
        <cdr:cNvPr id="2" name="CuadroTexto 3">
          <a:extLst xmlns:a="http://schemas.openxmlformats.org/drawingml/2006/main">
            <a:ext uri="{FF2B5EF4-FFF2-40B4-BE49-F238E27FC236}">
              <a16:creationId xmlns:a16="http://schemas.microsoft.com/office/drawing/2014/main" id="{06D76647-CDF1-4078-B32F-658E853DCB6F}"/>
            </a:ext>
          </a:extLst>
        </cdr:cNvPr>
        <cdr:cNvSpPr txBox="1"/>
      </cdr:nvSpPr>
      <cdr:spPr>
        <a:xfrm xmlns:a="http://schemas.openxmlformats.org/drawingml/2006/main">
          <a:off x="1078508" y="783741"/>
          <a:ext cx="344306" cy="40497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0.57031</cdr:x>
      <cdr:y>0.27855</cdr:y>
    </cdr:from>
    <cdr:to>
      <cdr:x>0.60919</cdr:x>
      <cdr:y>0.42618</cdr:y>
    </cdr:to>
    <cdr:sp macro="" textlink="">
      <cdr:nvSpPr>
        <cdr:cNvPr id="3" name="CuadroTexto 3">
          <a:extLst xmlns:a="http://schemas.openxmlformats.org/drawingml/2006/main">
            <a:ext uri="{FF2B5EF4-FFF2-40B4-BE49-F238E27FC236}">
              <a16:creationId xmlns:a16="http://schemas.microsoft.com/office/drawing/2014/main" id="{3CF579B8-884F-4805-A195-1237C6303F7A}"/>
            </a:ext>
          </a:extLst>
        </cdr:cNvPr>
        <cdr:cNvSpPr txBox="1"/>
      </cdr:nvSpPr>
      <cdr:spPr>
        <a:xfrm xmlns:a="http://schemas.openxmlformats.org/drawingml/2006/main">
          <a:off x="5051068" y="764131"/>
          <a:ext cx="344306" cy="40497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0.23305</cdr:x>
      <cdr:y>0.33154</cdr:y>
    </cdr:from>
    <cdr:to>
      <cdr:x>0.27192</cdr:x>
      <cdr:y>0.45496</cdr:y>
    </cdr:to>
    <cdr:sp macro="" textlink="">
      <cdr:nvSpPr>
        <cdr:cNvPr id="4" name="CuadroTexto 3">
          <a:extLst xmlns:a="http://schemas.openxmlformats.org/drawingml/2006/main">
            <a:ext uri="{FF2B5EF4-FFF2-40B4-BE49-F238E27FC236}">
              <a16:creationId xmlns:a16="http://schemas.microsoft.com/office/drawing/2014/main" id="{A5ED69B2-D693-46C1-899D-9C1BD28B1DF9}"/>
            </a:ext>
          </a:extLst>
        </cdr:cNvPr>
        <cdr:cNvSpPr txBox="1"/>
      </cdr:nvSpPr>
      <cdr:spPr>
        <a:xfrm xmlns:a="http://schemas.openxmlformats.org/drawingml/2006/main">
          <a:off x="2064028" y="909489"/>
          <a:ext cx="344306"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0.68388</cdr:x>
      <cdr:y>0.32274</cdr:y>
    </cdr:from>
    <cdr:to>
      <cdr:x>0.72276</cdr:x>
      <cdr:y>0.44616</cdr:y>
    </cdr:to>
    <cdr:sp macro="" textlink="">
      <cdr:nvSpPr>
        <cdr:cNvPr id="5" name="CuadroTexto 3">
          <a:extLst xmlns:a="http://schemas.openxmlformats.org/drawingml/2006/main">
            <a:ext uri="{FF2B5EF4-FFF2-40B4-BE49-F238E27FC236}">
              <a16:creationId xmlns:a16="http://schemas.microsoft.com/office/drawing/2014/main" id="{A08BF267-A3A0-4EF9-83F8-84ED0E6A7C69}"/>
            </a:ext>
          </a:extLst>
        </cdr:cNvPr>
        <cdr:cNvSpPr txBox="1"/>
      </cdr:nvSpPr>
      <cdr:spPr>
        <a:xfrm xmlns:a="http://schemas.openxmlformats.org/drawingml/2006/main">
          <a:off x="6056908" y="885341"/>
          <a:ext cx="344306"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0.34547</cdr:x>
      <cdr:y>0.35006</cdr:y>
    </cdr:from>
    <cdr:to>
      <cdr:x>0.38435</cdr:x>
      <cdr:y>0.47348</cdr:y>
    </cdr:to>
    <cdr:sp macro="" textlink="">
      <cdr:nvSpPr>
        <cdr:cNvPr id="6" name="CuadroTexto 3">
          <a:extLst xmlns:a="http://schemas.openxmlformats.org/drawingml/2006/main">
            <a:ext uri="{FF2B5EF4-FFF2-40B4-BE49-F238E27FC236}">
              <a16:creationId xmlns:a16="http://schemas.microsoft.com/office/drawing/2014/main" id="{A4C5F329-F1BE-4CAD-948F-D6522752C74F}"/>
            </a:ext>
          </a:extLst>
        </cdr:cNvPr>
        <cdr:cNvSpPr txBox="1"/>
      </cdr:nvSpPr>
      <cdr:spPr>
        <a:xfrm xmlns:a="http://schemas.openxmlformats.org/drawingml/2006/main">
          <a:off x="3059708" y="960289"/>
          <a:ext cx="344306"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C</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0.79516</cdr:x>
      <cdr:y>0.37658</cdr:y>
    </cdr:from>
    <cdr:to>
      <cdr:x>0.83403</cdr:x>
      <cdr:y>0.5</cdr:y>
    </cdr:to>
    <cdr:sp macro="" textlink="">
      <cdr:nvSpPr>
        <cdr:cNvPr id="7" name="CuadroTexto 3">
          <a:extLst xmlns:a="http://schemas.openxmlformats.org/drawingml/2006/main">
            <a:ext uri="{FF2B5EF4-FFF2-40B4-BE49-F238E27FC236}">
              <a16:creationId xmlns:a16="http://schemas.microsoft.com/office/drawing/2014/main" id="{A4C5F329-F1BE-4CAD-948F-D6522752C74F}"/>
            </a:ext>
          </a:extLst>
        </cdr:cNvPr>
        <cdr:cNvSpPr txBox="1"/>
      </cdr:nvSpPr>
      <cdr:spPr>
        <a:xfrm xmlns:a="http://schemas.openxmlformats.org/drawingml/2006/main">
          <a:off x="7042428" y="1033046"/>
          <a:ext cx="344306"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D</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0.90872</cdr:x>
      <cdr:y>0.47225</cdr:y>
    </cdr:from>
    <cdr:to>
      <cdr:x>0.9476</cdr:x>
      <cdr:y>0.59567</cdr:y>
    </cdr:to>
    <cdr:sp macro="" textlink="">
      <cdr:nvSpPr>
        <cdr:cNvPr id="8" name="CuadroTexto 3">
          <a:extLst xmlns:a="http://schemas.openxmlformats.org/drawingml/2006/main">
            <a:ext uri="{FF2B5EF4-FFF2-40B4-BE49-F238E27FC236}">
              <a16:creationId xmlns:a16="http://schemas.microsoft.com/office/drawing/2014/main" id="{43597A8C-33A2-4416-A31F-8FBAA7722F9A}"/>
            </a:ext>
          </a:extLst>
        </cdr:cNvPr>
        <cdr:cNvSpPr txBox="1"/>
      </cdr:nvSpPr>
      <cdr:spPr>
        <a:xfrm xmlns:a="http://schemas.openxmlformats.org/drawingml/2006/main">
          <a:off x="8048268" y="1295487"/>
          <a:ext cx="344306"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E</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0.46112</cdr:x>
      <cdr:y>0.4124</cdr:y>
    </cdr:from>
    <cdr:to>
      <cdr:x>0.5</cdr:x>
      <cdr:y>0.53581</cdr:y>
    </cdr:to>
    <cdr:sp macro="" textlink="">
      <cdr:nvSpPr>
        <cdr:cNvPr id="9" name="CuadroTexto 3">
          <a:extLst xmlns:a="http://schemas.openxmlformats.org/drawingml/2006/main">
            <a:ext uri="{FF2B5EF4-FFF2-40B4-BE49-F238E27FC236}">
              <a16:creationId xmlns:a16="http://schemas.microsoft.com/office/drawing/2014/main" id="{0EA075FD-0436-465C-AEDB-0E271A260AC9}"/>
            </a:ext>
          </a:extLst>
        </cdr:cNvPr>
        <cdr:cNvSpPr txBox="1"/>
      </cdr:nvSpPr>
      <cdr:spPr>
        <a:xfrm xmlns:a="http://schemas.openxmlformats.org/drawingml/2006/main">
          <a:off x="4084025" y="1131290"/>
          <a:ext cx="344306"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D</a:t>
          </a:r>
          <a:endParaRPr lang="es-AR" sz="1600" b="1" dirty="0">
            <a:latin typeface="Arial" panose="020B0604020202020204" pitchFamily="34" charset="0"/>
            <a:cs typeface="Arial" panose="020B0604020202020204" pitchFamily="34"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0.14912</cdr:x>
      <cdr:y>0.36401</cdr:y>
    </cdr:from>
    <cdr:to>
      <cdr:x>0.19665</cdr:x>
      <cdr:y>0.45355</cdr:y>
    </cdr:to>
    <cdr:sp macro="" textlink="">
      <cdr:nvSpPr>
        <cdr:cNvPr id="2" name="CuadroTexto 3">
          <a:extLst xmlns:a="http://schemas.openxmlformats.org/drawingml/2006/main">
            <a:ext uri="{FF2B5EF4-FFF2-40B4-BE49-F238E27FC236}">
              <a16:creationId xmlns:a16="http://schemas.microsoft.com/office/drawing/2014/main" id="{33BB58F8-FCC2-4D00-B1DF-A3F163570033}"/>
            </a:ext>
          </a:extLst>
        </cdr:cNvPr>
        <cdr:cNvSpPr txBox="1"/>
      </cdr:nvSpPr>
      <cdr:spPr>
        <a:xfrm xmlns:a="http://schemas.openxmlformats.org/drawingml/2006/main">
          <a:off x="987268" y="875908"/>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A</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0.09176</cdr:x>
      <cdr:y>0.40878</cdr:y>
    </cdr:from>
    <cdr:to>
      <cdr:x>0.13929</cdr:x>
      <cdr:y>0.49832</cdr:y>
    </cdr:to>
    <cdr:sp macro="" textlink="">
      <cdr:nvSpPr>
        <cdr:cNvPr id="3" name="CuadroTexto 3">
          <a:extLst xmlns:a="http://schemas.openxmlformats.org/drawingml/2006/main">
            <a:ext uri="{FF2B5EF4-FFF2-40B4-BE49-F238E27FC236}">
              <a16:creationId xmlns:a16="http://schemas.microsoft.com/office/drawing/2014/main" id="{CEFDDE0C-78C6-4E10-81CB-46326811C14D}"/>
            </a:ext>
          </a:extLst>
        </cdr:cNvPr>
        <cdr:cNvSpPr txBox="1"/>
      </cdr:nvSpPr>
      <cdr:spPr>
        <a:xfrm xmlns:a="http://schemas.openxmlformats.org/drawingml/2006/main">
          <a:off x="607506" y="9836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B</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0.20446</cdr:x>
      <cdr:y>0.42989</cdr:y>
    </cdr:from>
    <cdr:to>
      <cdr:x>0.25198</cdr:x>
      <cdr:y>0.51943</cdr:y>
    </cdr:to>
    <cdr:sp macro="" textlink="">
      <cdr:nvSpPr>
        <cdr:cNvPr id="4" name="CuadroTexto 3">
          <a:extLst xmlns:a="http://schemas.openxmlformats.org/drawingml/2006/main">
            <a:ext uri="{FF2B5EF4-FFF2-40B4-BE49-F238E27FC236}">
              <a16:creationId xmlns:a16="http://schemas.microsoft.com/office/drawing/2014/main" id="{0522014F-7A6C-4DFB-85A8-373CBEEB2F5E}"/>
            </a:ext>
          </a:extLst>
        </cdr:cNvPr>
        <cdr:cNvSpPr txBox="1"/>
      </cdr:nvSpPr>
      <cdr:spPr>
        <a:xfrm xmlns:a="http://schemas.openxmlformats.org/drawingml/2006/main">
          <a:off x="1353631" y="10344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B</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0.26105</cdr:x>
      <cdr:y>0.45101</cdr:y>
    </cdr:from>
    <cdr:to>
      <cdr:x>0.30857</cdr:x>
      <cdr:y>0.54054</cdr:y>
    </cdr:to>
    <cdr:sp macro="" textlink="">
      <cdr:nvSpPr>
        <cdr:cNvPr id="5" name="CuadroTexto 3">
          <a:extLst xmlns:a="http://schemas.openxmlformats.org/drawingml/2006/main">
            <a:ext uri="{FF2B5EF4-FFF2-40B4-BE49-F238E27FC236}">
              <a16:creationId xmlns:a16="http://schemas.microsoft.com/office/drawing/2014/main" id="{640EAD0D-3BA9-491E-B6C6-0F15C1700427}"/>
            </a:ext>
          </a:extLst>
        </cdr:cNvPr>
        <cdr:cNvSpPr txBox="1"/>
      </cdr:nvSpPr>
      <cdr:spPr>
        <a:xfrm xmlns:a="http://schemas.openxmlformats.org/drawingml/2006/main">
          <a:off x="1728281" y="10852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B</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0.31715</cdr:x>
      <cdr:y>0.45101</cdr:y>
    </cdr:from>
    <cdr:to>
      <cdr:x>0.36468</cdr:x>
      <cdr:y>0.54054</cdr:y>
    </cdr:to>
    <cdr:sp macro="" textlink="">
      <cdr:nvSpPr>
        <cdr:cNvPr id="6" name="CuadroTexto 3">
          <a:extLst xmlns:a="http://schemas.openxmlformats.org/drawingml/2006/main">
            <a:ext uri="{FF2B5EF4-FFF2-40B4-BE49-F238E27FC236}">
              <a16:creationId xmlns:a16="http://schemas.microsoft.com/office/drawing/2014/main" id="{D10B9B78-1740-4F5D-BC89-0D5D5AC61477}"/>
            </a:ext>
          </a:extLst>
        </cdr:cNvPr>
        <cdr:cNvSpPr txBox="1"/>
      </cdr:nvSpPr>
      <cdr:spPr>
        <a:xfrm xmlns:a="http://schemas.openxmlformats.org/drawingml/2006/main">
          <a:off x="2099756" y="10852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C</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0.37278</cdr:x>
      <cdr:y>0.42989</cdr:y>
    </cdr:from>
    <cdr:to>
      <cdr:x>0.42031</cdr:x>
      <cdr:y>0.51943</cdr:y>
    </cdr:to>
    <cdr:sp macro="" textlink="">
      <cdr:nvSpPr>
        <cdr:cNvPr id="7" name="CuadroTexto 3">
          <a:extLst xmlns:a="http://schemas.openxmlformats.org/drawingml/2006/main">
            <a:ext uri="{FF2B5EF4-FFF2-40B4-BE49-F238E27FC236}">
              <a16:creationId xmlns:a16="http://schemas.microsoft.com/office/drawing/2014/main" id="{A9F26455-1702-4419-BA0A-C34CBC76A7BA}"/>
            </a:ext>
          </a:extLst>
        </cdr:cNvPr>
        <cdr:cNvSpPr txBox="1"/>
      </cdr:nvSpPr>
      <cdr:spPr>
        <a:xfrm xmlns:a="http://schemas.openxmlformats.org/drawingml/2006/main">
          <a:off x="2468056" y="10344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B</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0.43081</cdr:x>
      <cdr:y>0.45101</cdr:y>
    </cdr:from>
    <cdr:to>
      <cdr:x>0.47834</cdr:x>
      <cdr:y>0.54054</cdr:y>
    </cdr:to>
    <cdr:sp macro="" textlink="">
      <cdr:nvSpPr>
        <cdr:cNvPr id="8" name="CuadroTexto 3">
          <a:extLst xmlns:a="http://schemas.openxmlformats.org/drawingml/2006/main">
            <a:ext uri="{FF2B5EF4-FFF2-40B4-BE49-F238E27FC236}">
              <a16:creationId xmlns:a16="http://schemas.microsoft.com/office/drawing/2014/main" id="{3D52C170-D1A2-4E81-953B-DC79DB7A1066}"/>
            </a:ext>
          </a:extLst>
        </cdr:cNvPr>
        <cdr:cNvSpPr txBox="1"/>
      </cdr:nvSpPr>
      <cdr:spPr>
        <a:xfrm xmlns:a="http://schemas.openxmlformats.org/drawingml/2006/main">
          <a:off x="2852231" y="10852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C</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0.48596</cdr:x>
      <cdr:y>0.47212</cdr:y>
    </cdr:from>
    <cdr:to>
      <cdr:x>0.53349</cdr:x>
      <cdr:y>0.56165</cdr:y>
    </cdr:to>
    <cdr:sp macro="" textlink="">
      <cdr:nvSpPr>
        <cdr:cNvPr id="9" name="CuadroTexto 3">
          <a:extLst xmlns:a="http://schemas.openxmlformats.org/drawingml/2006/main">
            <a:ext uri="{FF2B5EF4-FFF2-40B4-BE49-F238E27FC236}">
              <a16:creationId xmlns:a16="http://schemas.microsoft.com/office/drawing/2014/main" id="{64D0D39C-81BF-46D9-80F8-01F3DF85886E}"/>
            </a:ext>
          </a:extLst>
        </cdr:cNvPr>
        <cdr:cNvSpPr txBox="1"/>
      </cdr:nvSpPr>
      <cdr:spPr>
        <a:xfrm xmlns:a="http://schemas.openxmlformats.org/drawingml/2006/main">
          <a:off x="3217356" y="11360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C</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0.54207</cdr:x>
      <cdr:y>0.47212</cdr:y>
    </cdr:from>
    <cdr:to>
      <cdr:x>0.5896</cdr:x>
      <cdr:y>0.56165</cdr:y>
    </cdr:to>
    <cdr:sp macro="" textlink="">
      <cdr:nvSpPr>
        <cdr:cNvPr id="10" name="CuadroTexto 3">
          <a:extLst xmlns:a="http://schemas.openxmlformats.org/drawingml/2006/main">
            <a:ext uri="{FF2B5EF4-FFF2-40B4-BE49-F238E27FC236}">
              <a16:creationId xmlns:a16="http://schemas.microsoft.com/office/drawing/2014/main" id="{0A8BBEC3-11F3-49A0-A906-0D0433CFDD3B}"/>
            </a:ext>
          </a:extLst>
        </cdr:cNvPr>
        <cdr:cNvSpPr txBox="1"/>
      </cdr:nvSpPr>
      <cdr:spPr>
        <a:xfrm xmlns:a="http://schemas.openxmlformats.org/drawingml/2006/main">
          <a:off x="3588831" y="11360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E</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0.59914</cdr:x>
      <cdr:y>0.45101</cdr:y>
    </cdr:from>
    <cdr:to>
      <cdr:x>0.64667</cdr:x>
      <cdr:y>0.54054</cdr:y>
    </cdr:to>
    <cdr:sp macro="" textlink="">
      <cdr:nvSpPr>
        <cdr:cNvPr id="11" name="CuadroTexto 3">
          <a:extLst xmlns:a="http://schemas.openxmlformats.org/drawingml/2006/main">
            <a:ext uri="{FF2B5EF4-FFF2-40B4-BE49-F238E27FC236}">
              <a16:creationId xmlns:a16="http://schemas.microsoft.com/office/drawing/2014/main" id="{7C5CE411-99E0-47E9-BBB5-2D40A0041F5E}"/>
            </a:ext>
          </a:extLst>
        </cdr:cNvPr>
        <cdr:cNvSpPr txBox="1"/>
      </cdr:nvSpPr>
      <cdr:spPr>
        <a:xfrm xmlns:a="http://schemas.openxmlformats.org/drawingml/2006/main">
          <a:off x="3966656" y="10852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D</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0.65525</cdr:x>
      <cdr:y>0.45101</cdr:y>
    </cdr:from>
    <cdr:to>
      <cdr:x>0.70277</cdr:x>
      <cdr:y>0.54054</cdr:y>
    </cdr:to>
    <cdr:sp macro="" textlink="">
      <cdr:nvSpPr>
        <cdr:cNvPr id="12" name="CuadroTexto 3">
          <a:extLst xmlns:a="http://schemas.openxmlformats.org/drawingml/2006/main">
            <a:ext uri="{FF2B5EF4-FFF2-40B4-BE49-F238E27FC236}">
              <a16:creationId xmlns:a16="http://schemas.microsoft.com/office/drawing/2014/main" id="{5820DD89-FBB1-4C4F-9B46-434507E3A883}"/>
            </a:ext>
          </a:extLst>
        </cdr:cNvPr>
        <cdr:cNvSpPr txBox="1"/>
      </cdr:nvSpPr>
      <cdr:spPr>
        <a:xfrm xmlns:a="http://schemas.openxmlformats.org/drawingml/2006/main">
          <a:off x="4338131" y="10852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D</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0.71184</cdr:x>
      <cdr:y>0.47212</cdr:y>
    </cdr:from>
    <cdr:to>
      <cdr:x>0.75936</cdr:x>
      <cdr:y>0.56165</cdr:y>
    </cdr:to>
    <cdr:sp macro="" textlink="">
      <cdr:nvSpPr>
        <cdr:cNvPr id="13" name="CuadroTexto 3">
          <a:extLst xmlns:a="http://schemas.openxmlformats.org/drawingml/2006/main">
            <a:ext uri="{FF2B5EF4-FFF2-40B4-BE49-F238E27FC236}">
              <a16:creationId xmlns:a16="http://schemas.microsoft.com/office/drawing/2014/main" id="{38444E92-9C3E-4B60-A6E2-ED7D9237335E}"/>
            </a:ext>
          </a:extLst>
        </cdr:cNvPr>
        <cdr:cNvSpPr txBox="1"/>
      </cdr:nvSpPr>
      <cdr:spPr>
        <a:xfrm xmlns:a="http://schemas.openxmlformats.org/drawingml/2006/main">
          <a:off x="4712781" y="11360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D</a:t>
          </a:r>
          <a:endParaRPr lang="es-AR" sz="8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0.76842</cdr:x>
      <cdr:y>0.49323</cdr:y>
    </cdr:from>
    <cdr:to>
      <cdr:x>0.81595</cdr:x>
      <cdr:y>0.58277</cdr:y>
    </cdr:to>
    <cdr:sp macro="" textlink="">
      <cdr:nvSpPr>
        <cdr:cNvPr id="14" name="CuadroTexto 3">
          <a:extLst xmlns:a="http://schemas.openxmlformats.org/drawingml/2006/main">
            <a:ext uri="{FF2B5EF4-FFF2-40B4-BE49-F238E27FC236}">
              <a16:creationId xmlns:a16="http://schemas.microsoft.com/office/drawing/2014/main" id="{87E487E1-C788-4A61-9C2A-7555403A214F}"/>
            </a:ext>
          </a:extLst>
        </cdr:cNvPr>
        <cdr:cNvSpPr txBox="1"/>
      </cdr:nvSpPr>
      <cdr:spPr>
        <a:xfrm xmlns:a="http://schemas.openxmlformats.org/drawingml/2006/main">
          <a:off x="5087431" y="11868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solidFill>
                <a:schemeClr val="bg1"/>
              </a:solidFill>
              <a:latin typeface="Arial" panose="020B0604020202020204" pitchFamily="34" charset="0"/>
              <a:cs typeface="Arial" panose="020B0604020202020204" pitchFamily="34" charset="0"/>
            </a:rPr>
            <a:t>F</a:t>
          </a:r>
          <a:endParaRPr lang="es-AR" sz="800" b="1" dirty="0">
            <a:solidFill>
              <a:schemeClr val="bg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0.93867</cdr:x>
      <cdr:y>0.5</cdr:y>
    </cdr:from>
    <cdr:to>
      <cdr:x>0.9862</cdr:x>
      <cdr:y>0.58954</cdr:y>
    </cdr:to>
    <cdr:sp macro="" textlink="">
      <cdr:nvSpPr>
        <cdr:cNvPr id="15" name="CuadroTexto 3">
          <a:extLst xmlns:a="http://schemas.openxmlformats.org/drawingml/2006/main">
            <a:ext uri="{FF2B5EF4-FFF2-40B4-BE49-F238E27FC236}">
              <a16:creationId xmlns:a16="http://schemas.microsoft.com/office/drawing/2014/main" id="{6D67FEE1-1A50-4320-94E5-D75C876E079D}"/>
            </a:ext>
          </a:extLst>
        </cdr:cNvPr>
        <cdr:cNvSpPr txBox="1"/>
      </cdr:nvSpPr>
      <cdr:spPr>
        <a:xfrm xmlns:a="http://schemas.openxmlformats.org/drawingml/2006/main">
          <a:off x="6214556" y="1203121"/>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solidFill>
                <a:schemeClr val="bg1"/>
              </a:solidFill>
              <a:latin typeface="Arial" panose="020B0604020202020204" pitchFamily="34" charset="0"/>
              <a:cs typeface="Arial" panose="020B0604020202020204" pitchFamily="34" charset="0"/>
            </a:rPr>
            <a:t>F</a:t>
          </a:r>
          <a:endParaRPr lang="es-AR" sz="800" b="1" dirty="0">
            <a:solidFill>
              <a:schemeClr val="bg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0.82597</cdr:x>
      <cdr:y>0.49323</cdr:y>
    </cdr:from>
    <cdr:to>
      <cdr:x>0.8735</cdr:x>
      <cdr:y>0.58277</cdr:y>
    </cdr:to>
    <cdr:sp macro="" textlink="">
      <cdr:nvSpPr>
        <cdr:cNvPr id="16" name="CuadroTexto 3">
          <a:extLst xmlns:a="http://schemas.openxmlformats.org/drawingml/2006/main">
            <a:ext uri="{FF2B5EF4-FFF2-40B4-BE49-F238E27FC236}">
              <a16:creationId xmlns:a16="http://schemas.microsoft.com/office/drawing/2014/main" id="{F58EC8B1-CB78-4CAB-8021-972B382A380A}"/>
            </a:ext>
          </a:extLst>
        </cdr:cNvPr>
        <cdr:cNvSpPr txBox="1"/>
      </cdr:nvSpPr>
      <cdr:spPr>
        <a:xfrm xmlns:a="http://schemas.openxmlformats.org/drawingml/2006/main">
          <a:off x="5468431" y="11868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solidFill>
                <a:schemeClr val="bg1"/>
              </a:solidFill>
              <a:latin typeface="Arial" panose="020B0604020202020204" pitchFamily="34" charset="0"/>
              <a:cs typeface="Arial" panose="020B0604020202020204" pitchFamily="34" charset="0"/>
            </a:rPr>
            <a:t>E</a:t>
          </a:r>
          <a:endParaRPr lang="es-AR" sz="800" b="1" dirty="0">
            <a:solidFill>
              <a:schemeClr val="bg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0.88256</cdr:x>
      <cdr:y>0.51434</cdr:y>
    </cdr:from>
    <cdr:to>
      <cdr:x>0.93009</cdr:x>
      <cdr:y>0.60388</cdr:y>
    </cdr:to>
    <cdr:sp macro="" textlink="">
      <cdr:nvSpPr>
        <cdr:cNvPr id="17" name="CuadroTexto 3">
          <a:extLst xmlns:a="http://schemas.openxmlformats.org/drawingml/2006/main">
            <a:ext uri="{FF2B5EF4-FFF2-40B4-BE49-F238E27FC236}">
              <a16:creationId xmlns:a16="http://schemas.microsoft.com/office/drawing/2014/main" id="{28E5ADDF-42B9-4B06-A7CB-34D2F649854C}"/>
            </a:ext>
          </a:extLst>
        </cdr:cNvPr>
        <cdr:cNvSpPr txBox="1"/>
      </cdr:nvSpPr>
      <cdr:spPr>
        <a:xfrm xmlns:a="http://schemas.openxmlformats.org/drawingml/2006/main">
          <a:off x="5843081" y="1237630"/>
          <a:ext cx="314654" cy="2154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solidFill>
                <a:schemeClr val="bg1"/>
              </a:solidFill>
              <a:latin typeface="Arial" panose="020B0604020202020204" pitchFamily="34" charset="0"/>
              <a:cs typeface="Arial" panose="020B0604020202020204" pitchFamily="34" charset="0"/>
            </a:rPr>
            <a:t>E</a:t>
          </a:r>
          <a:endParaRPr lang="es-AR" sz="800" b="1" dirty="0">
            <a:solidFill>
              <a:schemeClr val="bg1"/>
            </a:solidFill>
            <a:latin typeface="Arial" panose="020B0604020202020204" pitchFamily="34" charset="0"/>
            <a:cs typeface="Arial" panose="020B0604020202020204" pitchFamily="34"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0.05373</cdr:x>
      <cdr:y>0.93381</cdr:y>
    </cdr:from>
    <cdr:to>
      <cdr:x>0.46776</cdr:x>
      <cdr:y>0.99286</cdr:y>
    </cdr:to>
    <cdr:sp macro="" textlink="">
      <cdr:nvSpPr>
        <cdr:cNvPr id="2" name="CuadroTexto 3">
          <a:extLst xmlns:a="http://schemas.openxmlformats.org/drawingml/2006/main">
            <a:ext uri="{FF2B5EF4-FFF2-40B4-BE49-F238E27FC236}">
              <a16:creationId xmlns:a16="http://schemas.microsoft.com/office/drawing/2014/main" id="{DC9F10A2-47EA-44A9-B453-1F3214E3208A}"/>
            </a:ext>
          </a:extLst>
        </cdr:cNvPr>
        <cdr:cNvSpPr txBox="1"/>
      </cdr:nvSpPr>
      <cdr:spPr>
        <a:xfrm xmlns:a="http://schemas.openxmlformats.org/drawingml/2006/main">
          <a:off x="301759" y="3407014"/>
          <a:ext cx="2325435" cy="215444"/>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s-AR" sz="800" dirty="0">
              <a:solidFill>
                <a:prstClr val="black"/>
              </a:solidFill>
              <a:latin typeface="Arial" panose="020B0604020202020204" pitchFamily="34" charset="0"/>
              <a:cs typeface="Arial" panose="020B0604020202020204" pitchFamily="34" charset="0"/>
            </a:rPr>
            <a:t>Rinde promedio </a:t>
          </a:r>
          <a:r>
            <a:rPr lang="es-AR" sz="800" dirty="0" err="1">
              <a:solidFill>
                <a:prstClr val="black"/>
              </a:solidFill>
              <a:latin typeface="Arial" panose="020B0604020202020204" pitchFamily="34" charset="0"/>
              <a:cs typeface="Arial" panose="020B0604020202020204" pitchFamily="34" charset="0"/>
            </a:rPr>
            <a:t>trat</a:t>
          </a:r>
          <a:r>
            <a:rPr lang="es-AR" sz="800" dirty="0">
              <a:solidFill>
                <a:prstClr val="black"/>
              </a:solidFill>
              <a:latin typeface="Arial" panose="020B0604020202020204" pitchFamily="34" charset="0"/>
              <a:cs typeface="Arial" panose="020B0604020202020204" pitchFamily="34" charset="0"/>
            </a:rPr>
            <a:t> 200 y 300N = 11130kg/ha</a:t>
          </a:r>
          <a:r>
            <a:rPr kumimoji="0" lang="es-AR"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cdr:txBody>
    </cdr:sp>
  </cdr:relSizeAnchor>
  <cdr:relSizeAnchor xmlns:cdr="http://schemas.openxmlformats.org/drawingml/2006/chartDrawing">
    <cdr:from>
      <cdr:x>0.61454</cdr:x>
      <cdr:y>0.93221</cdr:y>
    </cdr:from>
    <cdr:to>
      <cdr:x>1</cdr:x>
      <cdr:y>0.99126</cdr:y>
    </cdr:to>
    <cdr:sp macro="" textlink="">
      <cdr:nvSpPr>
        <cdr:cNvPr id="3" name="CuadroTexto 3">
          <a:extLst xmlns:a="http://schemas.openxmlformats.org/drawingml/2006/main">
            <a:ext uri="{FF2B5EF4-FFF2-40B4-BE49-F238E27FC236}">
              <a16:creationId xmlns:a16="http://schemas.microsoft.com/office/drawing/2014/main" id="{66F2E7C4-82AB-495F-8CF8-CC59886E6020}"/>
            </a:ext>
          </a:extLst>
        </cdr:cNvPr>
        <cdr:cNvSpPr txBox="1"/>
      </cdr:nvSpPr>
      <cdr:spPr>
        <a:xfrm xmlns:a="http://schemas.openxmlformats.org/drawingml/2006/main">
          <a:off x="3684805" y="3401167"/>
          <a:ext cx="2311266" cy="215444"/>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s-AR" sz="800" dirty="0">
              <a:solidFill>
                <a:prstClr val="black"/>
              </a:solidFill>
              <a:latin typeface="Arial" panose="020B0604020202020204" pitchFamily="34" charset="0"/>
              <a:cs typeface="Arial" panose="020B0604020202020204" pitchFamily="34" charset="0"/>
            </a:rPr>
            <a:t>Rinde promedio </a:t>
          </a:r>
          <a:r>
            <a:rPr lang="es-AR" sz="800" dirty="0" err="1">
              <a:solidFill>
                <a:prstClr val="black"/>
              </a:solidFill>
              <a:latin typeface="Arial" panose="020B0604020202020204" pitchFamily="34" charset="0"/>
              <a:cs typeface="Arial" panose="020B0604020202020204" pitchFamily="34" charset="0"/>
            </a:rPr>
            <a:t>trat</a:t>
          </a:r>
          <a:r>
            <a:rPr lang="es-AR" sz="800" dirty="0">
              <a:solidFill>
                <a:prstClr val="black"/>
              </a:solidFill>
              <a:latin typeface="Arial" panose="020B0604020202020204" pitchFamily="34" charset="0"/>
              <a:cs typeface="Arial" panose="020B0604020202020204" pitchFamily="34" charset="0"/>
            </a:rPr>
            <a:t> 120 y 80N = 8641kg/ha</a:t>
          </a:r>
          <a:r>
            <a:rPr kumimoji="0" lang="es-AR"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cdr:txBody>
    </cdr:sp>
  </cdr:relSizeAnchor>
</c:userShapes>
</file>

<file path=ppt/drawings/drawing13.xml><?xml version="1.0" encoding="utf-8"?>
<c:userShapes xmlns:c="http://schemas.openxmlformats.org/drawingml/2006/chart">
  <cdr:relSizeAnchor xmlns:cdr="http://schemas.openxmlformats.org/drawingml/2006/chartDrawing">
    <cdr:from>
      <cdr:x>0.55511</cdr:x>
      <cdr:y>0.15153</cdr:y>
    </cdr:from>
    <cdr:to>
      <cdr:x>0.55511</cdr:x>
      <cdr:y>0.88861</cdr:y>
    </cdr:to>
    <cdr:cxnSp macro="">
      <cdr:nvCxnSpPr>
        <cdr:cNvPr id="2" name="Straight Connector 1">
          <a:extLst xmlns:a="http://schemas.openxmlformats.org/drawingml/2006/main">
            <a:ext uri="{FF2B5EF4-FFF2-40B4-BE49-F238E27FC236}">
              <a16:creationId xmlns:a16="http://schemas.microsoft.com/office/drawing/2014/main" id="{6FAFB0DF-EE0B-4B2A-9598-E89CA7A17EDD}"/>
            </a:ext>
          </a:extLst>
        </cdr:cNvPr>
        <cdr:cNvCxnSpPr>
          <a:cxnSpLocks xmlns:a="http://schemas.openxmlformats.org/drawingml/2006/main"/>
        </cdr:cNvCxnSpPr>
      </cdr:nvCxnSpPr>
      <cdr:spPr>
        <a:xfrm xmlns:a="http://schemas.openxmlformats.org/drawingml/2006/main">
          <a:off x="3188310" y="552870"/>
          <a:ext cx="0" cy="2689217"/>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0.04561</cdr:x>
      <cdr:y>0.92429</cdr:y>
    </cdr:from>
    <cdr:to>
      <cdr:x>0.46567</cdr:x>
      <cdr:y>0.98334</cdr:y>
    </cdr:to>
    <cdr:sp macro="" textlink="">
      <cdr:nvSpPr>
        <cdr:cNvPr id="3" name="CuadroTexto 3">
          <a:extLst xmlns:a="http://schemas.openxmlformats.org/drawingml/2006/main">
            <a:ext uri="{FF2B5EF4-FFF2-40B4-BE49-F238E27FC236}">
              <a16:creationId xmlns:a16="http://schemas.microsoft.com/office/drawing/2014/main" id="{C479A155-8A4B-4EBA-B2C6-EFE874073E9E}"/>
            </a:ext>
          </a:extLst>
        </cdr:cNvPr>
        <cdr:cNvSpPr txBox="1"/>
      </cdr:nvSpPr>
      <cdr:spPr>
        <a:xfrm xmlns:a="http://schemas.openxmlformats.org/drawingml/2006/main">
          <a:off x="250959" y="3372270"/>
          <a:ext cx="2311266" cy="215444"/>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s-AR" sz="800" dirty="0">
              <a:solidFill>
                <a:prstClr val="black"/>
              </a:solidFill>
              <a:latin typeface="Arial" panose="020B0604020202020204" pitchFamily="34" charset="0"/>
              <a:cs typeface="Arial" panose="020B0604020202020204" pitchFamily="34" charset="0"/>
            </a:rPr>
            <a:t>Rinde promedio </a:t>
          </a:r>
          <a:r>
            <a:rPr lang="es-AR" sz="800" dirty="0" err="1">
              <a:solidFill>
                <a:prstClr val="black"/>
              </a:solidFill>
              <a:latin typeface="Arial" panose="020B0604020202020204" pitchFamily="34" charset="0"/>
              <a:cs typeface="Arial" panose="020B0604020202020204" pitchFamily="34" charset="0"/>
            </a:rPr>
            <a:t>trat</a:t>
          </a:r>
          <a:r>
            <a:rPr lang="es-AR" sz="800" dirty="0">
              <a:solidFill>
                <a:prstClr val="black"/>
              </a:solidFill>
              <a:latin typeface="Arial" panose="020B0604020202020204" pitchFamily="34" charset="0"/>
              <a:cs typeface="Arial" panose="020B0604020202020204" pitchFamily="34" charset="0"/>
            </a:rPr>
            <a:t> 200 y 300N = 11010kg/ha</a:t>
          </a:r>
          <a:r>
            <a:rPr kumimoji="0" lang="es-AR"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cdr:txBody>
    </cdr:sp>
  </cdr:relSizeAnchor>
  <cdr:relSizeAnchor xmlns:cdr="http://schemas.openxmlformats.org/drawingml/2006/chartDrawing">
    <cdr:from>
      <cdr:x>0.59759</cdr:x>
      <cdr:y>0.94095</cdr:y>
    </cdr:from>
    <cdr:to>
      <cdr:x>1</cdr:x>
      <cdr:y>1</cdr:y>
    </cdr:to>
    <cdr:sp macro="" textlink="">
      <cdr:nvSpPr>
        <cdr:cNvPr id="6" name="CuadroTexto 3">
          <a:extLst xmlns:a="http://schemas.openxmlformats.org/drawingml/2006/main">
            <a:ext uri="{FF2B5EF4-FFF2-40B4-BE49-F238E27FC236}">
              <a16:creationId xmlns:a16="http://schemas.microsoft.com/office/drawing/2014/main" id="{605A6D61-A6EA-49CD-8FE0-5862ABB94B68}"/>
            </a:ext>
          </a:extLst>
        </cdr:cNvPr>
        <cdr:cNvSpPr txBox="1"/>
      </cdr:nvSpPr>
      <cdr:spPr>
        <a:xfrm xmlns:a="http://schemas.openxmlformats.org/drawingml/2006/main">
          <a:off x="3735605" y="3451967"/>
          <a:ext cx="2311266" cy="215444"/>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s-AR" sz="800" dirty="0">
              <a:solidFill>
                <a:prstClr val="black"/>
              </a:solidFill>
              <a:latin typeface="Arial" panose="020B0604020202020204" pitchFamily="34" charset="0"/>
              <a:cs typeface="Arial" panose="020B0604020202020204" pitchFamily="34" charset="0"/>
            </a:rPr>
            <a:t>Rinde promedio </a:t>
          </a:r>
          <a:r>
            <a:rPr lang="es-AR" sz="800" dirty="0" err="1">
              <a:solidFill>
                <a:prstClr val="black"/>
              </a:solidFill>
              <a:latin typeface="Arial" panose="020B0604020202020204" pitchFamily="34" charset="0"/>
              <a:cs typeface="Arial" panose="020B0604020202020204" pitchFamily="34" charset="0"/>
            </a:rPr>
            <a:t>trat</a:t>
          </a:r>
          <a:r>
            <a:rPr lang="es-AR" sz="800" dirty="0">
              <a:solidFill>
                <a:prstClr val="black"/>
              </a:solidFill>
              <a:latin typeface="Arial" panose="020B0604020202020204" pitchFamily="34" charset="0"/>
              <a:cs typeface="Arial" panose="020B0604020202020204" pitchFamily="34" charset="0"/>
            </a:rPr>
            <a:t> 120 y 80N = 9357kg/ha</a:t>
          </a:r>
          <a:r>
            <a:rPr kumimoji="0" lang="es-AR"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cdr:txBody>
    </cdr:sp>
  </cdr:relSizeAnchor>
</c:userShapes>
</file>

<file path=ppt/drawings/drawing14.xml><?xml version="1.0" encoding="utf-8"?>
<c:userShapes xmlns:c="http://schemas.openxmlformats.org/drawingml/2006/chart">
  <cdr:relSizeAnchor xmlns:cdr="http://schemas.openxmlformats.org/drawingml/2006/chartDrawing">
    <cdr:from>
      <cdr:x>0.24575</cdr:x>
      <cdr:y>0.40175</cdr:y>
    </cdr:from>
    <cdr:to>
      <cdr:x>0.30648</cdr:x>
      <cdr:y>0.54809</cdr:y>
    </cdr:to>
    <cdr:sp macro="" textlink="">
      <cdr:nvSpPr>
        <cdr:cNvPr id="2" name="CuadroTexto 3">
          <a:extLst xmlns:a="http://schemas.openxmlformats.org/drawingml/2006/main">
            <a:ext uri="{FF2B5EF4-FFF2-40B4-BE49-F238E27FC236}">
              <a16:creationId xmlns:a16="http://schemas.microsoft.com/office/drawing/2014/main" id="{5115619B-25D3-48EC-A4CF-56DCB0776D16}"/>
            </a:ext>
          </a:extLst>
        </cdr:cNvPr>
        <cdr:cNvSpPr txBox="1"/>
      </cdr:nvSpPr>
      <cdr:spPr>
        <a:xfrm xmlns:a="http://schemas.openxmlformats.org/drawingml/2006/main">
          <a:off x="1301772" y="1165849"/>
          <a:ext cx="321696" cy="42466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0.5168</cdr:x>
      <cdr:y>0.40718</cdr:y>
    </cdr:from>
    <cdr:to>
      <cdr:x>0.57753</cdr:x>
      <cdr:y>0.55351</cdr:y>
    </cdr:to>
    <cdr:sp macro="" textlink="">
      <cdr:nvSpPr>
        <cdr:cNvPr id="3" name="CuadroTexto 3">
          <a:extLst xmlns:a="http://schemas.openxmlformats.org/drawingml/2006/main">
            <a:ext uri="{FF2B5EF4-FFF2-40B4-BE49-F238E27FC236}">
              <a16:creationId xmlns:a16="http://schemas.microsoft.com/office/drawing/2014/main" id="{0F9D355B-65B6-4F03-990B-48C9EBBAC9CC}"/>
            </a:ext>
          </a:extLst>
        </cdr:cNvPr>
        <cdr:cNvSpPr txBox="1"/>
      </cdr:nvSpPr>
      <cdr:spPr>
        <a:xfrm xmlns:a="http://schemas.openxmlformats.org/drawingml/2006/main">
          <a:off x="2633841" y="1116963"/>
          <a:ext cx="309505" cy="40141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0.7941</cdr:x>
      <cdr:y>0.48269</cdr:y>
    </cdr:from>
    <cdr:to>
      <cdr:x>0.85483</cdr:x>
      <cdr:y>0.62903</cdr:y>
    </cdr:to>
    <cdr:sp macro="" textlink="">
      <cdr:nvSpPr>
        <cdr:cNvPr id="4" name="CuadroTexto 3">
          <a:extLst xmlns:a="http://schemas.openxmlformats.org/drawingml/2006/main">
            <a:ext uri="{FF2B5EF4-FFF2-40B4-BE49-F238E27FC236}">
              <a16:creationId xmlns:a16="http://schemas.microsoft.com/office/drawing/2014/main" id="{411375EB-BCAC-45FE-A105-E7FD31CBF2A6}"/>
            </a:ext>
          </a:extLst>
        </cdr:cNvPr>
        <cdr:cNvSpPr txBox="1"/>
      </cdr:nvSpPr>
      <cdr:spPr>
        <a:xfrm xmlns:a="http://schemas.openxmlformats.org/drawingml/2006/main">
          <a:off x="4206455" y="1400731"/>
          <a:ext cx="321695" cy="42466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0.25794</cdr:x>
      <cdr:y>0.3593</cdr:y>
    </cdr:from>
    <cdr:to>
      <cdr:x>0.32831</cdr:x>
      <cdr:y>0.48272</cdr:y>
    </cdr:to>
    <cdr:sp macro="" textlink="">
      <cdr:nvSpPr>
        <cdr:cNvPr id="2" name="CuadroTexto 3">
          <a:extLst xmlns:a="http://schemas.openxmlformats.org/drawingml/2006/main">
            <a:ext uri="{FF2B5EF4-FFF2-40B4-BE49-F238E27FC236}">
              <a16:creationId xmlns:a16="http://schemas.microsoft.com/office/drawing/2014/main" id="{4E15DFF3-EFE6-4C96-8C58-F0F07282953B}"/>
            </a:ext>
          </a:extLst>
        </cdr:cNvPr>
        <cdr:cNvSpPr txBox="1"/>
      </cdr:nvSpPr>
      <cdr:spPr>
        <a:xfrm xmlns:a="http://schemas.openxmlformats.org/drawingml/2006/main">
          <a:off x="1179316" y="985644"/>
          <a:ext cx="321696"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0.52737</cdr:x>
      <cdr:y>0.3382</cdr:y>
    </cdr:from>
    <cdr:to>
      <cdr:x>0.59773</cdr:x>
      <cdr:y>0.49301</cdr:y>
    </cdr:to>
    <cdr:sp macro="" textlink="">
      <cdr:nvSpPr>
        <cdr:cNvPr id="3" name="CuadroTexto 3">
          <a:extLst xmlns:a="http://schemas.openxmlformats.org/drawingml/2006/main">
            <a:ext uri="{FF2B5EF4-FFF2-40B4-BE49-F238E27FC236}">
              <a16:creationId xmlns:a16="http://schemas.microsoft.com/office/drawing/2014/main" id="{4E15DFF3-EFE6-4C96-8C58-F0F07282953B}"/>
            </a:ext>
          </a:extLst>
        </cdr:cNvPr>
        <cdr:cNvSpPr txBox="1"/>
      </cdr:nvSpPr>
      <cdr:spPr>
        <a:xfrm xmlns:a="http://schemas.openxmlformats.org/drawingml/2006/main">
          <a:off x="2411125" y="927747"/>
          <a:ext cx="321696" cy="42466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0.79881</cdr:x>
      <cdr:y>0.33033</cdr:y>
    </cdr:from>
    <cdr:to>
      <cdr:x>0.86917</cdr:x>
      <cdr:y>0.45374</cdr:y>
    </cdr:to>
    <cdr:sp macro="" textlink="">
      <cdr:nvSpPr>
        <cdr:cNvPr id="4" name="CuadroTexto 3">
          <a:extLst xmlns:a="http://schemas.openxmlformats.org/drawingml/2006/main">
            <a:ext uri="{FF2B5EF4-FFF2-40B4-BE49-F238E27FC236}">
              <a16:creationId xmlns:a16="http://schemas.microsoft.com/office/drawing/2014/main" id="{4E15DFF3-EFE6-4C96-8C58-F0F07282953B}"/>
            </a:ext>
          </a:extLst>
        </cdr:cNvPr>
        <cdr:cNvSpPr txBox="1"/>
      </cdr:nvSpPr>
      <cdr:spPr>
        <a:xfrm xmlns:a="http://schemas.openxmlformats.org/drawingml/2006/main">
          <a:off x="3652151" y="906152"/>
          <a:ext cx="321696"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0.32539</cdr:x>
      <cdr:y>0.24918</cdr:y>
    </cdr:from>
    <cdr:to>
      <cdr:x>0.40128</cdr:x>
      <cdr:y>0.38255</cdr:y>
    </cdr:to>
    <cdr:sp macro="" textlink="">
      <cdr:nvSpPr>
        <cdr:cNvPr id="2" name="CuadroTexto 3">
          <a:extLst xmlns:a="http://schemas.openxmlformats.org/drawingml/2006/main">
            <a:ext uri="{FF2B5EF4-FFF2-40B4-BE49-F238E27FC236}">
              <a16:creationId xmlns:a16="http://schemas.microsoft.com/office/drawing/2014/main" id="{B558272E-FCEF-492F-89B3-1887A1FE11FA}"/>
            </a:ext>
          </a:extLst>
        </cdr:cNvPr>
        <cdr:cNvSpPr txBox="1"/>
      </cdr:nvSpPr>
      <cdr:spPr>
        <a:xfrm xmlns:a="http://schemas.openxmlformats.org/drawingml/2006/main">
          <a:off x="1487664" y="683546"/>
          <a:ext cx="347001" cy="36586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0.73439</cdr:x>
      <cdr:y>0.33436</cdr:y>
    </cdr:from>
    <cdr:to>
      <cdr:x>0.81029</cdr:x>
      <cdr:y>0.45778</cdr:y>
    </cdr:to>
    <cdr:sp macro="" textlink="">
      <cdr:nvSpPr>
        <cdr:cNvPr id="3" name="CuadroTexto 3">
          <a:extLst xmlns:a="http://schemas.openxmlformats.org/drawingml/2006/main">
            <a:ext uri="{FF2B5EF4-FFF2-40B4-BE49-F238E27FC236}">
              <a16:creationId xmlns:a16="http://schemas.microsoft.com/office/drawing/2014/main" id="{BC304FC4-B8FA-4147-B776-471A3F750DF8}"/>
            </a:ext>
          </a:extLst>
        </cdr:cNvPr>
        <cdr:cNvSpPr txBox="1"/>
      </cdr:nvSpPr>
      <cdr:spPr>
        <a:xfrm xmlns:a="http://schemas.openxmlformats.org/drawingml/2006/main">
          <a:off x="3357641" y="917227"/>
          <a:ext cx="347001"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0.26012</cdr:x>
      <cdr:y>0.34759</cdr:y>
    </cdr:from>
    <cdr:to>
      <cdr:x>0.33602</cdr:x>
      <cdr:y>0.48809</cdr:y>
    </cdr:to>
    <cdr:sp macro="" textlink="">
      <cdr:nvSpPr>
        <cdr:cNvPr id="2" name="CuadroTexto 3">
          <a:extLst xmlns:a="http://schemas.openxmlformats.org/drawingml/2006/main">
            <a:ext uri="{FF2B5EF4-FFF2-40B4-BE49-F238E27FC236}">
              <a16:creationId xmlns:a16="http://schemas.microsoft.com/office/drawing/2014/main" id="{972810AD-CA9D-44A3-AF36-C0DD197F6F30}"/>
            </a:ext>
          </a:extLst>
        </cdr:cNvPr>
        <cdr:cNvSpPr txBox="1"/>
      </cdr:nvSpPr>
      <cdr:spPr>
        <a:xfrm xmlns:a="http://schemas.openxmlformats.org/drawingml/2006/main">
          <a:off x="1189283" y="837555"/>
          <a:ext cx="347001"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0.52808</cdr:x>
      <cdr:y>0.36867</cdr:y>
    </cdr:from>
    <cdr:to>
      <cdr:x>0.60397</cdr:x>
      <cdr:y>0.50917</cdr:y>
    </cdr:to>
    <cdr:sp macro="" textlink="">
      <cdr:nvSpPr>
        <cdr:cNvPr id="3" name="CuadroTexto 3">
          <a:extLst xmlns:a="http://schemas.openxmlformats.org/drawingml/2006/main">
            <a:ext uri="{FF2B5EF4-FFF2-40B4-BE49-F238E27FC236}">
              <a16:creationId xmlns:a16="http://schemas.microsoft.com/office/drawing/2014/main" id="{B94E6D8D-7AD4-4504-A3F9-A2574F353793}"/>
            </a:ext>
          </a:extLst>
        </cdr:cNvPr>
        <cdr:cNvSpPr txBox="1"/>
      </cdr:nvSpPr>
      <cdr:spPr>
        <a:xfrm xmlns:a="http://schemas.openxmlformats.org/drawingml/2006/main">
          <a:off x="2414366" y="888355"/>
          <a:ext cx="347001"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bg1"/>
              </a:solidFill>
              <a:latin typeface="Arial" panose="020B0604020202020204" pitchFamily="34" charset="0"/>
              <a:cs typeface="Arial" panose="020B0604020202020204" pitchFamily="34" charset="0"/>
            </a:rPr>
            <a:t>B</a:t>
          </a:r>
          <a:endParaRPr lang="es-AR" sz="1600" b="1" dirty="0">
            <a:solidFill>
              <a:schemeClr val="bg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0.80024</cdr:x>
      <cdr:y>0.38975</cdr:y>
    </cdr:from>
    <cdr:to>
      <cdr:x>0.87614</cdr:x>
      <cdr:y>0.53025</cdr:y>
    </cdr:to>
    <cdr:sp macro="" textlink="">
      <cdr:nvSpPr>
        <cdr:cNvPr id="4" name="CuadroTexto 3">
          <a:extLst xmlns:a="http://schemas.openxmlformats.org/drawingml/2006/main">
            <a:ext uri="{FF2B5EF4-FFF2-40B4-BE49-F238E27FC236}">
              <a16:creationId xmlns:a16="http://schemas.microsoft.com/office/drawing/2014/main" id="{7802AFCB-56C1-4214-9F77-A5304907CF0B}"/>
            </a:ext>
          </a:extLst>
        </cdr:cNvPr>
        <cdr:cNvSpPr txBox="1"/>
      </cdr:nvSpPr>
      <cdr:spPr>
        <a:xfrm xmlns:a="http://schemas.openxmlformats.org/drawingml/2006/main">
          <a:off x="3658699" y="939155"/>
          <a:ext cx="347001"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bg1"/>
              </a:solidFill>
              <a:latin typeface="Arial" panose="020B0604020202020204" pitchFamily="34" charset="0"/>
              <a:cs typeface="Arial" panose="020B0604020202020204" pitchFamily="34" charset="0"/>
            </a:rPr>
            <a:t>C</a:t>
          </a:r>
          <a:endParaRPr lang="es-AR" sz="1600" b="1" dirty="0">
            <a:solidFill>
              <a:schemeClr val="bg1"/>
            </a:solidFill>
            <a:latin typeface="Arial" panose="020B0604020202020204" pitchFamily="34" charset="0"/>
            <a:cs typeface="Arial" panose="020B0604020202020204" pitchFamily="34" charset="0"/>
          </a:endParaRPr>
        </a:p>
      </cdr:txBody>
    </cdr:sp>
  </cdr:relSizeAnchor>
</c:userShapes>
</file>

<file path=ppt/drawings/drawing18.xml><?xml version="1.0" encoding="utf-8"?>
<c:userShapes xmlns:c="http://schemas.openxmlformats.org/drawingml/2006/chart">
  <cdr:relSizeAnchor xmlns:cdr="http://schemas.openxmlformats.org/drawingml/2006/chartDrawing">
    <cdr:from>
      <cdr:x>0.32597</cdr:x>
      <cdr:y>0.29901</cdr:y>
    </cdr:from>
    <cdr:to>
      <cdr:x>0.40187</cdr:x>
      <cdr:y>0.453</cdr:y>
    </cdr:to>
    <cdr:sp macro="" textlink="">
      <cdr:nvSpPr>
        <cdr:cNvPr id="2" name="CuadroTexto 3">
          <a:extLst xmlns:a="http://schemas.openxmlformats.org/drawingml/2006/main">
            <a:ext uri="{FF2B5EF4-FFF2-40B4-BE49-F238E27FC236}">
              <a16:creationId xmlns:a16="http://schemas.microsoft.com/office/drawing/2014/main" id="{8ADA2C2A-3CF3-470A-9651-AB37831FCF5E}"/>
            </a:ext>
          </a:extLst>
        </cdr:cNvPr>
        <cdr:cNvSpPr txBox="1"/>
      </cdr:nvSpPr>
      <cdr:spPr>
        <a:xfrm xmlns:a="http://schemas.openxmlformats.org/drawingml/2006/main">
          <a:off x="1490339" y="657351"/>
          <a:ext cx="347001"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0.73498</cdr:x>
      <cdr:y>0.32211</cdr:y>
    </cdr:from>
    <cdr:to>
      <cdr:x>0.81087</cdr:x>
      <cdr:y>0.47611</cdr:y>
    </cdr:to>
    <cdr:sp macro="" textlink="">
      <cdr:nvSpPr>
        <cdr:cNvPr id="3" name="CuadroTexto 3">
          <a:extLst xmlns:a="http://schemas.openxmlformats.org/drawingml/2006/main">
            <a:ext uri="{FF2B5EF4-FFF2-40B4-BE49-F238E27FC236}">
              <a16:creationId xmlns:a16="http://schemas.microsoft.com/office/drawing/2014/main" id="{2265B455-9606-46BE-A17C-66992E2E66E4}"/>
            </a:ext>
          </a:extLst>
        </cdr:cNvPr>
        <cdr:cNvSpPr txBox="1"/>
      </cdr:nvSpPr>
      <cdr:spPr>
        <a:xfrm xmlns:a="http://schemas.openxmlformats.org/drawingml/2006/main">
          <a:off x="3360314" y="708151"/>
          <a:ext cx="347001"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19.xml><?xml version="1.0" encoding="utf-8"?>
<c:userShapes xmlns:c="http://schemas.openxmlformats.org/drawingml/2006/chart">
  <cdr:relSizeAnchor xmlns:cdr="http://schemas.openxmlformats.org/drawingml/2006/chartDrawing">
    <cdr:from>
      <cdr:x>0.32006</cdr:x>
      <cdr:y>0.33686</cdr:y>
    </cdr:from>
    <cdr:to>
      <cdr:x>0.38245</cdr:x>
      <cdr:y>0.5</cdr:y>
    </cdr:to>
    <cdr:sp macro="" textlink="">
      <cdr:nvSpPr>
        <cdr:cNvPr id="2" name="CuadroTexto 3">
          <a:extLst xmlns:a="http://schemas.openxmlformats.org/drawingml/2006/main">
            <a:ext uri="{FF2B5EF4-FFF2-40B4-BE49-F238E27FC236}">
              <a16:creationId xmlns:a16="http://schemas.microsoft.com/office/drawing/2014/main" id="{576E0A96-8063-4BFF-AA2F-1C396B3B2A5E}"/>
            </a:ext>
          </a:extLst>
        </cdr:cNvPr>
        <cdr:cNvSpPr txBox="1"/>
      </cdr:nvSpPr>
      <cdr:spPr>
        <a:xfrm xmlns:a="http://schemas.openxmlformats.org/drawingml/2006/main">
          <a:off x="1780355" y="857946"/>
          <a:ext cx="347014" cy="41549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1" dirty="0">
              <a:latin typeface="Arial" panose="020B0604020202020204" pitchFamily="34" charset="0"/>
              <a:cs typeface="Arial" panose="020B0604020202020204" pitchFamily="34" charset="0"/>
            </a:rPr>
            <a:t>CD</a:t>
          </a:r>
          <a:endParaRPr lang="es-AR"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0.22303</cdr:x>
      <cdr:y>0.33563</cdr:y>
    </cdr:from>
    <cdr:to>
      <cdr:x>0.28542</cdr:x>
      <cdr:y>0.49877</cdr:y>
    </cdr:to>
    <cdr:sp macro="" textlink="">
      <cdr:nvSpPr>
        <cdr:cNvPr id="3" name="CuadroTexto 3">
          <a:extLst xmlns:a="http://schemas.openxmlformats.org/drawingml/2006/main">
            <a:ext uri="{FF2B5EF4-FFF2-40B4-BE49-F238E27FC236}">
              <a16:creationId xmlns:a16="http://schemas.microsoft.com/office/drawing/2014/main" id="{61DA728F-8196-4BB5-B954-2D236EA87ADA}"/>
            </a:ext>
          </a:extLst>
        </cdr:cNvPr>
        <cdr:cNvSpPr txBox="1"/>
      </cdr:nvSpPr>
      <cdr:spPr>
        <a:xfrm xmlns:a="http://schemas.openxmlformats.org/drawingml/2006/main">
          <a:off x="1240605" y="854803"/>
          <a:ext cx="347014" cy="41549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1" dirty="0">
              <a:latin typeface="Arial" panose="020B0604020202020204" pitchFamily="34" charset="0"/>
              <a:cs typeface="Arial" panose="020B0604020202020204" pitchFamily="34" charset="0"/>
            </a:rPr>
            <a:t>AB</a:t>
          </a:r>
          <a:endParaRPr lang="es-AR"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0.13172</cdr:x>
      <cdr:y>0.33563</cdr:y>
    </cdr:from>
    <cdr:to>
      <cdr:x>0.13994</cdr:x>
      <cdr:y>0.43532</cdr:y>
    </cdr:to>
    <cdr:sp macro="" textlink="">
      <cdr:nvSpPr>
        <cdr:cNvPr id="4" name="CuadroTexto 3">
          <a:extLst xmlns:a="http://schemas.openxmlformats.org/drawingml/2006/main">
            <a:ext uri="{FF2B5EF4-FFF2-40B4-BE49-F238E27FC236}">
              <a16:creationId xmlns:a16="http://schemas.microsoft.com/office/drawing/2014/main" id="{C6DC9E56-3407-4395-A3EB-593A89948F86}"/>
            </a:ext>
          </a:extLst>
        </cdr:cNvPr>
        <cdr:cNvSpPr txBox="1"/>
      </cdr:nvSpPr>
      <cdr:spPr>
        <a:xfrm xmlns:a="http://schemas.openxmlformats.org/drawingml/2006/main" flipH="1">
          <a:off x="732692" y="854803"/>
          <a:ext cx="45719" cy="25391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1" dirty="0">
              <a:latin typeface="Arial" panose="020B0604020202020204" pitchFamily="34" charset="0"/>
              <a:cs typeface="Arial" panose="020B0604020202020204" pitchFamily="34" charset="0"/>
            </a:rPr>
            <a:t>A</a:t>
          </a:r>
          <a:endParaRPr lang="es-AR"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0.41824</cdr:x>
      <cdr:y>0.35681</cdr:y>
    </cdr:from>
    <cdr:to>
      <cdr:x>0.48062</cdr:x>
      <cdr:y>0.58339</cdr:y>
    </cdr:to>
    <cdr:sp macro="" textlink="">
      <cdr:nvSpPr>
        <cdr:cNvPr id="5" name="CuadroTexto 3">
          <a:extLst xmlns:a="http://schemas.openxmlformats.org/drawingml/2006/main">
            <a:ext uri="{FF2B5EF4-FFF2-40B4-BE49-F238E27FC236}">
              <a16:creationId xmlns:a16="http://schemas.microsoft.com/office/drawing/2014/main" id="{2A2064B7-650F-471F-84D2-9239A98099FC}"/>
            </a:ext>
          </a:extLst>
        </cdr:cNvPr>
        <cdr:cNvSpPr txBox="1"/>
      </cdr:nvSpPr>
      <cdr:spPr>
        <a:xfrm xmlns:a="http://schemas.openxmlformats.org/drawingml/2006/main">
          <a:off x="2326455" y="908746"/>
          <a:ext cx="347014" cy="57708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1" dirty="0">
              <a:latin typeface="Arial" panose="020B0604020202020204" pitchFamily="34" charset="0"/>
              <a:cs typeface="Arial" panose="020B0604020202020204" pitchFamily="34" charset="0"/>
            </a:rPr>
            <a:t>ABC</a:t>
          </a:r>
          <a:endParaRPr lang="es-AR"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0.81779</cdr:x>
      <cdr:y>0.37675</cdr:y>
    </cdr:from>
    <cdr:to>
      <cdr:x>0.88018</cdr:x>
      <cdr:y>0.60333</cdr:y>
    </cdr:to>
    <cdr:sp macro="" textlink="">
      <cdr:nvSpPr>
        <cdr:cNvPr id="6" name="CuadroTexto 3">
          <a:extLst xmlns:a="http://schemas.openxmlformats.org/drawingml/2006/main">
            <a:ext uri="{FF2B5EF4-FFF2-40B4-BE49-F238E27FC236}">
              <a16:creationId xmlns:a16="http://schemas.microsoft.com/office/drawing/2014/main" id="{452E0451-2D6D-41C6-9A0B-6F0EDA2F5C17}"/>
            </a:ext>
          </a:extLst>
        </cdr:cNvPr>
        <cdr:cNvSpPr txBox="1"/>
      </cdr:nvSpPr>
      <cdr:spPr>
        <a:xfrm xmlns:a="http://schemas.openxmlformats.org/drawingml/2006/main">
          <a:off x="4548955" y="959546"/>
          <a:ext cx="347014" cy="57708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1" dirty="0">
              <a:latin typeface="Arial" panose="020B0604020202020204" pitchFamily="34" charset="0"/>
              <a:cs typeface="Arial" panose="020B0604020202020204" pitchFamily="34" charset="0"/>
            </a:rPr>
            <a:t>BCD</a:t>
          </a:r>
          <a:endParaRPr lang="es-AR"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0.61973</cdr:x>
      <cdr:y>0.34069</cdr:y>
    </cdr:from>
    <cdr:to>
      <cdr:x>0.68211</cdr:x>
      <cdr:y>0.56728</cdr:y>
    </cdr:to>
    <cdr:sp macro="" textlink="">
      <cdr:nvSpPr>
        <cdr:cNvPr id="7" name="CuadroTexto 3">
          <a:extLst xmlns:a="http://schemas.openxmlformats.org/drawingml/2006/main">
            <a:ext uri="{FF2B5EF4-FFF2-40B4-BE49-F238E27FC236}">
              <a16:creationId xmlns:a16="http://schemas.microsoft.com/office/drawing/2014/main" id="{0F4768AD-DBEB-4DC1-9F3C-C6914C7CE91A}"/>
            </a:ext>
          </a:extLst>
        </cdr:cNvPr>
        <cdr:cNvSpPr txBox="1"/>
      </cdr:nvSpPr>
      <cdr:spPr>
        <a:xfrm xmlns:a="http://schemas.openxmlformats.org/drawingml/2006/main">
          <a:off x="3447230" y="867707"/>
          <a:ext cx="347014" cy="57708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1" dirty="0">
              <a:latin typeface="Arial" panose="020B0604020202020204" pitchFamily="34" charset="0"/>
              <a:cs typeface="Arial" panose="020B0604020202020204" pitchFamily="34" charset="0"/>
            </a:rPr>
            <a:t>BCD</a:t>
          </a:r>
          <a:endParaRPr lang="es-AR"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0.51928</cdr:x>
      <cdr:y>0.35696</cdr:y>
    </cdr:from>
    <cdr:to>
      <cdr:x>0.55296</cdr:x>
      <cdr:y>0.44942</cdr:y>
    </cdr:to>
    <cdr:sp macro="" textlink="">
      <cdr:nvSpPr>
        <cdr:cNvPr id="8" name="CuadroTexto 3">
          <a:extLst xmlns:a="http://schemas.openxmlformats.org/drawingml/2006/main">
            <a:ext uri="{FF2B5EF4-FFF2-40B4-BE49-F238E27FC236}">
              <a16:creationId xmlns:a16="http://schemas.microsoft.com/office/drawing/2014/main" id="{E205DAA8-3F05-41AE-B9B8-348D7D11DE39}"/>
            </a:ext>
          </a:extLst>
        </cdr:cNvPr>
        <cdr:cNvSpPr txBox="1"/>
      </cdr:nvSpPr>
      <cdr:spPr>
        <a:xfrm xmlns:a="http://schemas.openxmlformats.org/drawingml/2006/main" flipH="1">
          <a:off x="2888516" y="980277"/>
          <a:ext cx="187325" cy="25391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1" dirty="0">
              <a:latin typeface="Arial" panose="020B0604020202020204" pitchFamily="34" charset="0"/>
              <a:cs typeface="Arial" panose="020B0604020202020204" pitchFamily="34" charset="0"/>
            </a:rPr>
            <a:t>D</a:t>
          </a:r>
          <a:endParaRPr lang="es-AR"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0.71849</cdr:x>
      <cdr:y>0.37545</cdr:y>
    </cdr:from>
    <cdr:to>
      <cdr:x>0.75217</cdr:x>
      <cdr:y>0.46792</cdr:y>
    </cdr:to>
    <cdr:sp macro="" textlink="">
      <cdr:nvSpPr>
        <cdr:cNvPr id="9" name="CuadroTexto 3">
          <a:extLst xmlns:a="http://schemas.openxmlformats.org/drawingml/2006/main">
            <a:ext uri="{FF2B5EF4-FFF2-40B4-BE49-F238E27FC236}">
              <a16:creationId xmlns:a16="http://schemas.microsoft.com/office/drawing/2014/main" id="{0F863934-5293-4421-BC62-D08094E18B47}"/>
            </a:ext>
          </a:extLst>
        </cdr:cNvPr>
        <cdr:cNvSpPr txBox="1"/>
      </cdr:nvSpPr>
      <cdr:spPr>
        <a:xfrm xmlns:a="http://schemas.openxmlformats.org/drawingml/2006/main" flipH="1">
          <a:off x="3996591" y="1031077"/>
          <a:ext cx="187325" cy="25391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1" dirty="0">
              <a:latin typeface="Arial" panose="020B0604020202020204" pitchFamily="34" charset="0"/>
              <a:cs typeface="Arial" panose="020B0604020202020204" pitchFamily="34" charset="0"/>
            </a:rPr>
            <a:t>E</a:t>
          </a:r>
          <a:endParaRPr lang="es-AR"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0.91825</cdr:x>
      <cdr:y>0.35536</cdr:y>
    </cdr:from>
    <cdr:to>
      <cdr:x>0.98063</cdr:x>
      <cdr:y>0.5185</cdr:y>
    </cdr:to>
    <cdr:sp macro="" textlink="">
      <cdr:nvSpPr>
        <cdr:cNvPr id="10" name="CuadroTexto 3">
          <a:extLst xmlns:a="http://schemas.openxmlformats.org/drawingml/2006/main">
            <a:ext uri="{FF2B5EF4-FFF2-40B4-BE49-F238E27FC236}">
              <a16:creationId xmlns:a16="http://schemas.microsoft.com/office/drawing/2014/main" id="{73730985-9A1E-4907-BFFA-C1A4740908DC}"/>
            </a:ext>
          </a:extLst>
        </cdr:cNvPr>
        <cdr:cNvSpPr txBox="1"/>
      </cdr:nvSpPr>
      <cdr:spPr>
        <a:xfrm xmlns:a="http://schemas.openxmlformats.org/drawingml/2006/main">
          <a:off x="5107755" y="975889"/>
          <a:ext cx="347014" cy="44801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b="1" dirty="0">
              <a:latin typeface="Arial" panose="020B0604020202020204" pitchFamily="34" charset="0"/>
              <a:cs typeface="Arial" panose="020B0604020202020204" pitchFamily="34" charset="0"/>
            </a:rPr>
            <a:t>CD</a:t>
          </a:r>
          <a:endParaRPr lang="es-AR" sz="1050" b="1"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0.24684</cdr:x>
      <cdr:y>0.31463</cdr:y>
    </cdr:from>
    <cdr:to>
      <cdr:x>0.30928</cdr:x>
      <cdr:y>0.44231</cdr:y>
    </cdr:to>
    <cdr:sp macro="" textlink="">
      <cdr:nvSpPr>
        <cdr:cNvPr id="2" name="CuadroTexto 3">
          <a:extLst xmlns:a="http://schemas.openxmlformats.org/drawingml/2006/main">
            <a:ext uri="{FF2B5EF4-FFF2-40B4-BE49-F238E27FC236}">
              <a16:creationId xmlns:a16="http://schemas.microsoft.com/office/drawing/2014/main" id="{7963E01F-A52B-4E69-A926-505810D1D5BC}"/>
            </a:ext>
          </a:extLst>
        </cdr:cNvPr>
        <cdr:cNvSpPr txBox="1"/>
      </cdr:nvSpPr>
      <cdr:spPr>
        <a:xfrm xmlns:a="http://schemas.openxmlformats.org/drawingml/2006/main">
          <a:off x="1363932" y="935011"/>
          <a:ext cx="345011" cy="37943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0.51359</cdr:x>
      <cdr:y>0.31568</cdr:y>
    </cdr:from>
    <cdr:to>
      <cdr:x>0.61892</cdr:x>
      <cdr:y>0.4391</cdr:y>
    </cdr:to>
    <cdr:sp macro="" textlink="">
      <cdr:nvSpPr>
        <cdr:cNvPr id="3" name="CuadroTexto 3">
          <a:extLst xmlns:a="http://schemas.openxmlformats.org/drawingml/2006/main">
            <a:ext uri="{FF2B5EF4-FFF2-40B4-BE49-F238E27FC236}">
              <a16:creationId xmlns:a16="http://schemas.microsoft.com/office/drawing/2014/main" id="{65829668-1304-4F83-8137-A6559E82E538}"/>
            </a:ext>
          </a:extLst>
        </cdr:cNvPr>
        <cdr:cNvSpPr txBox="1"/>
      </cdr:nvSpPr>
      <cdr:spPr>
        <a:xfrm xmlns:a="http://schemas.openxmlformats.org/drawingml/2006/main">
          <a:off x="2837821" y="938145"/>
          <a:ext cx="581999" cy="36678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0.81013</cdr:x>
      <cdr:y>0.34348</cdr:y>
    </cdr:from>
    <cdr:to>
      <cdr:x>0.87256</cdr:x>
      <cdr:y>0.47115</cdr:y>
    </cdr:to>
    <cdr:sp macro="" textlink="">
      <cdr:nvSpPr>
        <cdr:cNvPr id="4" name="CuadroTexto 3">
          <a:extLst xmlns:a="http://schemas.openxmlformats.org/drawingml/2006/main">
            <a:ext uri="{FF2B5EF4-FFF2-40B4-BE49-F238E27FC236}">
              <a16:creationId xmlns:a16="http://schemas.microsoft.com/office/drawing/2014/main" id="{40FF41B8-2E15-4AD1-A1DB-683675C0C185}"/>
            </a:ext>
          </a:extLst>
        </cdr:cNvPr>
        <cdr:cNvSpPr txBox="1"/>
      </cdr:nvSpPr>
      <cdr:spPr>
        <a:xfrm xmlns:a="http://schemas.openxmlformats.org/drawingml/2006/main">
          <a:off x="4476373" y="1020765"/>
          <a:ext cx="344955" cy="37941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20.xml><?xml version="1.0" encoding="utf-8"?>
<c:userShapes xmlns:c="http://schemas.openxmlformats.org/drawingml/2006/chart">
  <cdr:relSizeAnchor xmlns:cdr="http://schemas.openxmlformats.org/drawingml/2006/chartDrawing">
    <cdr:from>
      <cdr:x>0.27049</cdr:x>
      <cdr:y>0.2647</cdr:y>
    </cdr:from>
    <cdr:to>
      <cdr:x>0.34639</cdr:x>
      <cdr:y>0.432</cdr:y>
    </cdr:to>
    <cdr:sp macro="" textlink="">
      <cdr:nvSpPr>
        <cdr:cNvPr id="2" name="CuadroTexto 3">
          <a:extLst xmlns:a="http://schemas.openxmlformats.org/drawingml/2006/main">
            <a:ext uri="{FF2B5EF4-FFF2-40B4-BE49-F238E27FC236}">
              <a16:creationId xmlns:a16="http://schemas.microsoft.com/office/drawing/2014/main" id="{01D1ABE7-C3EE-4924-B62E-965C247F5631}"/>
            </a:ext>
          </a:extLst>
        </cdr:cNvPr>
        <cdr:cNvSpPr txBox="1"/>
      </cdr:nvSpPr>
      <cdr:spPr>
        <a:xfrm xmlns:a="http://schemas.openxmlformats.org/drawingml/2006/main">
          <a:off x="1236676" y="726134"/>
          <a:ext cx="347001" cy="45892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0.53423</cdr:x>
      <cdr:y>0.28322</cdr:y>
    </cdr:from>
    <cdr:to>
      <cdr:x>0.61013</cdr:x>
      <cdr:y>0.45052</cdr:y>
    </cdr:to>
    <cdr:sp macro="" textlink="">
      <cdr:nvSpPr>
        <cdr:cNvPr id="3" name="CuadroTexto 3">
          <a:extLst xmlns:a="http://schemas.openxmlformats.org/drawingml/2006/main">
            <a:ext uri="{FF2B5EF4-FFF2-40B4-BE49-F238E27FC236}">
              <a16:creationId xmlns:a16="http://schemas.microsoft.com/office/drawing/2014/main" id="{F90D0AE1-957B-4FD1-8571-9C2DDC8BB738}"/>
            </a:ext>
          </a:extLst>
        </cdr:cNvPr>
        <cdr:cNvSpPr txBox="1"/>
      </cdr:nvSpPr>
      <cdr:spPr>
        <a:xfrm xmlns:a="http://schemas.openxmlformats.org/drawingml/2006/main">
          <a:off x="2442509" y="776934"/>
          <a:ext cx="347001" cy="45892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0.8012</cdr:x>
      <cdr:y>0.38854</cdr:y>
    </cdr:from>
    <cdr:to>
      <cdr:x>0.8771</cdr:x>
      <cdr:y>0.51196</cdr:y>
    </cdr:to>
    <cdr:sp macro="" textlink="">
      <cdr:nvSpPr>
        <cdr:cNvPr id="4" name="CuadroTexto 3">
          <a:extLst xmlns:a="http://schemas.openxmlformats.org/drawingml/2006/main">
            <a:ext uri="{FF2B5EF4-FFF2-40B4-BE49-F238E27FC236}">
              <a16:creationId xmlns:a16="http://schemas.microsoft.com/office/drawing/2014/main" id="{2E952D03-2CB9-4EEC-BD3E-A774D85072AE}"/>
            </a:ext>
          </a:extLst>
        </cdr:cNvPr>
        <cdr:cNvSpPr txBox="1"/>
      </cdr:nvSpPr>
      <cdr:spPr>
        <a:xfrm xmlns:a="http://schemas.openxmlformats.org/drawingml/2006/main">
          <a:off x="3663101" y="1065844"/>
          <a:ext cx="347001"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21.xml><?xml version="1.0" encoding="utf-8"?>
<c:userShapes xmlns:c="http://schemas.openxmlformats.org/drawingml/2006/chart">
  <cdr:relSizeAnchor xmlns:cdr="http://schemas.openxmlformats.org/drawingml/2006/chartDrawing">
    <cdr:from>
      <cdr:x>0.20303</cdr:x>
      <cdr:y>0.33531</cdr:y>
    </cdr:from>
    <cdr:to>
      <cdr:x>0.26935</cdr:x>
      <cdr:y>0.45838</cdr:y>
    </cdr:to>
    <cdr:sp macro="" textlink="">
      <cdr:nvSpPr>
        <cdr:cNvPr id="2" name="CuadroTexto 3">
          <a:extLst xmlns:a="http://schemas.openxmlformats.org/drawingml/2006/main">
            <a:ext uri="{FF2B5EF4-FFF2-40B4-BE49-F238E27FC236}">
              <a16:creationId xmlns:a16="http://schemas.microsoft.com/office/drawing/2014/main" id="{204F0A04-2308-4139-8BF9-57EB569A4A5D}"/>
            </a:ext>
          </a:extLst>
        </cdr:cNvPr>
        <cdr:cNvSpPr txBox="1"/>
      </cdr:nvSpPr>
      <cdr:spPr>
        <a:xfrm xmlns:a="http://schemas.openxmlformats.org/drawingml/2006/main">
          <a:off x="1062415" y="670872"/>
          <a:ext cx="347015"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A</a:t>
          </a:r>
          <a:endParaRPr lang="es-AR"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0.36746</cdr:x>
      <cdr:y>0.3607</cdr:y>
    </cdr:from>
    <cdr:to>
      <cdr:x>0.43378</cdr:x>
      <cdr:y>0.48377</cdr:y>
    </cdr:to>
    <cdr:sp macro="" textlink="">
      <cdr:nvSpPr>
        <cdr:cNvPr id="3" name="CuadroTexto 3">
          <a:extLst xmlns:a="http://schemas.openxmlformats.org/drawingml/2006/main">
            <a:ext uri="{FF2B5EF4-FFF2-40B4-BE49-F238E27FC236}">
              <a16:creationId xmlns:a16="http://schemas.microsoft.com/office/drawing/2014/main" id="{15BC8885-7170-4667-A76C-C5E80589CCA0}"/>
            </a:ext>
          </a:extLst>
        </cdr:cNvPr>
        <cdr:cNvSpPr txBox="1"/>
      </cdr:nvSpPr>
      <cdr:spPr>
        <a:xfrm xmlns:a="http://schemas.openxmlformats.org/drawingml/2006/main">
          <a:off x="1922840" y="721672"/>
          <a:ext cx="347015"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A</a:t>
          </a:r>
          <a:endParaRPr lang="es-AR"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0.5319</cdr:x>
      <cdr:y>0.40514</cdr:y>
    </cdr:from>
    <cdr:to>
      <cdr:x>0.59821</cdr:x>
      <cdr:y>0.5282</cdr:y>
    </cdr:to>
    <cdr:sp macro="" textlink="">
      <cdr:nvSpPr>
        <cdr:cNvPr id="4" name="CuadroTexto 3">
          <a:extLst xmlns:a="http://schemas.openxmlformats.org/drawingml/2006/main">
            <a:ext uri="{FF2B5EF4-FFF2-40B4-BE49-F238E27FC236}">
              <a16:creationId xmlns:a16="http://schemas.microsoft.com/office/drawing/2014/main" id="{0C36F741-2632-4AD5-8D4B-5E27590B0F7F}"/>
            </a:ext>
          </a:extLst>
        </cdr:cNvPr>
        <cdr:cNvSpPr txBox="1"/>
      </cdr:nvSpPr>
      <cdr:spPr>
        <a:xfrm xmlns:a="http://schemas.openxmlformats.org/drawingml/2006/main">
          <a:off x="2783265" y="810572"/>
          <a:ext cx="347015"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B</a:t>
          </a:r>
          <a:endParaRPr lang="es-AR"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0.69997</cdr:x>
      <cdr:y>0.43053</cdr:y>
    </cdr:from>
    <cdr:to>
      <cdr:x>0.76628</cdr:x>
      <cdr:y>0.55359</cdr:y>
    </cdr:to>
    <cdr:sp macro="" textlink="">
      <cdr:nvSpPr>
        <cdr:cNvPr id="5" name="CuadroTexto 3">
          <a:extLst xmlns:a="http://schemas.openxmlformats.org/drawingml/2006/main">
            <a:ext uri="{FF2B5EF4-FFF2-40B4-BE49-F238E27FC236}">
              <a16:creationId xmlns:a16="http://schemas.microsoft.com/office/drawing/2014/main" id="{C9B5669F-4D22-4B8B-BF41-AB272AB4B81B}"/>
            </a:ext>
          </a:extLst>
        </cdr:cNvPr>
        <cdr:cNvSpPr txBox="1"/>
      </cdr:nvSpPr>
      <cdr:spPr>
        <a:xfrm xmlns:a="http://schemas.openxmlformats.org/drawingml/2006/main">
          <a:off x="3662740" y="861372"/>
          <a:ext cx="347015"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C</a:t>
          </a:r>
          <a:endParaRPr lang="es-AR"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0.8644</cdr:x>
      <cdr:y>0.46544</cdr:y>
    </cdr:from>
    <cdr:to>
      <cdr:x>0.93072</cdr:x>
      <cdr:y>0.58851</cdr:y>
    </cdr:to>
    <cdr:sp macro="" textlink="">
      <cdr:nvSpPr>
        <cdr:cNvPr id="6" name="CuadroTexto 3">
          <a:extLst xmlns:a="http://schemas.openxmlformats.org/drawingml/2006/main">
            <a:ext uri="{FF2B5EF4-FFF2-40B4-BE49-F238E27FC236}">
              <a16:creationId xmlns:a16="http://schemas.microsoft.com/office/drawing/2014/main" id="{6AA498C7-F577-4E5B-81BE-0E904517F669}"/>
            </a:ext>
          </a:extLst>
        </cdr:cNvPr>
        <cdr:cNvSpPr txBox="1"/>
      </cdr:nvSpPr>
      <cdr:spPr>
        <a:xfrm xmlns:a="http://schemas.openxmlformats.org/drawingml/2006/main">
          <a:off x="4523165" y="931222"/>
          <a:ext cx="347015"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D</a:t>
          </a:r>
          <a:endParaRPr lang="es-AR" sz="1000" b="1" dirty="0">
            <a:latin typeface="Arial" panose="020B0604020202020204" pitchFamily="34" charset="0"/>
            <a:cs typeface="Arial" panose="020B0604020202020204" pitchFamily="34" charset="0"/>
          </a:endParaRPr>
        </a:p>
      </cdr:txBody>
    </cdr:sp>
  </cdr:relSizeAnchor>
</c:userShapes>
</file>

<file path=ppt/drawings/drawing22.xml><?xml version="1.0" encoding="utf-8"?>
<c:userShapes xmlns:c="http://schemas.openxmlformats.org/drawingml/2006/chart">
  <cdr:relSizeAnchor xmlns:cdr="http://schemas.openxmlformats.org/drawingml/2006/chartDrawing">
    <cdr:from>
      <cdr:x>0.32945</cdr:x>
      <cdr:y>0.29571</cdr:y>
    </cdr:from>
    <cdr:to>
      <cdr:x>0.4036</cdr:x>
      <cdr:y>0.41479</cdr:y>
    </cdr:to>
    <cdr:sp macro="" textlink="">
      <cdr:nvSpPr>
        <cdr:cNvPr id="2" name="CuadroTexto 3">
          <a:extLst xmlns:a="http://schemas.openxmlformats.org/drawingml/2006/main">
            <a:ext uri="{FF2B5EF4-FFF2-40B4-BE49-F238E27FC236}">
              <a16:creationId xmlns:a16="http://schemas.microsoft.com/office/drawing/2014/main" id="{0F280480-E3A7-481E-9006-C3CFD293A614}"/>
            </a:ext>
          </a:extLst>
        </cdr:cNvPr>
        <cdr:cNvSpPr txBox="1"/>
      </cdr:nvSpPr>
      <cdr:spPr>
        <a:xfrm xmlns:a="http://schemas.openxmlformats.org/drawingml/2006/main">
          <a:off x="1541629" y="764306"/>
          <a:ext cx="347015"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0.73315</cdr:x>
      <cdr:y>0.42961</cdr:y>
    </cdr:from>
    <cdr:to>
      <cdr:x>0.80731</cdr:x>
      <cdr:y>0.54869</cdr:y>
    </cdr:to>
    <cdr:sp macro="" textlink="">
      <cdr:nvSpPr>
        <cdr:cNvPr id="3" name="CuadroTexto 3">
          <a:extLst xmlns:a="http://schemas.openxmlformats.org/drawingml/2006/main">
            <a:ext uri="{FF2B5EF4-FFF2-40B4-BE49-F238E27FC236}">
              <a16:creationId xmlns:a16="http://schemas.microsoft.com/office/drawing/2014/main" id="{EE22BB20-5863-49F8-BDF1-1F053CD5A646}"/>
            </a:ext>
          </a:extLst>
        </cdr:cNvPr>
        <cdr:cNvSpPr txBox="1"/>
      </cdr:nvSpPr>
      <cdr:spPr>
        <a:xfrm xmlns:a="http://schemas.openxmlformats.org/drawingml/2006/main">
          <a:off x="3430754" y="1110381"/>
          <a:ext cx="347015"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B</a:t>
          </a:r>
          <a:endParaRPr lang="es-AR" sz="1400" b="1" dirty="0">
            <a:latin typeface="Arial" panose="020B0604020202020204" pitchFamily="34" charset="0"/>
            <a:cs typeface="Arial" panose="020B0604020202020204" pitchFamily="34" charset="0"/>
          </a:endParaRPr>
        </a:p>
      </cdr:txBody>
    </cdr:sp>
  </cdr:relSizeAnchor>
</c:userShapes>
</file>

<file path=ppt/drawings/drawing23.xml><?xml version="1.0" encoding="utf-8"?>
<c:userShapes xmlns:c="http://schemas.openxmlformats.org/drawingml/2006/chart">
  <cdr:relSizeAnchor xmlns:cdr="http://schemas.openxmlformats.org/drawingml/2006/chartDrawing">
    <cdr:from>
      <cdr:x>0.21784</cdr:x>
      <cdr:y>0.23464</cdr:y>
    </cdr:from>
    <cdr:to>
      <cdr:x>0.29374</cdr:x>
      <cdr:y>0.34683</cdr:y>
    </cdr:to>
    <cdr:sp macro="" textlink="">
      <cdr:nvSpPr>
        <cdr:cNvPr id="2" name="CuadroTexto 3">
          <a:extLst xmlns:a="http://schemas.openxmlformats.org/drawingml/2006/main">
            <a:ext uri="{FF2B5EF4-FFF2-40B4-BE49-F238E27FC236}">
              <a16:creationId xmlns:a16="http://schemas.microsoft.com/office/drawing/2014/main" id="{90FF0412-DBFD-4721-A68C-B1D290DC2C98}"/>
            </a:ext>
          </a:extLst>
        </cdr:cNvPr>
        <cdr:cNvSpPr txBox="1"/>
      </cdr:nvSpPr>
      <cdr:spPr>
        <a:xfrm xmlns:a="http://schemas.openxmlformats.org/drawingml/2006/main">
          <a:off x="1203460" y="643656"/>
          <a:ext cx="41931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0.4241</cdr:x>
      <cdr:y>0.23232</cdr:y>
    </cdr:from>
    <cdr:to>
      <cdr:x>0.5</cdr:x>
      <cdr:y>0.34452</cdr:y>
    </cdr:to>
    <cdr:sp macro="" textlink="">
      <cdr:nvSpPr>
        <cdr:cNvPr id="3" name="CuadroTexto 3">
          <a:extLst xmlns:a="http://schemas.openxmlformats.org/drawingml/2006/main">
            <a:ext uri="{FF2B5EF4-FFF2-40B4-BE49-F238E27FC236}">
              <a16:creationId xmlns:a16="http://schemas.microsoft.com/office/drawing/2014/main" id="{0804CBAE-16C2-4273-A93E-62CD110C0D14}"/>
            </a:ext>
          </a:extLst>
        </cdr:cNvPr>
        <cdr:cNvSpPr txBox="1"/>
      </cdr:nvSpPr>
      <cdr:spPr>
        <a:xfrm xmlns:a="http://schemas.openxmlformats.org/drawingml/2006/main">
          <a:off x="2342941" y="637306"/>
          <a:ext cx="419309"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0.63582</cdr:x>
      <cdr:y>0.25084</cdr:y>
    </cdr:from>
    <cdr:to>
      <cdr:x>0.71172</cdr:x>
      <cdr:y>0.36304</cdr:y>
    </cdr:to>
    <cdr:sp macro="" textlink="">
      <cdr:nvSpPr>
        <cdr:cNvPr id="4" name="CuadroTexto 3">
          <a:extLst xmlns:a="http://schemas.openxmlformats.org/drawingml/2006/main">
            <a:ext uri="{FF2B5EF4-FFF2-40B4-BE49-F238E27FC236}">
              <a16:creationId xmlns:a16="http://schemas.microsoft.com/office/drawing/2014/main" id="{72C24805-3A16-4365-9079-829A91EACBBD}"/>
            </a:ext>
          </a:extLst>
        </cdr:cNvPr>
        <cdr:cNvSpPr txBox="1"/>
      </cdr:nvSpPr>
      <cdr:spPr>
        <a:xfrm xmlns:a="http://schemas.openxmlformats.org/drawingml/2006/main">
          <a:off x="3512611" y="688106"/>
          <a:ext cx="41931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0.84306</cdr:x>
      <cdr:y>0.33186</cdr:y>
    </cdr:from>
    <cdr:to>
      <cdr:x>0.91896</cdr:x>
      <cdr:y>0.44406</cdr:y>
    </cdr:to>
    <cdr:sp macro="" textlink="">
      <cdr:nvSpPr>
        <cdr:cNvPr id="5" name="CuadroTexto 3">
          <a:extLst xmlns:a="http://schemas.openxmlformats.org/drawingml/2006/main">
            <a:ext uri="{FF2B5EF4-FFF2-40B4-BE49-F238E27FC236}">
              <a16:creationId xmlns:a16="http://schemas.microsoft.com/office/drawing/2014/main" id="{F1A0BD06-7603-49D7-8B2F-FFDD8945A820}"/>
            </a:ext>
          </a:extLst>
        </cdr:cNvPr>
        <cdr:cNvSpPr txBox="1"/>
      </cdr:nvSpPr>
      <cdr:spPr>
        <a:xfrm xmlns:a="http://schemas.openxmlformats.org/drawingml/2006/main">
          <a:off x="4657463" y="910356"/>
          <a:ext cx="41931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B</a:t>
          </a:r>
          <a:endParaRPr lang="es-AR" sz="1400" b="1" dirty="0">
            <a:latin typeface="Arial" panose="020B0604020202020204" pitchFamily="34" charset="0"/>
            <a:cs typeface="Arial" panose="020B0604020202020204" pitchFamily="34" charset="0"/>
          </a:endParaRPr>
        </a:p>
      </cdr:txBody>
    </cdr:sp>
  </cdr:relSizeAnchor>
</c:userShapes>
</file>

<file path=ppt/drawings/drawing24.xml><?xml version="1.0" encoding="utf-8"?>
<c:userShapes xmlns:c="http://schemas.openxmlformats.org/drawingml/2006/chart">
  <cdr:relSizeAnchor xmlns:cdr="http://schemas.openxmlformats.org/drawingml/2006/chartDrawing">
    <cdr:from>
      <cdr:x>0.3209</cdr:x>
      <cdr:y>0.42803</cdr:y>
    </cdr:from>
    <cdr:to>
      <cdr:x>0.40823</cdr:x>
      <cdr:y>0.54513</cdr:y>
    </cdr:to>
    <cdr:sp macro="" textlink="">
      <cdr:nvSpPr>
        <cdr:cNvPr id="2" name="CuadroTexto 3">
          <a:extLst xmlns:a="http://schemas.openxmlformats.org/drawingml/2006/main">
            <a:ext uri="{FF2B5EF4-FFF2-40B4-BE49-F238E27FC236}">
              <a16:creationId xmlns:a16="http://schemas.microsoft.com/office/drawing/2014/main" id="{40137A56-1834-49E8-8A7F-E1668A8EDC6B}"/>
            </a:ext>
          </a:extLst>
        </cdr:cNvPr>
        <cdr:cNvSpPr txBox="1"/>
      </cdr:nvSpPr>
      <cdr:spPr>
        <a:xfrm xmlns:a="http://schemas.openxmlformats.org/drawingml/2006/main">
          <a:off x="1638301" y="1124958"/>
          <a:ext cx="445876"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0.73302</cdr:x>
      <cdr:y>0.50431</cdr:y>
    </cdr:from>
    <cdr:to>
      <cdr:x>0.80892</cdr:x>
      <cdr:y>0.61651</cdr:y>
    </cdr:to>
    <cdr:sp macro="" textlink="">
      <cdr:nvSpPr>
        <cdr:cNvPr id="3" name="CuadroTexto 3">
          <a:extLst xmlns:a="http://schemas.openxmlformats.org/drawingml/2006/main">
            <a:ext uri="{FF2B5EF4-FFF2-40B4-BE49-F238E27FC236}">
              <a16:creationId xmlns:a16="http://schemas.microsoft.com/office/drawing/2014/main" id="{7D685FE3-8510-45E0-AAED-DC79B87090F7}"/>
            </a:ext>
          </a:extLst>
        </cdr:cNvPr>
        <cdr:cNvSpPr txBox="1"/>
      </cdr:nvSpPr>
      <cdr:spPr>
        <a:xfrm xmlns:a="http://schemas.openxmlformats.org/drawingml/2006/main">
          <a:off x="3351379" y="1383431"/>
          <a:ext cx="347015"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B</a:t>
          </a:r>
          <a:endParaRPr lang="es-AR" sz="1400" b="1" dirty="0">
            <a:latin typeface="Arial" panose="020B0604020202020204" pitchFamily="34" charset="0"/>
            <a:cs typeface="Arial" panose="020B0604020202020204" pitchFamily="34" charset="0"/>
          </a:endParaRPr>
        </a:p>
      </cdr:txBody>
    </cdr:sp>
  </cdr:relSizeAnchor>
</c:userShapes>
</file>

<file path=ppt/drawings/drawing25.xml><?xml version="1.0" encoding="utf-8"?>
<c:userShapes xmlns:c="http://schemas.openxmlformats.org/drawingml/2006/chart">
  <cdr:relSizeAnchor xmlns:cdr="http://schemas.openxmlformats.org/drawingml/2006/chartDrawing">
    <cdr:from>
      <cdr:x>0.18331</cdr:x>
      <cdr:y>0.26598</cdr:y>
    </cdr:from>
    <cdr:to>
      <cdr:x>0.23874</cdr:x>
      <cdr:y>0.35044</cdr:y>
    </cdr:to>
    <cdr:sp macro="" textlink="">
      <cdr:nvSpPr>
        <cdr:cNvPr id="2" name="CuadroTexto 3">
          <a:extLst xmlns:a="http://schemas.openxmlformats.org/drawingml/2006/main">
            <a:ext uri="{FF2B5EF4-FFF2-40B4-BE49-F238E27FC236}">
              <a16:creationId xmlns:a16="http://schemas.microsoft.com/office/drawing/2014/main" id="{06982537-FD5C-4E66-B19B-84C95A99DE62}"/>
            </a:ext>
          </a:extLst>
        </cdr:cNvPr>
        <cdr:cNvSpPr txBox="1"/>
      </cdr:nvSpPr>
      <cdr:spPr>
        <a:xfrm xmlns:a="http://schemas.openxmlformats.org/drawingml/2006/main">
          <a:off x="1000125" y="775424"/>
          <a:ext cx="302432"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A</a:t>
          </a:r>
          <a:endParaRPr lang="es-AR"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0.31482</cdr:x>
      <cdr:y>0.28341</cdr:y>
    </cdr:from>
    <cdr:to>
      <cdr:x>0.38233</cdr:x>
      <cdr:y>0.36786</cdr:y>
    </cdr:to>
    <cdr:sp macro="" textlink="">
      <cdr:nvSpPr>
        <cdr:cNvPr id="4" name="CuadroTexto 3">
          <a:extLst xmlns:a="http://schemas.openxmlformats.org/drawingml/2006/main">
            <a:ext uri="{FF2B5EF4-FFF2-40B4-BE49-F238E27FC236}">
              <a16:creationId xmlns:a16="http://schemas.microsoft.com/office/drawing/2014/main" id="{7B19B397-1CDB-4F2E-8A93-279CDF5486CA}"/>
            </a:ext>
          </a:extLst>
        </cdr:cNvPr>
        <cdr:cNvSpPr txBox="1"/>
      </cdr:nvSpPr>
      <cdr:spPr>
        <a:xfrm xmlns:a="http://schemas.openxmlformats.org/drawingml/2006/main">
          <a:off x="1717675" y="826224"/>
          <a:ext cx="368300"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AB</a:t>
          </a:r>
          <a:endParaRPr lang="es-AR"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0.46321</cdr:x>
      <cdr:y>0.31935</cdr:y>
    </cdr:from>
    <cdr:to>
      <cdr:x>0.51864</cdr:x>
      <cdr:y>0.4038</cdr:y>
    </cdr:to>
    <cdr:sp macro="" textlink="">
      <cdr:nvSpPr>
        <cdr:cNvPr id="5" name="CuadroTexto 3">
          <a:extLst xmlns:a="http://schemas.openxmlformats.org/drawingml/2006/main">
            <a:ext uri="{FF2B5EF4-FFF2-40B4-BE49-F238E27FC236}">
              <a16:creationId xmlns:a16="http://schemas.microsoft.com/office/drawing/2014/main" id="{2A6C2C95-556A-40B3-89DA-C4A8FB68D850}"/>
            </a:ext>
          </a:extLst>
        </cdr:cNvPr>
        <cdr:cNvSpPr txBox="1"/>
      </cdr:nvSpPr>
      <cdr:spPr>
        <a:xfrm xmlns:a="http://schemas.openxmlformats.org/drawingml/2006/main">
          <a:off x="2527300" y="930999"/>
          <a:ext cx="302432"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B</a:t>
          </a:r>
          <a:endParaRPr lang="es-AR"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0.60113</cdr:x>
      <cdr:y>0.36182</cdr:y>
    </cdr:from>
    <cdr:to>
      <cdr:x>0.65656</cdr:x>
      <cdr:y>0.44628</cdr:y>
    </cdr:to>
    <cdr:sp macro="" textlink="">
      <cdr:nvSpPr>
        <cdr:cNvPr id="6" name="CuadroTexto 3">
          <a:extLst xmlns:a="http://schemas.openxmlformats.org/drawingml/2006/main">
            <a:ext uri="{FF2B5EF4-FFF2-40B4-BE49-F238E27FC236}">
              <a16:creationId xmlns:a16="http://schemas.microsoft.com/office/drawing/2014/main" id="{2A6C2C95-556A-40B3-89DA-C4A8FB68D850}"/>
            </a:ext>
          </a:extLst>
        </cdr:cNvPr>
        <cdr:cNvSpPr txBox="1"/>
      </cdr:nvSpPr>
      <cdr:spPr>
        <a:xfrm xmlns:a="http://schemas.openxmlformats.org/drawingml/2006/main">
          <a:off x="3279775" y="1054824"/>
          <a:ext cx="302432"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C</a:t>
          </a:r>
          <a:endParaRPr lang="es-AR"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0.74137</cdr:x>
      <cdr:y>0.37924</cdr:y>
    </cdr:from>
    <cdr:to>
      <cdr:x>0.79681</cdr:x>
      <cdr:y>0.4637</cdr:y>
    </cdr:to>
    <cdr:sp macro="" textlink="">
      <cdr:nvSpPr>
        <cdr:cNvPr id="7" name="CuadroTexto 3">
          <a:extLst xmlns:a="http://schemas.openxmlformats.org/drawingml/2006/main">
            <a:ext uri="{FF2B5EF4-FFF2-40B4-BE49-F238E27FC236}">
              <a16:creationId xmlns:a16="http://schemas.microsoft.com/office/drawing/2014/main" id="{A0B176D7-3BF7-464F-8218-95CFFD84FFE4}"/>
            </a:ext>
          </a:extLst>
        </cdr:cNvPr>
        <cdr:cNvSpPr txBox="1"/>
      </cdr:nvSpPr>
      <cdr:spPr>
        <a:xfrm xmlns:a="http://schemas.openxmlformats.org/drawingml/2006/main">
          <a:off x="4044950" y="1105624"/>
          <a:ext cx="302432"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C</a:t>
          </a:r>
          <a:endParaRPr lang="es-AR"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0.88162</cdr:x>
      <cdr:y>0.42607</cdr:y>
    </cdr:from>
    <cdr:to>
      <cdr:x>0.93705</cdr:x>
      <cdr:y>0.51053</cdr:y>
    </cdr:to>
    <cdr:sp macro="" textlink="">
      <cdr:nvSpPr>
        <cdr:cNvPr id="8" name="CuadroTexto 3">
          <a:extLst xmlns:a="http://schemas.openxmlformats.org/drawingml/2006/main">
            <a:ext uri="{FF2B5EF4-FFF2-40B4-BE49-F238E27FC236}">
              <a16:creationId xmlns:a16="http://schemas.microsoft.com/office/drawing/2014/main" id="{11367812-634C-4936-BEE7-89241691555E}"/>
            </a:ext>
          </a:extLst>
        </cdr:cNvPr>
        <cdr:cNvSpPr txBox="1"/>
      </cdr:nvSpPr>
      <cdr:spPr>
        <a:xfrm xmlns:a="http://schemas.openxmlformats.org/drawingml/2006/main">
          <a:off x="4810125" y="1242149"/>
          <a:ext cx="302432" cy="24622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D</a:t>
          </a:r>
          <a:endParaRPr lang="es-AR" sz="1000" b="1" dirty="0">
            <a:latin typeface="Arial" panose="020B0604020202020204" pitchFamily="34" charset="0"/>
            <a:cs typeface="Arial" panose="020B0604020202020204" pitchFamily="34" charset="0"/>
          </a:endParaRPr>
        </a:p>
      </cdr:txBody>
    </cdr:sp>
  </cdr:relSizeAnchor>
</c:userShapes>
</file>

<file path=ppt/drawings/drawing26.xml><?xml version="1.0" encoding="utf-8"?>
<c:userShapes xmlns:c="http://schemas.openxmlformats.org/drawingml/2006/chart">
  <cdr:relSizeAnchor xmlns:cdr="http://schemas.openxmlformats.org/drawingml/2006/chartDrawing">
    <cdr:from>
      <cdr:x>0.25643</cdr:x>
      <cdr:y>0.31556</cdr:y>
    </cdr:from>
    <cdr:to>
      <cdr:x>0.2951</cdr:x>
      <cdr:y>0.43101</cdr:y>
    </cdr:to>
    <cdr:sp macro="" textlink="">
      <cdr:nvSpPr>
        <cdr:cNvPr id="2" name="CuadroTexto 3">
          <a:extLst xmlns:a="http://schemas.openxmlformats.org/drawingml/2006/main">
            <a:ext uri="{FF2B5EF4-FFF2-40B4-BE49-F238E27FC236}">
              <a16:creationId xmlns:a16="http://schemas.microsoft.com/office/drawing/2014/main" id="{F2213234-A9FC-4585-BC8A-4768DF11483E}"/>
            </a:ext>
          </a:extLst>
        </cdr:cNvPr>
        <cdr:cNvSpPr txBox="1"/>
      </cdr:nvSpPr>
      <cdr:spPr>
        <a:xfrm xmlns:a="http://schemas.openxmlformats.org/drawingml/2006/main">
          <a:off x="1364536" y="925404"/>
          <a:ext cx="205783"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0.53023</cdr:x>
      <cdr:y>0.32338</cdr:y>
    </cdr:from>
    <cdr:to>
      <cdr:x>0.58032</cdr:x>
      <cdr:y>0.45083</cdr:y>
    </cdr:to>
    <cdr:sp macro="" textlink="">
      <cdr:nvSpPr>
        <cdr:cNvPr id="3" name="CuadroTexto 3">
          <a:extLst xmlns:a="http://schemas.openxmlformats.org/drawingml/2006/main">
            <a:ext uri="{FF2B5EF4-FFF2-40B4-BE49-F238E27FC236}">
              <a16:creationId xmlns:a16="http://schemas.microsoft.com/office/drawing/2014/main" id="{4C9178D4-CF9E-4BED-B6A4-6A414FE303D8}"/>
            </a:ext>
          </a:extLst>
        </cdr:cNvPr>
        <cdr:cNvSpPr txBox="1"/>
      </cdr:nvSpPr>
      <cdr:spPr>
        <a:xfrm xmlns:a="http://schemas.openxmlformats.org/drawingml/2006/main">
          <a:off x="2670026" y="858993"/>
          <a:ext cx="252248"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0.81081</cdr:x>
      <cdr:y>0.40705</cdr:y>
    </cdr:from>
    <cdr:to>
      <cdr:x>0.8609</cdr:x>
      <cdr:y>0.5345</cdr:y>
    </cdr:to>
    <cdr:sp macro="" textlink="">
      <cdr:nvSpPr>
        <cdr:cNvPr id="4" name="CuadroTexto 3">
          <a:extLst xmlns:a="http://schemas.openxmlformats.org/drawingml/2006/main">
            <a:ext uri="{FF2B5EF4-FFF2-40B4-BE49-F238E27FC236}">
              <a16:creationId xmlns:a16="http://schemas.microsoft.com/office/drawing/2014/main" id="{0D8CDB76-51D1-414A-9264-3F5D195CE2C3}"/>
            </a:ext>
          </a:extLst>
        </cdr:cNvPr>
        <cdr:cNvSpPr txBox="1"/>
      </cdr:nvSpPr>
      <cdr:spPr>
        <a:xfrm xmlns:a="http://schemas.openxmlformats.org/drawingml/2006/main">
          <a:off x="4082901" y="1081243"/>
          <a:ext cx="252248"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27.xml><?xml version="1.0" encoding="utf-8"?>
<c:userShapes xmlns:c="http://schemas.openxmlformats.org/drawingml/2006/chart">
  <cdr:relSizeAnchor xmlns:cdr="http://schemas.openxmlformats.org/drawingml/2006/chartDrawing">
    <cdr:from>
      <cdr:x>0.31501</cdr:x>
      <cdr:y>0.24864</cdr:y>
    </cdr:from>
    <cdr:to>
      <cdr:x>0.36165</cdr:x>
      <cdr:y>0.35783</cdr:y>
    </cdr:to>
    <cdr:sp macro="" textlink="">
      <cdr:nvSpPr>
        <cdr:cNvPr id="2" name="CuadroTexto 3">
          <a:extLst xmlns:a="http://schemas.openxmlformats.org/drawingml/2006/main">
            <a:ext uri="{FF2B5EF4-FFF2-40B4-BE49-F238E27FC236}">
              <a16:creationId xmlns:a16="http://schemas.microsoft.com/office/drawing/2014/main" id="{C203C0BB-96C8-4393-9359-C50DD6792F7C}"/>
            </a:ext>
          </a:extLst>
        </cdr:cNvPr>
        <cdr:cNvSpPr txBox="1"/>
      </cdr:nvSpPr>
      <cdr:spPr>
        <a:xfrm xmlns:a="http://schemas.openxmlformats.org/drawingml/2006/main">
          <a:off x="1800267" y="770943"/>
          <a:ext cx="266559"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bg1"/>
              </a:solidFill>
              <a:latin typeface="Arial" panose="020B0604020202020204" pitchFamily="34" charset="0"/>
              <a:cs typeface="Arial" panose="020B0604020202020204" pitchFamily="34" charset="0"/>
            </a:rPr>
            <a:t>A</a:t>
          </a:r>
          <a:endParaRPr lang="es-AR" sz="1600" b="1" dirty="0">
            <a:solidFill>
              <a:schemeClr val="bg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0.739</cdr:x>
      <cdr:y>0.35236</cdr:y>
    </cdr:from>
    <cdr:to>
      <cdr:x>0.78564</cdr:x>
      <cdr:y>0.4729</cdr:y>
    </cdr:to>
    <cdr:sp macro="" textlink="">
      <cdr:nvSpPr>
        <cdr:cNvPr id="3" name="CuadroTexto 3">
          <a:extLst xmlns:a="http://schemas.openxmlformats.org/drawingml/2006/main">
            <a:ext uri="{FF2B5EF4-FFF2-40B4-BE49-F238E27FC236}">
              <a16:creationId xmlns:a16="http://schemas.microsoft.com/office/drawing/2014/main" id="{3970CFA5-77CE-428E-B2BF-243E9F27AA00}"/>
            </a:ext>
          </a:extLst>
        </cdr:cNvPr>
        <cdr:cNvSpPr txBox="1"/>
      </cdr:nvSpPr>
      <cdr:spPr>
        <a:xfrm xmlns:a="http://schemas.openxmlformats.org/drawingml/2006/main">
          <a:off x="4223373" y="1092522"/>
          <a:ext cx="266559" cy="37376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28.xml><?xml version="1.0" encoding="utf-8"?>
<c:userShapes xmlns:c="http://schemas.openxmlformats.org/drawingml/2006/chart">
  <cdr:relSizeAnchor xmlns:cdr="http://schemas.openxmlformats.org/drawingml/2006/chartDrawing">
    <cdr:from>
      <cdr:x>0.13819</cdr:x>
      <cdr:y>0.27299</cdr:y>
    </cdr:from>
    <cdr:to>
      <cdr:x>0.16731</cdr:x>
      <cdr:y>0.40924</cdr:y>
    </cdr:to>
    <cdr:sp macro="" textlink="">
      <cdr:nvSpPr>
        <cdr:cNvPr id="2" name="CuadroTexto 3">
          <a:extLst xmlns:a="http://schemas.openxmlformats.org/drawingml/2006/main">
            <a:ext uri="{FF2B5EF4-FFF2-40B4-BE49-F238E27FC236}">
              <a16:creationId xmlns:a16="http://schemas.microsoft.com/office/drawing/2014/main" id="{BD3DEFCA-2588-4EFA-A750-FB3ACC28BABF}"/>
            </a:ext>
          </a:extLst>
        </cdr:cNvPr>
        <cdr:cNvSpPr txBox="1"/>
      </cdr:nvSpPr>
      <cdr:spPr>
        <a:xfrm xmlns:a="http://schemas.openxmlformats.org/drawingml/2006/main">
          <a:off x="1264888" y="748875"/>
          <a:ext cx="266559" cy="37376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0.28044</cdr:x>
      <cdr:y>0.29853</cdr:y>
    </cdr:from>
    <cdr:to>
      <cdr:x>0.33447</cdr:x>
      <cdr:y>0.42194</cdr:y>
    </cdr:to>
    <cdr:sp macro="" textlink="">
      <cdr:nvSpPr>
        <cdr:cNvPr id="3" name="CuadroTexto 3">
          <a:extLst xmlns:a="http://schemas.openxmlformats.org/drawingml/2006/main">
            <a:ext uri="{FF2B5EF4-FFF2-40B4-BE49-F238E27FC236}">
              <a16:creationId xmlns:a16="http://schemas.microsoft.com/office/drawing/2014/main" id="{AFB4A8E9-6FA1-461A-9B3A-9865F4816DCF}"/>
            </a:ext>
          </a:extLst>
        </cdr:cNvPr>
        <cdr:cNvSpPr txBox="1"/>
      </cdr:nvSpPr>
      <cdr:spPr>
        <a:xfrm xmlns:a="http://schemas.openxmlformats.org/drawingml/2006/main">
          <a:off x="2566974" y="818925"/>
          <a:ext cx="494520"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0.58253</cdr:x>
      <cdr:y>0.32511</cdr:y>
    </cdr:from>
    <cdr:to>
      <cdr:x>0.63655</cdr:x>
      <cdr:y>0.44853</cdr:y>
    </cdr:to>
    <cdr:sp macro="" textlink="">
      <cdr:nvSpPr>
        <cdr:cNvPr id="4" name="CuadroTexto 3">
          <a:extLst xmlns:a="http://schemas.openxmlformats.org/drawingml/2006/main">
            <a:ext uri="{FF2B5EF4-FFF2-40B4-BE49-F238E27FC236}">
              <a16:creationId xmlns:a16="http://schemas.microsoft.com/office/drawing/2014/main" id="{8B22D21A-680A-4A21-A695-7D694AB58CB1}"/>
            </a:ext>
          </a:extLst>
        </cdr:cNvPr>
        <cdr:cNvSpPr txBox="1"/>
      </cdr:nvSpPr>
      <cdr:spPr>
        <a:xfrm xmlns:a="http://schemas.openxmlformats.org/drawingml/2006/main">
          <a:off x="5332103" y="891847"/>
          <a:ext cx="494520"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0.73424</cdr:x>
      <cdr:y>0.34363</cdr:y>
    </cdr:from>
    <cdr:to>
      <cdr:x>0.78827</cdr:x>
      <cdr:y>0.46705</cdr:y>
    </cdr:to>
    <cdr:sp macro="" textlink="">
      <cdr:nvSpPr>
        <cdr:cNvPr id="5" name="CuadroTexto 3">
          <a:extLst xmlns:a="http://schemas.openxmlformats.org/drawingml/2006/main">
            <a:ext uri="{FF2B5EF4-FFF2-40B4-BE49-F238E27FC236}">
              <a16:creationId xmlns:a16="http://schemas.microsoft.com/office/drawing/2014/main" id="{C92A6A78-E3D4-45C0-930F-13A21FAC10B8}"/>
            </a:ext>
          </a:extLst>
        </cdr:cNvPr>
        <cdr:cNvSpPr txBox="1"/>
      </cdr:nvSpPr>
      <cdr:spPr>
        <a:xfrm xmlns:a="http://schemas.openxmlformats.org/drawingml/2006/main">
          <a:off x="6720813" y="942647"/>
          <a:ext cx="494520"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0.44133</cdr:x>
      <cdr:y>0.37572</cdr:y>
    </cdr:from>
    <cdr:to>
      <cdr:x>0.47045</cdr:x>
      <cdr:y>0.49914</cdr:y>
    </cdr:to>
    <cdr:sp macro="" textlink="">
      <cdr:nvSpPr>
        <cdr:cNvPr id="6" name="CuadroTexto 3">
          <a:extLst xmlns:a="http://schemas.openxmlformats.org/drawingml/2006/main">
            <a:ext uri="{FF2B5EF4-FFF2-40B4-BE49-F238E27FC236}">
              <a16:creationId xmlns:a16="http://schemas.microsoft.com/office/drawing/2014/main" id="{342BE19D-376F-4D96-8419-84B84A737150}"/>
            </a:ext>
          </a:extLst>
        </cdr:cNvPr>
        <cdr:cNvSpPr txBox="1"/>
      </cdr:nvSpPr>
      <cdr:spPr>
        <a:xfrm xmlns:a="http://schemas.openxmlformats.org/drawingml/2006/main">
          <a:off x="4039642" y="1030682"/>
          <a:ext cx="266559"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0.89168</cdr:x>
      <cdr:y>0.43565</cdr:y>
    </cdr:from>
    <cdr:to>
      <cdr:x>0.92081</cdr:x>
      <cdr:y>0.55907</cdr:y>
    </cdr:to>
    <cdr:sp macro="" textlink="">
      <cdr:nvSpPr>
        <cdr:cNvPr id="7" name="CuadroTexto 3">
          <a:extLst xmlns:a="http://schemas.openxmlformats.org/drawingml/2006/main">
            <a:ext uri="{FF2B5EF4-FFF2-40B4-BE49-F238E27FC236}">
              <a16:creationId xmlns:a16="http://schemas.microsoft.com/office/drawing/2014/main" id="{3C22F839-673A-4D0B-B34B-9DECC520CACC}"/>
            </a:ext>
          </a:extLst>
        </cdr:cNvPr>
        <cdr:cNvSpPr txBox="1"/>
      </cdr:nvSpPr>
      <cdr:spPr>
        <a:xfrm xmlns:a="http://schemas.openxmlformats.org/drawingml/2006/main">
          <a:off x="8161937" y="1195074"/>
          <a:ext cx="266559"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C</a:t>
          </a:r>
          <a:endParaRPr lang="es-AR" sz="1600" b="1" dirty="0">
            <a:latin typeface="Arial" panose="020B0604020202020204" pitchFamily="34" charset="0"/>
            <a:cs typeface="Arial" panose="020B0604020202020204" pitchFamily="34" charset="0"/>
          </a:endParaRPr>
        </a:p>
      </cdr:txBody>
    </cdr:sp>
  </cdr:relSizeAnchor>
</c:userShapes>
</file>

<file path=ppt/drawings/drawing29.xml><?xml version="1.0" encoding="utf-8"?>
<c:userShapes xmlns:c="http://schemas.openxmlformats.org/drawingml/2006/chart">
  <cdr:relSizeAnchor xmlns:cdr="http://schemas.openxmlformats.org/drawingml/2006/chartDrawing">
    <cdr:from>
      <cdr:x>0.53903</cdr:x>
      <cdr:y>0.21851</cdr:y>
    </cdr:from>
    <cdr:to>
      <cdr:x>0.53903</cdr:x>
      <cdr:y>0.9614</cdr:y>
    </cdr:to>
    <cdr:cxnSp macro="">
      <cdr:nvCxnSpPr>
        <cdr:cNvPr id="3" name="Straight Connector 2">
          <a:extLst xmlns:a="http://schemas.openxmlformats.org/drawingml/2006/main">
            <a:ext uri="{FF2B5EF4-FFF2-40B4-BE49-F238E27FC236}">
              <a16:creationId xmlns:a16="http://schemas.microsoft.com/office/drawing/2014/main" id="{05BA1389-3B9A-476A-99F4-1C246161159A}"/>
            </a:ext>
          </a:extLst>
        </cdr:cNvPr>
        <cdr:cNvCxnSpPr/>
      </cdr:nvCxnSpPr>
      <cdr:spPr>
        <a:xfrm xmlns:a="http://schemas.openxmlformats.org/drawingml/2006/main" flipV="1">
          <a:off x="4285520" y="599408"/>
          <a:ext cx="0" cy="2037918"/>
        </a:xfrm>
        <a:prstGeom xmlns:a="http://schemas.openxmlformats.org/drawingml/2006/main" prst="line">
          <a:avLst/>
        </a:prstGeom>
        <a:ln xmlns:a="http://schemas.openxmlformats.org/drawingml/2006/main" w="1905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0.13827</cdr:x>
      <cdr:y>0.32165</cdr:y>
    </cdr:from>
    <cdr:to>
      <cdr:x>0.18781</cdr:x>
      <cdr:y>0.42833</cdr:y>
    </cdr:to>
    <cdr:sp macro="" textlink="">
      <cdr:nvSpPr>
        <cdr:cNvPr id="2" name="CuadroTexto 3">
          <a:extLst xmlns:a="http://schemas.openxmlformats.org/drawingml/2006/main">
            <a:ext uri="{FF2B5EF4-FFF2-40B4-BE49-F238E27FC236}">
              <a16:creationId xmlns:a16="http://schemas.microsoft.com/office/drawing/2014/main" id="{F26048CD-1F81-424B-A354-3519D928D642}"/>
            </a:ext>
          </a:extLst>
        </cdr:cNvPr>
        <cdr:cNvSpPr txBox="1"/>
      </cdr:nvSpPr>
      <cdr:spPr>
        <a:xfrm xmlns:a="http://schemas.openxmlformats.org/drawingml/2006/main">
          <a:off x="891208" y="927969"/>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0.23581</cdr:x>
      <cdr:y>0.33998</cdr:y>
    </cdr:from>
    <cdr:to>
      <cdr:x>0.28534</cdr:x>
      <cdr:y>0.44666</cdr:y>
    </cdr:to>
    <cdr:sp macro="" textlink="">
      <cdr:nvSpPr>
        <cdr:cNvPr id="3" name="CuadroTexto 3">
          <a:extLst xmlns:a="http://schemas.openxmlformats.org/drawingml/2006/main">
            <a:ext uri="{FF2B5EF4-FFF2-40B4-BE49-F238E27FC236}">
              <a16:creationId xmlns:a16="http://schemas.microsoft.com/office/drawing/2014/main" id="{F26048CD-1F81-424B-A354-3519D928D642}"/>
            </a:ext>
          </a:extLst>
        </cdr:cNvPr>
        <cdr:cNvSpPr txBox="1"/>
      </cdr:nvSpPr>
      <cdr:spPr>
        <a:xfrm xmlns:a="http://schemas.openxmlformats.org/drawingml/2006/main">
          <a:off x="1519858" y="980836"/>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0.33236</cdr:x>
      <cdr:y>0.33926</cdr:y>
    </cdr:from>
    <cdr:to>
      <cdr:x>0.38189</cdr:x>
      <cdr:y>0.44594</cdr:y>
    </cdr:to>
    <cdr:sp macro="" textlink="">
      <cdr:nvSpPr>
        <cdr:cNvPr id="4" name="CuadroTexto 3">
          <a:extLst xmlns:a="http://schemas.openxmlformats.org/drawingml/2006/main">
            <a:ext uri="{FF2B5EF4-FFF2-40B4-BE49-F238E27FC236}">
              <a16:creationId xmlns:a16="http://schemas.microsoft.com/office/drawing/2014/main" id="{297C1467-EFE2-4BE9-9291-A51DE3E3AD88}"/>
            </a:ext>
          </a:extLst>
        </cdr:cNvPr>
        <cdr:cNvSpPr txBox="1"/>
      </cdr:nvSpPr>
      <cdr:spPr>
        <a:xfrm xmlns:a="http://schemas.openxmlformats.org/drawingml/2006/main">
          <a:off x="2142158" y="978769"/>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0.42694</cdr:x>
      <cdr:y>0.35759</cdr:y>
    </cdr:from>
    <cdr:to>
      <cdr:x>0.47648</cdr:x>
      <cdr:y>0.46427</cdr:y>
    </cdr:to>
    <cdr:sp macro="" textlink="">
      <cdr:nvSpPr>
        <cdr:cNvPr id="5" name="CuadroTexto 3">
          <a:extLst xmlns:a="http://schemas.openxmlformats.org/drawingml/2006/main">
            <a:ext uri="{FF2B5EF4-FFF2-40B4-BE49-F238E27FC236}">
              <a16:creationId xmlns:a16="http://schemas.microsoft.com/office/drawing/2014/main" id="{9AAA4FF7-BF42-47A3-BFBC-F25932AB2B91}"/>
            </a:ext>
          </a:extLst>
        </cdr:cNvPr>
        <cdr:cNvSpPr txBox="1"/>
      </cdr:nvSpPr>
      <cdr:spPr>
        <a:xfrm xmlns:a="http://schemas.openxmlformats.org/drawingml/2006/main">
          <a:off x="2751758" y="1031636"/>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0.523</cdr:x>
      <cdr:y>0.36089</cdr:y>
    </cdr:from>
    <cdr:to>
      <cdr:x>0.57254</cdr:x>
      <cdr:y>0.46757</cdr:y>
    </cdr:to>
    <cdr:sp macro="" textlink="">
      <cdr:nvSpPr>
        <cdr:cNvPr id="6" name="CuadroTexto 3">
          <a:extLst xmlns:a="http://schemas.openxmlformats.org/drawingml/2006/main">
            <a:ext uri="{FF2B5EF4-FFF2-40B4-BE49-F238E27FC236}">
              <a16:creationId xmlns:a16="http://schemas.microsoft.com/office/drawing/2014/main" id="{9AAA4FF7-BF42-47A3-BFBC-F25932AB2B91}"/>
            </a:ext>
          </a:extLst>
        </cdr:cNvPr>
        <cdr:cNvSpPr txBox="1"/>
      </cdr:nvSpPr>
      <cdr:spPr>
        <a:xfrm xmlns:a="http://schemas.openxmlformats.org/drawingml/2006/main">
          <a:off x="3370883" y="1041161"/>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0.71604</cdr:x>
      <cdr:y>0.36639</cdr:y>
    </cdr:from>
    <cdr:to>
      <cdr:x>0.76557</cdr:x>
      <cdr:y>0.47307</cdr:y>
    </cdr:to>
    <cdr:sp macro="" textlink="">
      <cdr:nvSpPr>
        <cdr:cNvPr id="7" name="CuadroTexto 3">
          <a:extLst xmlns:a="http://schemas.openxmlformats.org/drawingml/2006/main">
            <a:ext uri="{FF2B5EF4-FFF2-40B4-BE49-F238E27FC236}">
              <a16:creationId xmlns:a16="http://schemas.microsoft.com/office/drawing/2014/main" id="{9AAA4FF7-BF42-47A3-BFBC-F25932AB2B91}"/>
            </a:ext>
          </a:extLst>
        </cdr:cNvPr>
        <cdr:cNvSpPr txBox="1"/>
      </cdr:nvSpPr>
      <cdr:spPr>
        <a:xfrm xmlns:a="http://schemas.openxmlformats.org/drawingml/2006/main">
          <a:off x="4615043" y="1057036"/>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B</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0.61906</cdr:x>
      <cdr:y>0.35759</cdr:y>
    </cdr:from>
    <cdr:to>
      <cdr:x>0.66859</cdr:x>
      <cdr:y>0.46427</cdr:y>
    </cdr:to>
    <cdr:sp macro="" textlink="">
      <cdr:nvSpPr>
        <cdr:cNvPr id="8" name="CuadroTexto 3">
          <a:extLst xmlns:a="http://schemas.openxmlformats.org/drawingml/2006/main">
            <a:ext uri="{FF2B5EF4-FFF2-40B4-BE49-F238E27FC236}">
              <a16:creationId xmlns:a16="http://schemas.microsoft.com/office/drawing/2014/main" id="{9AAA4FF7-BF42-47A3-BFBC-F25932AB2B91}"/>
            </a:ext>
          </a:extLst>
        </cdr:cNvPr>
        <cdr:cNvSpPr txBox="1"/>
      </cdr:nvSpPr>
      <cdr:spPr>
        <a:xfrm xmlns:a="http://schemas.openxmlformats.org/drawingml/2006/main">
          <a:off x="3990008" y="1031636"/>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A</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0.90724</cdr:x>
      <cdr:y>0.41041</cdr:y>
    </cdr:from>
    <cdr:to>
      <cdr:x>0.95677</cdr:x>
      <cdr:y>0.51709</cdr:y>
    </cdr:to>
    <cdr:sp macro="" textlink="">
      <cdr:nvSpPr>
        <cdr:cNvPr id="9" name="CuadroTexto 3">
          <a:extLst xmlns:a="http://schemas.openxmlformats.org/drawingml/2006/main">
            <a:ext uri="{FF2B5EF4-FFF2-40B4-BE49-F238E27FC236}">
              <a16:creationId xmlns:a16="http://schemas.microsoft.com/office/drawing/2014/main" id="{9AAA4FF7-BF42-47A3-BFBC-F25932AB2B91}"/>
            </a:ext>
          </a:extLst>
        </cdr:cNvPr>
        <cdr:cNvSpPr txBox="1"/>
      </cdr:nvSpPr>
      <cdr:spPr>
        <a:xfrm xmlns:a="http://schemas.openxmlformats.org/drawingml/2006/main">
          <a:off x="5847383" y="1184036"/>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D</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0.61758</cdr:x>
      <cdr:y>0.42692</cdr:y>
    </cdr:from>
    <cdr:to>
      <cdr:x>0.66712</cdr:x>
      <cdr:y>0.5336</cdr:y>
    </cdr:to>
    <cdr:sp macro="" textlink="">
      <cdr:nvSpPr>
        <cdr:cNvPr id="11" name="CuadroTexto 3">
          <a:extLst xmlns:a="http://schemas.openxmlformats.org/drawingml/2006/main">
            <a:ext uri="{FF2B5EF4-FFF2-40B4-BE49-F238E27FC236}">
              <a16:creationId xmlns:a16="http://schemas.microsoft.com/office/drawing/2014/main" id="{9AAA4FF7-BF42-47A3-BFBC-F25932AB2B91}"/>
            </a:ext>
          </a:extLst>
        </cdr:cNvPr>
        <cdr:cNvSpPr txBox="1"/>
      </cdr:nvSpPr>
      <cdr:spPr>
        <a:xfrm xmlns:a="http://schemas.openxmlformats.org/drawingml/2006/main">
          <a:off x="3980483" y="1231661"/>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B</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0.81203</cdr:x>
      <cdr:y>0.39574</cdr:y>
    </cdr:from>
    <cdr:to>
      <cdr:x>0.86156</cdr:x>
      <cdr:y>0.50242</cdr:y>
    </cdr:to>
    <cdr:sp macro="" textlink="">
      <cdr:nvSpPr>
        <cdr:cNvPr id="12" name="CuadroTexto 3">
          <a:extLst xmlns:a="http://schemas.openxmlformats.org/drawingml/2006/main">
            <a:ext uri="{FF2B5EF4-FFF2-40B4-BE49-F238E27FC236}">
              <a16:creationId xmlns:a16="http://schemas.microsoft.com/office/drawing/2014/main" id="{C391C058-8C40-4EEC-AB4A-DADC0A19BE78}"/>
            </a:ext>
          </a:extLst>
        </cdr:cNvPr>
        <cdr:cNvSpPr txBox="1"/>
      </cdr:nvSpPr>
      <cdr:spPr>
        <a:xfrm xmlns:a="http://schemas.openxmlformats.org/drawingml/2006/main">
          <a:off x="5233738" y="1141702"/>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C</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0.71385</cdr:x>
      <cdr:y>0.44666</cdr:y>
    </cdr:from>
    <cdr:to>
      <cdr:x>0.76338</cdr:x>
      <cdr:y>0.55334</cdr:y>
    </cdr:to>
    <cdr:sp macro="" textlink="">
      <cdr:nvSpPr>
        <cdr:cNvPr id="13" name="CuadroTexto 3">
          <a:extLst xmlns:a="http://schemas.openxmlformats.org/drawingml/2006/main">
            <a:ext uri="{FF2B5EF4-FFF2-40B4-BE49-F238E27FC236}">
              <a16:creationId xmlns:a16="http://schemas.microsoft.com/office/drawing/2014/main" id="{C391C058-8C40-4EEC-AB4A-DADC0A19BE78}"/>
            </a:ext>
          </a:extLst>
        </cdr:cNvPr>
        <cdr:cNvSpPr txBox="1"/>
      </cdr:nvSpPr>
      <cdr:spPr>
        <a:xfrm xmlns:a="http://schemas.openxmlformats.org/drawingml/2006/main">
          <a:off x="4600918" y="1288613"/>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C</a:t>
          </a:r>
          <a:endParaRPr lang="es-AR"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0.3299</cdr:x>
      <cdr:y>0.41681</cdr:y>
    </cdr:from>
    <cdr:to>
      <cdr:x>0.37943</cdr:x>
      <cdr:y>0.5235</cdr:y>
    </cdr:to>
    <cdr:sp macro="" textlink="">
      <cdr:nvSpPr>
        <cdr:cNvPr id="14" name="CuadroTexto 3">
          <a:extLst xmlns:a="http://schemas.openxmlformats.org/drawingml/2006/main">
            <a:ext uri="{FF2B5EF4-FFF2-40B4-BE49-F238E27FC236}">
              <a16:creationId xmlns:a16="http://schemas.microsoft.com/office/drawing/2014/main" id="{6C3C3B3B-3060-45E6-A5CA-626D107EA032}"/>
            </a:ext>
          </a:extLst>
        </cdr:cNvPr>
        <cdr:cNvSpPr txBox="1"/>
      </cdr:nvSpPr>
      <cdr:spPr>
        <a:xfrm xmlns:a="http://schemas.openxmlformats.org/drawingml/2006/main">
          <a:off x="2126283" y="1202509"/>
          <a:ext cx="3192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panose="020B0604020202020204" pitchFamily="34" charset="0"/>
              <a:cs typeface="Arial" panose="020B0604020202020204" pitchFamily="34" charset="0"/>
            </a:rPr>
            <a:t>B</a:t>
          </a:r>
          <a:endParaRPr lang="es-AR" sz="1400" b="1" dirty="0">
            <a:latin typeface="Arial" panose="020B0604020202020204" pitchFamily="34" charset="0"/>
            <a:cs typeface="Arial" panose="020B0604020202020204" pitchFamily="34" charset="0"/>
          </a:endParaRPr>
        </a:p>
      </cdr:txBody>
    </cdr:sp>
  </cdr:relSizeAnchor>
</c:userShapes>
</file>

<file path=ppt/drawings/drawing30.xml><?xml version="1.0" encoding="utf-8"?>
<c:userShapes xmlns:c="http://schemas.openxmlformats.org/drawingml/2006/chart">
  <cdr:relSizeAnchor xmlns:cdr="http://schemas.openxmlformats.org/drawingml/2006/chartDrawing">
    <cdr:from>
      <cdr:x>0.33043</cdr:x>
      <cdr:y>0.39113</cdr:y>
    </cdr:from>
    <cdr:to>
      <cdr:x>0.41312</cdr:x>
      <cdr:y>0.50102</cdr:y>
    </cdr:to>
    <cdr:sp macro="" textlink="">
      <cdr:nvSpPr>
        <cdr:cNvPr id="2" name="CuadroTexto 3">
          <a:extLst xmlns:a="http://schemas.openxmlformats.org/drawingml/2006/main">
            <a:ext uri="{FF2B5EF4-FFF2-40B4-BE49-F238E27FC236}">
              <a16:creationId xmlns:a16="http://schemas.microsoft.com/office/drawing/2014/main" id="{3C7A4DB5-13B3-43E2-A3AD-415F5FD69EBC}"/>
            </a:ext>
          </a:extLst>
        </cdr:cNvPr>
        <cdr:cNvSpPr txBox="1"/>
      </cdr:nvSpPr>
      <cdr:spPr>
        <a:xfrm xmlns:a="http://schemas.openxmlformats.org/drawingml/2006/main">
          <a:off x="1510743" y="1414122"/>
          <a:ext cx="378051" cy="39729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0.73102</cdr:x>
      <cdr:y>0.42914</cdr:y>
    </cdr:from>
    <cdr:to>
      <cdr:x>0.81371</cdr:x>
      <cdr:y>0.52278</cdr:y>
    </cdr:to>
    <cdr:sp macro="" textlink="">
      <cdr:nvSpPr>
        <cdr:cNvPr id="3" name="CuadroTexto 3">
          <a:extLst xmlns:a="http://schemas.openxmlformats.org/drawingml/2006/main">
            <a:ext uri="{FF2B5EF4-FFF2-40B4-BE49-F238E27FC236}">
              <a16:creationId xmlns:a16="http://schemas.microsoft.com/office/drawing/2014/main" id="{CF208B05-D7B0-49D9-8BAE-CC7A81C5E132}"/>
            </a:ext>
          </a:extLst>
        </cdr:cNvPr>
        <cdr:cNvSpPr txBox="1"/>
      </cdr:nvSpPr>
      <cdr:spPr>
        <a:xfrm xmlns:a="http://schemas.openxmlformats.org/drawingml/2006/main">
          <a:off x="3342216" y="1551549"/>
          <a:ext cx="378051"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0.24896</cdr:x>
      <cdr:y>0.1967</cdr:y>
    </cdr:from>
    <cdr:to>
      <cdr:x>0.89433</cdr:x>
      <cdr:y>0.28183</cdr:y>
    </cdr:to>
    <cdr:sp macro="" textlink="">
      <cdr:nvSpPr>
        <cdr:cNvPr id="4" name="CuadroTexto 3">
          <a:extLst xmlns:a="http://schemas.openxmlformats.org/drawingml/2006/main">
            <a:ext uri="{FF2B5EF4-FFF2-40B4-BE49-F238E27FC236}">
              <a16:creationId xmlns:a16="http://schemas.microsoft.com/office/drawing/2014/main" id="{D4015BBD-95BD-424C-A8B2-0AB368358F44}"/>
            </a:ext>
          </a:extLst>
        </cdr:cNvPr>
        <cdr:cNvSpPr txBox="1"/>
      </cdr:nvSpPr>
      <cdr:spPr>
        <a:xfrm xmlns:a="http://schemas.openxmlformats.org/drawingml/2006/main">
          <a:off x="1138233" y="711158"/>
          <a:ext cx="2950627" cy="307777"/>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anose="020B0604020202020204" pitchFamily="34" charset="0"/>
              <a:cs typeface="Arial" panose="020B0604020202020204" pitchFamily="34" charset="0"/>
            </a:rPr>
            <a:t>R</a:t>
          </a:r>
          <a:r>
            <a:rPr lang="es-AR" sz="1400" dirty="0">
              <a:solidFill>
                <a:prstClr val="black"/>
              </a:solidFill>
              <a:latin typeface="Arial" panose="020B0604020202020204" pitchFamily="34" charset="0"/>
              <a:cs typeface="Arial" panose="020B0604020202020204" pitchFamily="34" charset="0"/>
            </a:rPr>
            <a:t>espuesta al Fungicida 492Kg/Ha</a:t>
          </a:r>
          <a:endParaRPr kumimoji="0" lang="es-AR"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cdr:txBody>
    </cdr:sp>
  </cdr:relSizeAnchor>
</c:userShapes>
</file>

<file path=ppt/drawings/drawing31.xml><?xml version="1.0" encoding="utf-8"?>
<c:userShapes xmlns:c="http://schemas.openxmlformats.org/drawingml/2006/chart">
  <cdr:relSizeAnchor xmlns:cdr="http://schemas.openxmlformats.org/drawingml/2006/chartDrawing">
    <cdr:from>
      <cdr:x>0.25586</cdr:x>
      <cdr:y>0.12556</cdr:y>
    </cdr:from>
    <cdr:to>
      <cdr:x>0.90123</cdr:x>
      <cdr:y>0.21069</cdr:y>
    </cdr:to>
    <cdr:sp macro="" textlink="">
      <cdr:nvSpPr>
        <cdr:cNvPr id="2" name="CuadroTexto 3">
          <a:extLst xmlns:a="http://schemas.openxmlformats.org/drawingml/2006/main">
            <a:ext uri="{FF2B5EF4-FFF2-40B4-BE49-F238E27FC236}">
              <a16:creationId xmlns:a16="http://schemas.microsoft.com/office/drawing/2014/main" id="{505CA443-7928-410D-8A1E-ECF463F50B6F}"/>
            </a:ext>
          </a:extLst>
        </cdr:cNvPr>
        <cdr:cNvSpPr txBox="1"/>
      </cdr:nvSpPr>
      <cdr:spPr>
        <a:xfrm xmlns:a="http://schemas.openxmlformats.org/drawingml/2006/main">
          <a:off x="1169783" y="453947"/>
          <a:ext cx="2950627" cy="307777"/>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anose="020B0604020202020204" pitchFamily="34" charset="0"/>
              <a:cs typeface="Arial" panose="020B0604020202020204" pitchFamily="34" charset="0"/>
            </a:rPr>
            <a:t>R</a:t>
          </a:r>
          <a:r>
            <a:rPr lang="es-AR" sz="1400" dirty="0">
              <a:solidFill>
                <a:prstClr val="black"/>
              </a:solidFill>
              <a:latin typeface="Arial" panose="020B0604020202020204" pitchFamily="34" charset="0"/>
              <a:cs typeface="Arial" panose="020B0604020202020204" pitchFamily="34" charset="0"/>
            </a:rPr>
            <a:t>espuesta a FS 2480Kg/Ha</a:t>
          </a:r>
          <a:endParaRPr kumimoji="0" lang="es-AR"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cdr:txBody>
    </cdr:sp>
  </cdr:relSizeAnchor>
</c:userShapes>
</file>

<file path=ppt/drawings/drawing32.xml><?xml version="1.0" encoding="utf-8"?>
<c:userShapes xmlns:c="http://schemas.openxmlformats.org/drawingml/2006/chart">
  <cdr:relSizeAnchor xmlns:cdr="http://schemas.openxmlformats.org/drawingml/2006/chartDrawing">
    <cdr:from>
      <cdr:x>0.51942</cdr:x>
      <cdr:y>0.11143</cdr:y>
    </cdr:from>
    <cdr:to>
      <cdr:x>0.51942</cdr:x>
      <cdr:y>0.98</cdr:y>
    </cdr:to>
    <cdr:cxnSp macro="">
      <cdr:nvCxnSpPr>
        <cdr:cNvPr id="2" name="Straight Connector 1">
          <a:extLst xmlns:a="http://schemas.openxmlformats.org/drawingml/2006/main">
            <a:ext uri="{FF2B5EF4-FFF2-40B4-BE49-F238E27FC236}">
              <a16:creationId xmlns:a16="http://schemas.microsoft.com/office/drawing/2014/main" id="{5ACAED5A-9EA0-4355-867F-CEFB27910FF6}"/>
            </a:ext>
          </a:extLst>
        </cdr:cNvPr>
        <cdr:cNvCxnSpPr>
          <a:cxnSpLocks xmlns:a="http://schemas.openxmlformats.org/drawingml/2006/main"/>
        </cdr:cNvCxnSpPr>
      </cdr:nvCxnSpPr>
      <cdr:spPr>
        <a:xfrm xmlns:a="http://schemas.openxmlformats.org/drawingml/2006/main">
          <a:off x="5837341" y="375385"/>
          <a:ext cx="0" cy="2926080"/>
        </a:xfrm>
        <a:prstGeom xmlns:a="http://schemas.openxmlformats.org/drawingml/2006/main" prst="line">
          <a:avLst/>
        </a:prstGeom>
        <a:ln xmlns:a="http://schemas.openxmlformats.org/drawingml/2006/main" w="3175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0.13689</cdr:x>
      <cdr:y>0.47189</cdr:y>
    </cdr:from>
    <cdr:to>
      <cdr:x>0.20176</cdr:x>
      <cdr:y>0.59066</cdr:y>
    </cdr:to>
    <cdr:sp macro="" textlink="">
      <cdr:nvSpPr>
        <cdr:cNvPr id="9" name="CuadroTexto 3">
          <a:extLst xmlns:a="http://schemas.openxmlformats.org/drawingml/2006/main">
            <a:ext uri="{FF2B5EF4-FFF2-40B4-BE49-F238E27FC236}">
              <a16:creationId xmlns:a16="http://schemas.microsoft.com/office/drawing/2014/main" id="{8ED9FC8B-46A2-4B0D-9C62-7CF83C00C552}"/>
            </a:ext>
          </a:extLst>
        </cdr:cNvPr>
        <cdr:cNvSpPr txBox="1"/>
      </cdr:nvSpPr>
      <cdr:spPr>
        <a:xfrm xmlns:a="http://schemas.openxmlformats.org/drawingml/2006/main">
          <a:off x="1538427" y="1589730"/>
          <a:ext cx="728940" cy="400110"/>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err="1">
              <a:solidFill>
                <a:prstClr val="black"/>
              </a:solidFill>
              <a:latin typeface="Arial" panose="020B0604020202020204" pitchFamily="34" charset="0"/>
              <a:cs typeface="Arial" panose="020B0604020202020204" pitchFamily="34" charset="0"/>
            </a:rPr>
            <a:t>Rta</a:t>
          </a:r>
          <a:r>
            <a:rPr lang="en-US" sz="1000" b="1" dirty="0">
              <a:solidFill>
                <a:prstClr val="black"/>
              </a:solidFill>
              <a:latin typeface="Arial" panose="020B0604020202020204" pitchFamily="34" charset="0"/>
              <a:cs typeface="Arial" panose="020B0604020202020204" pitchFamily="34" charset="0"/>
            </a:rPr>
            <a:t>.</a:t>
          </a:r>
          <a:r>
            <a:rPr lang="es-AR" sz="1000" b="1" dirty="0">
              <a:solidFill>
                <a:prstClr val="black"/>
              </a:solidFill>
              <a:latin typeface="Arial" panose="020B0604020202020204" pitchFamily="34" charset="0"/>
              <a:cs typeface="Arial" panose="020B0604020202020204" pitchFamily="34" charset="0"/>
            </a:rPr>
            <a:t> 540 Kg/Ha</a:t>
          </a:r>
          <a:endParaRPr kumimoji="0" lang="es-AR"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0.36924</cdr:x>
      <cdr:y>0.48697</cdr:y>
    </cdr:from>
    <cdr:to>
      <cdr:x>0.4341</cdr:x>
      <cdr:y>0.60574</cdr:y>
    </cdr:to>
    <cdr:sp macro="" textlink="">
      <cdr:nvSpPr>
        <cdr:cNvPr id="10" name="CuadroTexto 3">
          <a:extLst xmlns:a="http://schemas.openxmlformats.org/drawingml/2006/main">
            <a:ext uri="{FF2B5EF4-FFF2-40B4-BE49-F238E27FC236}">
              <a16:creationId xmlns:a16="http://schemas.microsoft.com/office/drawing/2014/main" id="{CF4973A5-7109-4A33-B0F7-79A846BAC96A}"/>
            </a:ext>
          </a:extLst>
        </cdr:cNvPr>
        <cdr:cNvSpPr txBox="1"/>
      </cdr:nvSpPr>
      <cdr:spPr>
        <a:xfrm xmlns:a="http://schemas.openxmlformats.org/drawingml/2006/main">
          <a:off x="4149552" y="1640530"/>
          <a:ext cx="728940" cy="400110"/>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err="1">
              <a:solidFill>
                <a:prstClr val="black"/>
              </a:solidFill>
              <a:latin typeface="Arial" panose="020B0604020202020204" pitchFamily="34" charset="0"/>
              <a:cs typeface="Arial" panose="020B0604020202020204" pitchFamily="34" charset="0"/>
            </a:rPr>
            <a:t>Rta</a:t>
          </a:r>
          <a:r>
            <a:rPr lang="en-US" sz="1000" b="1" dirty="0">
              <a:solidFill>
                <a:prstClr val="black"/>
              </a:solidFill>
              <a:latin typeface="Arial" panose="020B0604020202020204" pitchFamily="34" charset="0"/>
              <a:cs typeface="Arial" panose="020B0604020202020204" pitchFamily="34" charset="0"/>
            </a:rPr>
            <a:t>.</a:t>
          </a:r>
          <a:r>
            <a:rPr lang="es-AR" sz="1000" b="1" dirty="0">
              <a:solidFill>
                <a:prstClr val="black"/>
              </a:solidFill>
              <a:latin typeface="Arial" panose="020B0604020202020204" pitchFamily="34" charset="0"/>
              <a:cs typeface="Arial" panose="020B0604020202020204" pitchFamily="34" charset="0"/>
            </a:rPr>
            <a:t> 541 Kg/Ha</a:t>
          </a:r>
          <a:endParaRPr kumimoji="0" lang="es-AR"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0.60244</cdr:x>
      <cdr:y>0.50205</cdr:y>
    </cdr:from>
    <cdr:to>
      <cdr:x>0.6673</cdr:x>
      <cdr:y>0.62082</cdr:y>
    </cdr:to>
    <cdr:sp macro="" textlink="">
      <cdr:nvSpPr>
        <cdr:cNvPr id="11" name="CuadroTexto 3">
          <a:extLst xmlns:a="http://schemas.openxmlformats.org/drawingml/2006/main">
            <a:ext uri="{FF2B5EF4-FFF2-40B4-BE49-F238E27FC236}">
              <a16:creationId xmlns:a16="http://schemas.microsoft.com/office/drawing/2014/main" id="{11E4B28E-7AB1-41E4-B70D-B5A5F94E47E7}"/>
            </a:ext>
          </a:extLst>
        </cdr:cNvPr>
        <cdr:cNvSpPr txBox="1"/>
      </cdr:nvSpPr>
      <cdr:spPr>
        <a:xfrm xmlns:a="http://schemas.openxmlformats.org/drawingml/2006/main">
          <a:off x="6770298" y="1691330"/>
          <a:ext cx="728940" cy="400110"/>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err="1">
              <a:solidFill>
                <a:prstClr val="black"/>
              </a:solidFill>
              <a:latin typeface="Arial" panose="020B0604020202020204" pitchFamily="34" charset="0"/>
              <a:cs typeface="Arial" panose="020B0604020202020204" pitchFamily="34" charset="0"/>
            </a:rPr>
            <a:t>Rta</a:t>
          </a:r>
          <a:r>
            <a:rPr lang="en-US" sz="1000" b="1" dirty="0">
              <a:solidFill>
                <a:prstClr val="black"/>
              </a:solidFill>
              <a:latin typeface="Arial" panose="020B0604020202020204" pitchFamily="34" charset="0"/>
              <a:cs typeface="Arial" panose="020B0604020202020204" pitchFamily="34" charset="0"/>
            </a:rPr>
            <a:t>.</a:t>
          </a:r>
          <a:r>
            <a:rPr lang="es-AR" sz="1000" b="1" dirty="0">
              <a:solidFill>
                <a:prstClr val="black"/>
              </a:solidFill>
              <a:latin typeface="Arial" panose="020B0604020202020204" pitchFamily="34" charset="0"/>
              <a:cs typeface="Arial" panose="020B0604020202020204" pitchFamily="34" charset="0"/>
            </a:rPr>
            <a:t> 333 Kg/Ha</a:t>
          </a:r>
          <a:endParaRPr kumimoji="0" lang="es-AR"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0.83969</cdr:x>
      <cdr:y>0.50205</cdr:y>
    </cdr:from>
    <cdr:to>
      <cdr:x>0.90455</cdr:x>
      <cdr:y>0.62082</cdr:y>
    </cdr:to>
    <cdr:sp macro="" textlink="">
      <cdr:nvSpPr>
        <cdr:cNvPr id="12" name="CuadroTexto 3">
          <a:extLst xmlns:a="http://schemas.openxmlformats.org/drawingml/2006/main">
            <a:ext uri="{FF2B5EF4-FFF2-40B4-BE49-F238E27FC236}">
              <a16:creationId xmlns:a16="http://schemas.microsoft.com/office/drawing/2014/main" id="{11E4B28E-7AB1-41E4-B70D-B5A5F94E47E7}"/>
            </a:ext>
          </a:extLst>
        </cdr:cNvPr>
        <cdr:cNvSpPr txBox="1"/>
      </cdr:nvSpPr>
      <cdr:spPr>
        <a:xfrm xmlns:a="http://schemas.openxmlformats.org/drawingml/2006/main">
          <a:off x="9436506" y="1691330"/>
          <a:ext cx="728940" cy="400110"/>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err="1">
              <a:solidFill>
                <a:prstClr val="black"/>
              </a:solidFill>
              <a:latin typeface="Arial" panose="020B0604020202020204" pitchFamily="34" charset="0"/>
              <a:cs typeface="Arial" panose="020B0604020202020204" pitchFamily="34" charset="0"/>
            </a:rPr>
            <a:t>Rta</a:t>
          </a:r>
          <a:r>
            <a:rPr lang="en-US" sz="1000" b="1" dirty="0">
              <a:solidFill>
                <a:prstClr val="black"/>
              </a:solidFill>
              <a:latin typeface="Arial" panose="020B0604020202020204" pitchFamily="34" charset="0"/>
              <a:cs typeface="Arial" panose="020B0604020202020204" pitchFamily="34" charset="0"/>
            </a:rPr>
            <a:t>.</a:t>
          </a:r>
          <a:r>
            <a:rPr lang="es-AR" sz="1000" b="1" dirty="0">
              <a:solidFill>
                <a:prstClr val="black"/>
              </a:solidFill>
              <a:latin typeface="Arial" panose="020B0604020202020204" pitchFamily="34" charset="0"/>
              <a:cs typeface="Arial" panose="020B0604020202020204" pitchFamily="34" charset="0"/>
            </a:rPr>
            <a:t> 553 Kg/Ha</a:t>
          </a:r>
          <a:endParaRPr kumimoji="0" lang="es-AR"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cdr:txBody>
    </cdr:sp>
  </cdr:relSizeAnchor>
</c:userShapes>
</file>

<file path=ppt/drawings/drawing33.xml><?xml version="1.0" encoding="utf-8"?>
<c:userShapes xmlns:c="http://schemas.openxmlformats.org/drawingml/2006/chart">
  <cdr:relSizeAnchor xmlns:cdr="http://schemas.openxmlformats.org/drawingml/2006/chartDrawing">
    <cdr:from>
      <cdr:x>0.22725</cdr:x>
      <cdr:y>0.2845</cdr:y>
    </cdr:from>
    <cdr:to>
      <cdr:x>0.27327</cdr:x>
      <cdr:y>0.39071</cdr:y>
    </cdr:to>
    <cdr:sp macro="" textlink="">
      <cdr:nvSpPr>
        <cdr:cNvPr id="2" name="CuadroTexto 3">
          <a:extLst xmlns:a="http://schemas.openxmlformats.org/drawingml/2006/main">
            <a:ext uri="{FF2B5EF4-FFF2-40B4-BE49-F238E27FC236}">
              <a16:creationId xmlns:a16="http://schemas.microsoft.com/office/drawing/2014/main" id="{406A1FBD-8882-4202-B8C7-B2FD80C2FE8F}"/>
            </a:ext>
          </a:extLst>
        </cdr:cNvPr>
        <cdr:cNvSpPr txBox="1"/>
      </cdr:nvSpPr>
      <cdr:spPr>
        <a:xfrm xmlns:a="http://schemas.openxmlformats.org/drawingml/2006/main">
          <a:off x="1409505" y="938176"/>
          <a:ext cx="285476" cy="35025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0.43302</cdr:x>
      <cdr:y>0.34805</cdr:y>
    </cdr:from>
    <cdr:to>
      <cdr:x>0.47905</cdr:x>
      <cdr:y>0.45426</cdr:y>
    </cdr:to>
    <cdr:sp macro="" textlink="">
      <cdr:nvSpPr>
        <cdr:cNvPr id="3" name="CuadroTexto 3">
          <a:extLst xmlns:a="http://schemas.openxmlformats.org/drawingml/2006/main">
            <a:ext uri="{FF2B5EF4-FFF2-40B4-BE49-F238E27FC236}">
              <a16:creationId xmlns:a16="http://schemas.microsoft.com/office/drawing/2014/main" id="{406A1FBD-8882-4202-B8C7-B2FD80C2FE8F}"/>
            </a:ext>
          </a:extLst>
        </cdr:cNvPr>
        <cdr:cNvSpPr txBox="1"/>
      </cdr:nvSpPr>
      <cdr:spPr>
        <a:xfrm xmlns:a="http://schemas.openxmlformats.org/drawingml/2006/main">
          <a:off x="2685855" y="1147726"/>
          <a:ext cx="285476" cy="35025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0.64085</cdr:x>
      <cdr:y>0.29991</cdr:y>
    </cdr:from>
    <cdr:to>
      <cdr:x>0.68688</cdr:x>
      <cdr:y>0.40612</cdr:y>
    </cdr:to>
    <cdr:sp macro="" textlink="">
      <cdr:nvSpPr>
        <cdr:cNvPr id="4" name="CuadroTexto 3">
          <a:extLst xmlns:a="http://schemas.openxmlformats.org/drawingml/2006/main">
            <a:ext uri="{FF2B5EF4-FFF2-40B4-BE49-F238E27FC236}">
              <a16:creationId xmlns:a16="http://schemas.microsoft.com/office/drawing/2014/main" id="{3594356A-31E5-4D3D-AE73-2D7DBF4A018E}"/>
            </a:ext>
          </a:extLst>
        </cdr:cNvPr>
        <cdr:cNvSpPr txBox="1"/>
      </cdr:nvSpPr>
      <cdr:spPr>
        <a:xfrm xmlns:a="http://schemas.openxmlformats.org/drawingml/2006/main">
          <a:off x="3974905" y="988976"/>
          <a:ext cx="285476" cy="35025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0.85021</cdr:x>
      <cdr:y>0.31531</cdr:y>
    </cdr:from>
    <cdr:to>
      <cdr:x>0.89624</cdr:x>
      <cdr:y>0.42152</cdr:y>
    </cdr:to>
    <cdr:sp macro="" textlink="">
      <cdr:nvSpPr>
        <cdr:cNvPr id="5" name="CuadroTexto 3">
          <a:extLst xmlns:a="http://schemas.openxmlformats.org/drawingml/2006/main">
            <a:ext uri="{FF2B5EF4-FFF2-40B4-BE49-F238E27FC236}">
              <a16:creationId xmlns:a16="http://schemas.microsoft.com/office/drawing/2014/main" id="{00FD0E86-9CB8-4309-83B0-9A2D12893622}"/>
            </a:ext>
          </a:extLst>
        </cdr:cNvPr>
        <cdr:cNvSpPr txBox="1"/>
      </cdr:nvSpPr>
      <cdr:spPr>
        <a:xfrm xmlns:a="http://schemas.openxmlformats.org/drawingml/2006/main">
          <a:off x="5273480" y="1039776"/>
          <a:ext cx="285476" cy="35025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0.56234</cdr:x>
      <cdr:y>0.20686</cdr:y>
    </cdr:from>
    <cdr:to>
      <cdr:x>0.56234</cdr:x>
      <cdr:y>0.95786</cdr:y>
    </cdr:to>
    <cdr:cxnSp macro="">
      <cdr:nvCxnSpPr>
        <cdr:cNvPr id="7" name="Straight Connector 6">
          <a:extLst xmlns:a="http://schemas.openxmlformats.org/drawingml/2006/main">
            <a:ext uri="{FF2B5EF4-FFF2-40B4-BE49-F238E27FC236}">
              <a16:creationId xmlns:a16="http://schemas.microsoft.com/office/drawing/2014/main" id="{D0130AF1-58E4-4E66-A308-BD227BC85F64}"/>
            </a:ext>
          </a:extLst>
        </cdr:cNvPr>
        <cdr:cNvCxnSpPr/>
      </cdr:nvCxnSpPr>
      <cdr:spPr>
        <a:xfrm xmlns:a="http://schemas.openxmlformats.org/drawingml/2006/main">
          <a:off x="3487925" y="682146"/>
          <a:ext cx="0" cy="2476500"/>
        </a:xfrm>
        <a:prstGeom xmlns:a="http://schemas.openxmlformats.org/drawingml/2006/main" prst="line">
          <a:avLst/>
        </a:prstGeom>
        <a:ln xmlns:a="http://schemas.openxmlformats.org/drawingml/2006/main" w="254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0.25401</cdr:x>
      <cdr:y>0.70638</cdr:y>
    </cdr:from>
    <cdr:to>
      <cdr:x>0.25401</cdr:x>
      <cdr:y>0.85304</cdr:y>
    </cdr:to>
    <cdr:cxnSp macro="">
      <cdr:nvCxnSpPr>
        <cdr:cNvPr id="3" name="Straight Connector 2">
          <a:extLst xmlns:a="http://schemas.openxmlformats.org/drawingml/2006/main">
            <a:ext uri="{FF2B5EF4-FFF2-40B4-BE49-F238E27FC236}">
              <a16:creationId xmlns:a16="http://schemas.microsoft.com/office/drawing/2014/main" id="{6D4F6F0E-AD70-4A2B-BACA-3B84BD9622F1}"/>
            </a:ext>
          </a:extLst>
        </cdr:cNvPr>
        <cdr:cNvCxnSpPr>
          <a:cxnSpLocks xmlns:a="http://schemas.openxmlformats.org/drawingml/2006/main"/>
        </cdr:cNvCxnSpPr>
      </cdr:nvCxnSpPr>
      <cdr:spPr>
        <a:xfrm xmlns:a="http://schemas.openxmlformats.org/drawingml/2006/main">
          <a:off x="1580826" y="3083498"/>
          <a:ext cx="0" cy="640202"/>
        </a:xfrm>
        <a:prstGeom xmlns:a="http://schemas.openxmlformats.org/drawingml/2006/main" prst="line">
          <a:avLst/>
        </a:prstGeom>
        <a:ln xmlns:a="http://schemas.openxmlformats.org/drawingml/2006/main" w="3810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0.87593</cdr:x>
      <cdr:y>0.21331</cdr:y>
    </cdr:from>
    <cdr:to>
      <cdr:x>0.87593</cdr:x>
      <cdr:y>0.84639</cdr:y>
    </cdr:to>
    <cdr:cxnSp macro="">
      <cdr:nvCxnSpPr>
        <cdr:cNvPr id="17" name="Straight Connector 16">
          <a:extLst xmlns:a="http://schemas.openxmlformats.org/drawingml/2006/main">
            <a:ext uri="{FF2B5EF4-FFF2-40B4-BE49-F238E27FC236}">
              <a16:creationId xmlns:a16="http://schemas.microsoft.com/office/drawing/2014/main" id="{55792E00-FB33-4DBF-85B6-553F44D3CDB7}"/>
            </a:ext>
          </a:extLst>
        </cdr:cNvPr>
        <cdr:cNvCxnSpPr>
          <a:cxnSpLocks xmlns:a="http://schemas.openxmlformats.org/drawingml/2006/main"/>
        </cdr:cNvCxnSpPr>
      </cdr:nvCxnSpPr>
      <cdr:spPr>
        <a:xfrm xmlns:a="http://schemas.openxmlformats.org/drawingml/2006/main" flipV="1">
          <a:off x="5451366" y="931132"/>
          <a:ext cx="1" cy="2763519"/>
        </a:xfrm>
        <a:prstGeom xmlns:a="http://schemas.openxmlformats.org/drawingml/2006/main" prst="line">
          <a:avLst/>
        </a:prstGeom>
        <a:ln xmlns:a="http://schemas.openxmlformats.org/drawingml/2006/main" w="3810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0.32553</cdr:x>
      <cdr:y>0.30051</cdr:y>
    </cdr:from>
    <cdr:to>
      <cdr:x>0.38796</cdr:x>
      <cdr:y>0.42819</cdr:y>
    </cdr:to>
    <cdr:sp macro="" textlink="">
      <cdr:nvSpPr>
        <cdr:cNvPr id="2" name="CuadroTexto 3">
          <a:extLst xmlns:a="http://schemas.openxmlformats.org/drawingml/2006/main">
            <a:ext uri="{FF2B5EF4-FFF2-40B4-BE49-F238E27FC236}">
              <a16:creationId xmlns:a16="http://schemas.microsoft.com/office/drawing/2014/main" id="{A7859F72-0E06-466F-A5B7-57744D4702B6}"/>
            </a:ext>
          </a:extLst>
        </cdr:cNvPr>
        <cdr:cNvSpPr txBox="1"/>
      </cdr:nvSpPr>
      <cdr:spPr>
        <a:xfrm xmlns:a="http://schemas.openxmlformats.org/drawingml/2006/main">
          <a:off x="1488314" y="824370"/>
          <a:ext cx="285456" cy="35024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0.73386</cdr:x>
      <cdr:y>0.35491</cdr:y>
    </cdr:from>
    <cdr:to>
      <cdr:x>0.7963</cdr:x>
      <cdr:y>0.48258</cdr:y>
    </cdr:to>
    <cdr:sp macro="" textlink="">
      <cdr:nvSpPr>
        <cdr:cNvPr id="3" name="CuadroTexto 3">
          <a:extLst xmlns:a="http://schemas.openxmlformats.org/drawingml/2006/main">
            <a:ext uri="{FF2B5EF4-FFF2-40B4-BE49-F238E27FC236}">
              <a16:creationId xmlns:a16="http://schemas.microsoft.com/office/drawing/2014/main" id="{A7859F72-0E06-466F-A5B7-57744D4702B6}"/>
            </a:ext>
          </a:extLst>
        </cdr:cNvPr>
        <cdr:cNvSpPr txBox="1"/>
      </cdr:nvSpPr>
      <cdr:spPr>
        <a:xfrm xmlns:a="http://schemas.openxmlformats.org/drawingml/2006/main">
          <a:off x="3355214" y="973585"/>
          <a:ext cx="285456" cy="35024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0.33264</cdr:x>
      <cdr:y>0.37574</cdr:y>
    </cdr:from>
    <cdr:to>
      <cdr:x>0.39937</cdr:x>
      <cdr:y>0.50342</cdr:y>
    </cdr:to>
    <cdr:sp macro="" textlink="">
      <cdr:nvSpPr>
        <cdr:cNvPr id="2" name="CuadroTexto 3">
          <a:extLst xmlns:a="http://schemas.openxmlformats.org/drawingml/2006/main">
            <a:ext uri="{FF2B5EF4-FFF2-40B4-BE49-F238E27FC236}">
              <a16:creationId xmlns:a16="http://schemas.microsoft.com/office/drawing/2014/main" id="{FDCEC1AD-E2E1-4567-B48E-C40D9AED8EBB}"/>
            </a:ext>
          </a:extLst>
        </cdr:cNvPr>
        <cdr:cNvSpPr txBox="1"/>
      </cdr:nvSpPr>
      <cdr:spPr>
        <a:xfrm xmlns:a="http://schemas.openxmlformats.org/drawingml/2006/main">
          <a:off x="1520841" y="1030734"/>
          <a:ext cx="305062" cy="35025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0.73681</cdr:x>
      <cdr:y>0.46954</cdr:y>
    </cdr:from>
    <cdr:to>
      <cdr:x>0.80353</cdr:x>
      <cdr:y>0.59722</cdr:y>
    </cdr:to>
    <cdr:sp macro="" textlink="">
      <cdr:nvSpPr>
        <cdr:cNvPr id="3" name="CuadroTexto 3">
          <a:extLst xmlns:a="http://schemas.openxmlformats.org/drawingml/2006/main">
            <a:ext uri="{FF2B5EF4-FFF2-40B4-BE49-F238E27FC236}">
              <a16:creationId xmlns:a16="http://schemas.microsoft.com/office/drawing/2014/main" id="{2758580A-BBF1-4235-AA97-FD17C00DD7CB}"/>
            </a:ext>
          </a:extLst>
        </cdr:cNvPr>
        <cdr:cNvSpPr txBox="1"/>
      </cdr:nvSpPr>
      <cdr:spPr>
        <a:xfrm xmlns:a="http://schemas.openxmlformats.org/drawingml/2006/main">
          <a:off x="3368691" y="1288048"/>
          <a:ext cx="305062" cy="35025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0.19602</cdr:x>
      <cdr:y>0.27115</cdr:y>
    </cdr:from>
    <cdr:to>
      <cdr:x>0.24423</cdr:x>
      <cdr:y>0.4082</cdr:y>
    </cdr:to>
    <cdr:sp macro="" textlink="">
      <cdr:nvSpPr>
        <cdr:cNvPr id="2" name="CuadroTexto 3">
          <a:extLst xmlns:a="http://schemas.openxmlformats.org/drawingml/2006/main">
            <a:ext uri="{FF2B5EF4-FFF2-40B4-BE49-F238E27FC236}">
              <a16:creationId xmlns:a16="http://schemas.microsoft.com/office/drawing/2014/main" id="{3B5618E5-5B1B-49B9-B165-A955763A7800}"/>
            </a:ext>
          </a:extLst>
        </cdr:cNvPr>
        <cdr:cNvSpPr txBox="1"/>
      </cdr:nvSpPr>
      <cdr:spPr>
        <a:xfrm xmlns:a="http://schemas.openxmlformats.org/drawingml/2006/main">
          <a:off x="1279365" y="801257"/>
          <a:ext cx="314682" cy="40497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0.41821</cdr:x>
      <cdr:y>0.31616</cdr:y>
    </cdr:from>
    <cdr:to>
      <cdr:x>0.46061</cdr:x>
      <cdr:y>0.43073</cdr:y>
    </cdr:to>
    <cdr:sp macro="" textlink="">
      <cdr:nvSpPr>
        <cdr:cNvPr id="3" name="CuadroTexto 3">
          <a:extLst xmlns:a="http://schemas.openxmlformats.org/drawingml/2006/main">
            <a:ext uri="{FF2B5EF4-FFF2-40B4-BE49-F238E27FC236}">
              <a16:creationId xmlns:a16="http://schemas.microsoft.com/office/drawing/2014/main" id="{3B5618E5-5B1B-49B9-B165-A955763A7800}"/>
            </a:ext>
          </a:extLst>
        </cdr:cNvPr>
        <cdr:cNvSpPr txBox="1"/>
      </cdr:nvSpPr>
      <cdr:spPr>
        <a:xfrm xmlns:a="http://schemas.openxmlformats.org/drawingml/2006/main">
          <a:off x="2729557" y="934251"/>
          <a:ext cx="276730"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0.63303</cdr:x>
      <cdr:y>0.33335</cdr:y>
    </cdr:from>
    <cdr:to>
      <cdr:x>0.67543</cdr:x>
      <cdr:y>0.44792</cdr:y>
    </cdr:to>
    <cdr:sp macro="" textlink="">
      <cdr:nvSpPr>
        <cdr:cNvPr id="4" name="CuadroTexto 3">
          <a:extLst xmlns:a="http://schemas.openxmlformats.org/drawingml/2006/main">
            <a:ext uri="{FF2B5EF4-FFF2-40B4-BE49-F238E27FC236}">
              <a16:creationId xmlns:a16="http://schemas.microsoft.com/office/drawing/2014/main" id="{D7B8EE6E-5DC2-4771-A467-24A89CA0BA21}"/>
            </a:ext>
          </a:extLst>
        </cdr:cNvPr>
        <cdr:cNvSpPr txBox="1"/>
      </cdr:nvSpPr>
      <cdr:spPr>
        <a:xfrm xmlns:a="http://schemas.openxmlformats.org/drawingml/2006/main">
          <a:off x="4131637" y="985051"/>
          <a:ext cx="276730"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0.8463</cdr:x>
      <cdr:y>0.35054</cdr:y>
    </cdr:from>
    <cdr:to>
      <cdr:x>0.8887</cdr:x>
      <cdr:y>0.46511</cdr:y>
    </cdr:to>
    <cdr:sp macro="" textlink="">
      <cdr:nvSpPr>
        <cdr:cNvPr id="5" name="CuadroTexto 3">
          <a:extLst xmlns:a="http://schemas.openxmlformats.org/drawingml/2006/main">
            <a:ext uri="{FF2B5EF4-FFF2-40B4-BE49-F238E27FC236}">
              <a16:creationId xmlns:a16="http://schemas.microsoft.com/office/drawing/2014/main" id="{709A75E6-0E44-410F-ABD2-F3EEDCE428CE}"/>
            </a:ext>
          </a:extLst>
        </cdr:cNvPr>
        <cdr:cNvSpPr txBox="1"/>
      </cdr:nvSpPr>
      <cdr:spPr>
        <a:xfrm xmlns:a="http://schemas.openxmlformats.org/drawingml/2006/main">
          <a:off x="5523557" y="1035851"/>
          <a:ext cx="276730"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0.32562</cdr:x>
      <cdr:y>0.31061</cdr:y>
    </cdr:from>
    <cdr:to>
      <cdr:x>0.39874</cdr:x>
      <cdr:y>0.45824</cdr:y>
    </cdr:to>
    <cdr:sp macro="" textlink="">
      <cdr:nvSpPr>
        <cdr:cNvPr id="2" name="CuadroTexto 3">
          <a:extLst xmlns:a="http://schemas.openxmlformats.org/drawingml/2006/main">
            <a:ext uri="{FF2B5EF4-FFF2-40B4-BE49-F238E27FC236}">
              <a16:creationId xmlns:a16="http://schemas.microsoft.com/office/drawing/2014/main" id="{A51A926D-A870-42E7-947B-FB97B77382F1}"/>
            </a:ext>
          </a:extLst>
        </cdr:cNvPr>
        <cdr:cNvSpPr txBox="1"/>
      </cdr:nvSpPr>
      <cdr:spPr>
        <a:xfrm xmlns:a="http://schemas.openxmlformats.org/drawingml/2006/main">
          <a:off x="1488722" y="852057"/>
          <a:ext cx="334317" cy="40497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0.73187</cdr:x>
      <cdr:y>0.35237</cdr:y>
    </cdr:from>
    <cdr:to>
      <cdr:x>0.80499</cdr:x>
      <cdr:y>0.47579</cdr:y>
    </cdr:to>
    <cdr:sp macro="" textlink="">
      <cdr:nvSpPr>
        <cdr:cNvPr id="3" name="CuadroTexto 3">
          <a:extLst xmlns:a="http://schemas.openxmlformats.org/drawingml/2006/main">
            <a:ext uri="{FF2B5EF4-FFF2-40B4-BE49-F238E27FC236}">
              <a16:creationId xmlns:a16="http://schemas.microsoft.com/office/drawing/2014/main" id="{A51A926D-A870-42E7-947B-FB97B77382F1}"/>
            </a:ext>
          </a:extLst>
        </cdr:cNvPr>
        <cdr:cNvSpPr txBox="1"/>
      </cdr:nvSpPr>
      <cdr:spPr>
        <a:xfrm xmlns:a="http://schemas.openxmlformats.org/drawingml/2006/main">
          <a:off x="3346097" y="966621"/>
          <a:ext cx="334317"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0.20317</cdr:x>
      <cdr:y>0.35237</cdr:y>
    </cdr:from>
    <cdr:to>
      <cdr:x>0.25818</cdr:x>
      <cdr:y>0.5</cdr:y>
    </cdr:to>
    <cdr:sp macro="" textlink="">
      <cdr:nvSpPr>
        <cdr:cNvPr id="2" name="CuadroTexto 3">
          <a:extLst xmlns:a="http://schemas.openxmlformats.org/drawingml/2006/main">
            <a:ext uri="{FF2B5EF4-FFF2-40B4-BE49-F238E27FC236}">
              <a16:creationId xmlns:a16="http://schemas.microsoft.com/office/drawing/2014/main" id="{3F2C0557-BCCB-45E8-8C60-24E8EEBDF07F}"/>
            </a:ext>
          </a:extLst>
        </cdr:cNvPr>
        <cdr:cNvSpPr txBox="1"/>
      </cdr:nvSpPr>
      <cdr:spPr>
        <a:xfrm xmlns:a="http://schemas.openxmlformats.org/drawingml/2006/main">
          <a:off x="1271548" y="966621"/>
          <a:ext cx="344306" cy="40497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A</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0.41626</cdr:x>
      <cdr:y>0.37658</cdr:y>
    </cdr:from>
    <cdr:to>
      <cdr:x>0.46464</cdr:x>
      <cdr:y>0.5</cdr:y>
    </cdr:to>
    <cdr:sp macro="" textlink="">
      <cdr:nvSpPr>
        <cdr:cNvPr id="3" name="CuadroTexto 3">
          <a:extLst xmlns:a="http://schemas.openxmlformats.org/drawingml/2006/main">
            <a:ext uri="{FF2B5EF4-FFF2-40B4-BE49-F238E27FC236}">
              <a16:creationId xmlns:a16="http://schemas.microsoft.com/office/drawing/2014/main" id="{1CA0A3A8-4185-48D6-A66D-896BA6536686}"/>
            </a:ext>
          </a:extLst>
        </cdr:cNvPr>
        <cdr:cNvSpPr txBox="1"/>
      </cdr:nvSpPr>
      <cdr:spPr>
        <a:xfrm xmlns:a="http://schemas.openxmlformats.org/drawingml/2006/main">
          <a:off x="2605216" y="1033046"/>
          <a:ext cx="302781"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B</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0.62401</cdr:x>
      <cdr:y>0.43873</cdr:y>
    </cdr:from>
    <cdr:to>
      <cdr:x>0.67239</cdr:x>
      <cdr:y>0.56127</cdr:y>
    </cdr:to>
    <cdr:sp macro="" textlink="">
      <cdr:nvSpPr>
        <cdr:cNvPr id="4" name="CuadroTexto 3">
          <a:extLst xmlns:a="http://schemas.openxmlformats.org/drawingml/2006/main">
            <a:ext uri="{FF2B5EF4-FFF2-40B4-BE49-F238E27FC236}">
              <a16:creationId xmlns:a16="http://schemas.microsoft.com/office/drawing/2014/main" id="{2C80EEEC-99D9-4A3D-B3B6-D0EC147FA6C0}"/>
            </a:ext>
          </a:extLst>
        </cdr:cNvPr>
        <cdr:cNvSpPr txBox="1"/>
      </cdr:nvSpPr>
      <cdr:spPr>
        <a:xfrm xmlns:a="http://schemas.openxmlformats.org/drawingml/2006/main">
          <a:off x="3905418" y="1203533"/>
          <a:ext cx="302780" cy="336133"/>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C</a:t>
          </a:r>
          <a:endParaRPr lang="es-AR" sz="16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0.84846</cdr:x>
      <cdr:y>0.4951</cdr:y>
    </cdr:from>
    <cdr:to>
      <cdr:x>0.89684</cdr:x>
      <cdr:y>0.61852</cdr:y>
    </cdr:to>
    <cdr:sp macro="" textlink="">
      <cdr:nvSpPr>
        <cdr:cNvPr id="5" name="CuadroTexto 3">
          <a:extLst xmlns:a="http://schemas.openxmlformats.org/drawingml/2006/main">
            <a:ext uri="{FF2B5EF4-FFF2-40B4-BE49-F238E27FC236}">
              <a16:creationId xmlns:a16="http://schemas.microsoft.com/office/drawing/2014/main" id="{55E22328-A507-4A26-85EE-466EC1122C7B}"/>
            </a:ext>
          </a:extLst>
        </cdr:cNvPr>
        <cdr:cNvSpPr txBox="1"/>
      </cdr:nvSpPr>
      <cdr:spPr>
        <a:xfrm xmlns:a="http://schemas.openxmlformats.org/drawingml/2006/main">
          <a:off x="5310132" y="1358166"/>
          <a:ext cx="302781" cy="33855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Arial" panose="020B0604020202020204" pitchFamily="34" charset="0"/>
              <a:cs typeface="Arial" panose="020B0604020202020204" pitchFamily="34" charset="0"/>
            </a:rPr>
            <a:t>D</a:t>
          </a:r>
          <a:endParaRPr lang="es-AR" sz="1600" b="1" dirty="0">
            <a:latin typeface="Arial" panose="020B0604020202020204" pitchFamily="34" charset="0"/>
            <a:cs typeface="Arial" panose="020B0604020202020204" pitchFamily="34" charset="0"/>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1032083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626207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2535835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Maroon">
    <p:spTree>
      <p:nvGrpSpPr>
        <p:cNvPr id="1" name=""/>
        <p:cNvGrpSpPr/>
        <p:nvPr/>
      </p:nvGrpSpPr>
      <p:grpSpPr>
        <a:xfrm>
          <a:off x="0" y="0"/>
          <a:ext cx="0" cy="0"/>
          <a:chOff x="0" y="0"/>
          <a:chExt cx="0" cy="0"/>
        </a:xfrm>
      </p:grpSpPr>
      <p:sp>
        <p:nvSpPr>
          <p:cNvPr id="13" name="Rectangle 12"/>
          <p:cNvSpPr/>
          <p:nvPr userDrawn="1"/>
        </p:nvSpPr>
        <p:spPr>
          <a:xfrm flipV="1">
            <a:off x="1" y="1"/>
            <a:ext cx="12191999" cy="6441623"/>
          </a:xfrm>
          <a:prstGeom prst="rect">
            <a:avLst/>
          </a:prstGeom>
          <a:solidFill>
            <a:srgbClr val="750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p:cNvPicPr>
            <a:picLocks noChangeAspect="1"/>
          </p:cNvPicPr>
          <p:nvPr userDrawn="1"/>
        </p:nvPicPr>
        <p:blipFill>
          <a:blip r:embed="rId2"/>
          <a:stretch>
            <a:fillRect/>
          </a:stretch>
        </p:blipFill>
        <p:spPr>
          <a:xfrm>
            <a:off x="5820147" y="-1"/>
            <a:ext cx="6371853" cy="6487609"/>
          </a:xfrm>
          <a:prstGeom prst="rect">
            <a:avLst/>
          </a:prstGeom>
        </p:spPr>
      </p:pic>
      <p:sp>
        <p:nvSpPr>
          <p:cNvPr id="17" name="Rectangle 16"/>
          <p:cNvSpPr/>
          <p:nvPr userDrawn="1"/>
        </p:nvSpPr>
        <p:spPr>
          <a:xfrm>
            <a:off x="1785699" y="6426113"/>
            <a:ext cx="10406301" cy="43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1670304" y="1993392"/>
            <a:ext cx="9753600" cy="1837080"/>
          </a:xfrm>
        </p:spPr>
        <p:txBody>
          <a:bodyPr anchor="b">
            <a:normAutofit/>
          </a:bodyPr>
          <a:lstStyle>
            <a:lvl1pPr algn="l">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682496" y="4041648"/>
            <a:ext cx="9144000" cy="53035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 Placeholder 15"/>
          <p:cNvSpPr>
            <a:spLocks noGrp="1"/>
          </p:cNvSpPr>
          <p:nvPr>
            <p:ph type="body" sz="quarter" idx="14" hasCustomPrompt="1"/>
          </p:nvPr>
        </p:nvSpPr>
        <p:spPr>
          <a:xfrm>
            <a:off x="1652781" y="4572000"/>
            <a:ext cx="5886451" cy="304800"/>
          </a:xfrm>
        </p:spPr>
        <p:txBody>
          <a:bodyPr>
            <a:normAutofit/>
          </a:bodyPr>
          <a:lstStyle>
            <a:lvl1pPr marL="0" indent="0">
              <a:buNone/>
              <a:defRPr sz="1200">
                <a:solidFill>
                  <a:schemeClr val="bg1"/>
                </a:solidFill>
              </a:defRPr>
            </a:lvl1pPr>
          </a:lstStyle>
          <a:p>
            <a:pPr lvl="0"/>
            <a:r>
              <a:rPr lang="en-US" dirty="0"/>
              <a:t>DATE</a:t>
            </a:r>
          </a:p>
        </p:txBody>
      </p:sp>
      <p:sp>
        <p:nvSpPr>
          <p:cNvPr id="15" name="Subtitle 2"/>
          <p:cNvSpPr txBox="1">
            <a:spLocks/>
          </p:cNvSpPr>
          <p:nvPr userDrawn="1"/>
        </p:nvSpPr>
        <p:spPr>
          <a:xfrm>
            <a:off x="3649060" y="6475722"/>
            <a:ext cx="4893880" cy="36045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100" i="1" dirty="0">
                <a:solidFill>
                  <a:schemeClr val="tx1"/>
                </a:solidFill>
                <a:latin typeface="Helvetica Oblique" charset="0"/>
                <a:ea typeface="Helvetica Oblique" charset="0"/>
                <a:cs typeface="Helvetica Oblique" charset="0"/>
              </a:rPr>
              <a:t>Confidential</a:t>
            </a:r>
          </a:p>
        </p:txBody>
      </p:sp>
      <p:sp>
        <p:nvSpPr>
          <p:cNvPr id="20" name="Subtitle 2"/>
          <p:cNvSpPr txBox="1">
            <a:spLocks/>
          </p:cNvSpPr>
          <p:nvPr userDrawn="1"/>
        </p:nvSpPr>
        <p:spPr>
          <a:xfrm>
            <a:off x="1787914" y="6469320"/>
            <a:ext cx="2969171" cy="35039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b="1" dirty="0" err="1">
                <a:solidFill>
                  <a:schemeClr val="tx1"/>
                </a:solidFill>
                <a:latin typeface="Arial" charset="0"/>
                <a:ea typeface="Arial" charset="0"/>
                <a:cs typeface="Arial" charset="0"/>
              </a:rPr>
              <a:t>División</a:t>
            </a:r>
            <a:r>
              <a:rPr lang="en-US" sz="800" b="1" dirty="0">
                <a:solidFill>
                  <a:schemeClr val="tx1"/>
                </a:solidFill>
                <a:latin typeface="Arial" charset="0"/>
                <a:ea typeface="Arial" charset="0"/>
                <a:cs typeface="Arial" charset="0"/>
              </a:rPr>
              <a:t> </a:t>
            </a:r>
            <a:r>
              <a:rPr lang="en-US" sz="800" b="1" dirty="0" err="1">
                <a:solidFill>
                  <a:schemeClr val="tx1"/>
                </a:solidFill>
                <a:latin typeface="Arial" charset="0"/>
                <a:ea typeface="Arial" charset="0"/>
                <a:cs typeface="Arial" charset="0"/>
              </a:rPr>
              <a:t>Agrícola</a:t>
            </a:r>
            <a:r>
              <a:rPr lang="en-US" sz="800" b="1" dirty="0">
                <a:solidFill>
                  <a:schemeClr val="tx1"/>
                </a:solidFill>
                <a:latin typeface="Arial" charset="0"/>
                <a:ea typeface="Arial" charset="0"/>
                <a:cs typeface="Arial" charset="0"/>
              </a:rPr>
              <a:t> de DowDuPont</a:t>
            </a:r>
            <a:endParaRPr lang="en-US" sz="800" i="1" dirty="0">
              <a:solidFill>
                <a:schemeClr val="tx1"/>
              </a:solidFill>
              <a:latin typeface="Arial" charset="0"/>
              <a:ea typeface="Arial" charset="0"/>
              <a:cs typeface="Arial" charset="0"/>
            </a:endParaRPr>
          </a:p>
        </p:txBody>
      </p:sp>
      <p:sp>
        <p:nvSpPr>
          <p:cNvPr id="23" name="Rectangle 22"/>
          <p:cNvSpPr/>
          <p:nvPr userDrawn="1"/>
        </p:nvSpPr>
        <p:spPr>
          <a:xfrm>
            <a:off x="1" y="6426113"/>
            <a:ext cx="1785697" cy="437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p:cNvPicPr>
            <a:picLocks noChangeAspect="1"/>
          </p:cNvPicPr>
          <p:nvPr userDrawn="1"/>
        </p:nvPicPr>
        <p:blipFill>
          <a:blip r:embed="rId3"/>
          <a:stretch>
            <a:fillRect/>
          </a:stretch>
        </p:blipFill>
        <p:spPr>
          <a:xfrm>
            <a:off x="199024" y="6553013"/>
            <a:ext cx="1387649" cy="206272"/>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1479" y="444079"/>
            <a:ext cx="3700767" cy="1780678"/>
          </a:xfrm>
          <a:prstGeom prst="rect">
            <a:avLst/>
          </a:prstGeom>
        </p:spPr>
      </p:pic>
    </p:spTree>
    <p:extLst>
      <p:ext uri="{BB962C8B-B14F-4D97-AF65-F5344CB8AC3E}">
        <p14:creationId xmlns:p14="http://schemas.microsoft.com/office/powerpoint/2010/main" val="3854610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080906" y="-1"/>
            <a:ext cx="9088127" cy="6487609"/>
          </a:xfrm>
          <a:prstGeom prst="rect">
            <a:avLst/>
          </a:prstGeom>
        </p:spPr>
      </p:pic>
      <p:sp>
        <p:nvSpPr>
          <p:cNvPr id="7" name="Rectangle 6"/>
          <p:cNvSpPr/>
          <p:nvPr userDrawn="1"/>
        </p:nvSpPr>
        <p:spPr>
          <a:xfrm>
            <a:off x="1" y="6426113"/>
            <a:ext cx="1785697" cy="437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771238" y="6421548"/>
            <a:ext cx="10406301" cy="437764"/>
          </a:xfrm>
          <a:prstGeom prst="rect">
            <a:avLst/>
          </a:prstGeom>
          <a:solidFill>
            <a:srgbClr val="750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0" y="1769423"/>
            <a:ext cx="10363200" cy="1740540"/>
          </a:xfrm>
        </p:spPr>
        <p:txBody>
          <a:bodyPr anchor="b">
            <a:normAutofit/>
          </a:bodyPr>
          <a:lstStyle>
            <a:lvl1pPr algn="l">
              <a:defRPr sz="4400">
                <a:latin typeface="Helvetica" panose="020B0604020202020204" pitchFamily="34" charset="0"/>
                <a:cs typeface="Helvetica"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578076"/>
          </a:xfrm>
        </p:spPr>
        <p:txBody>
          <a:bodyPr>
            <a:normAutofit/>
          </a:bodyPr>
          <a:lstStyle>
            <a:lvl1pPr marL="0" indent="0" algn="l">
              <a:buNone/>
              <a:defRPr sz="2000">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3885" y="6098102"/>
            <a:ext cx="2743200" cy="365125"/>
          </a:xfrm>
        </p:spPr>
        <p:txBody>
          <a:bodyPr/>
          <a:lstStyle/>
          <a:p>
            <a:fld id="{E8FC0BEE-C4CE-DA4F-A80E-20284E6F7CCC}" type="datetime1">
              <a:rPr lang="en-US" smtClean="0"/>
              <a:t>10/23/2020</a:t>
            </a:fld>
            <a:endParaRPr lang="en-US" dirty="0"/>
          </a:p>
        </p:txBody>
      </p:sp>
      <p:sp>
        <p:nvSpPr>
          <p:cNvPr id="5" name="Footer Placeholder 4"/>
          <p:cNvSpPr>
            <a:spLocks noGrp="1"/>
          </p:cNvSpPr>
          <p:nvPr>
            <p:ph type="ftr" sz="quarter" idx="11"/>
          </p:nvPr>
        </p:nvSpPr>
        <p:spPr>
          <a:xfrm>
            <a:off x="3785260" y="6441042"/>
            <a:ext cx="4114800" cy="365125"/>
          </a:xfrm>
        </p:spPr>
        <p:txBody>
          <a:bodyPr/>
          <a:lstStyle/>
          <a:p>
            <a:r>
              <a:rPr lang="en-US" dirty="0"/>
              <a:t>Confidentiality Statement</a:t>
            </a:r>
          </a:p>
        </p:txBody>
      </p:sp>
      <p:sp>
        <p:nvSpPr>
          <p:cNvPr id="6" name="Slide Number Placeholder 5"/>
          <p:cNvSpPr>
            <a:spLocks noGrp="1"/>
          </p:cNvSpPr>
          <p:nvPr>
            <p:ph type="sldNum" sz="quarter" idx="12"/>
          </p:nvPr>
        </p:nvSpPr>
        <p:spPr>
          <a:xfrm>
            <a:off x="8800604" y="6463227"/>
            <a:ext cx="2743200" cy="365125"/>
          </a:xfrm>
        </p:spPr>
        <p:txBody>
          <a:bodyPr/>
          <a:lstStyle/>
          <a:p>
            <a:fld id="{73DD0CA0-B740-764E-90DF-1E83F33270A7}" type="slidenum">
              <a:rPr lang="en-US" smtClean="0"/>
              <a:t>‹#›</a:t>
            </a:fld>
            <a:endParaRPr lang="en-US" dirty="0"/>
          </a:p>
        </p:txBody>
      </p:sp>
      <p:pic>
        <p:nvPicPr>
          <p:cNvPr id="10" name="Picture 9"/>
          <p:cNvPicPr>
            <a:picLocks noChangeAspect="1"/>
          </p:cNvPicPr>
          <p:nvPr userDrawn="1"/>
        </p:nvPicPr>
        <p:blipFill>
          <a:blip r:embed="rId3"/>
          <a:stretch>
            <a:fillRect/>
          </a:stretch>
        </p:blipFill>
        <p:spPr>
          <a:xfrm>
            <a:off x="1811367" y="828922"/>
            <a:ext cx="3286860" cy="600618"/>
          </a:xfrm>
          <a:prstGeom prst="rect">
            <a:avLst/>
          </a:prstGeom>
        </p:spPr>
      </p:pic>
      <p:pic>
        <p:nvPicPr>
          <p:cNvPr id="12" name="Picture 11"/>
          <p:cNvPicPr>
            <a:picLocks noChangeAspect="1"/>
          </p:cNvPicPr>
          <p:nvPr userDrawn="1"/>
        </p:nvPicPr>
        <p:blipFill>
          <a:blip r:embed="rId4"/>
          <a:stretch>
            <a:fillRect/>
          </a:stretch>
        </p:blipFill>
        <p:spPr>
          <a:xfrm>
            <a:off x="199024" y="6553013"/>
            <a:ext cx="1387649" cy="206272"/>
          </a:xfrm>
          <a:prstGeom prst="rect">
            <a:avLst/>
          </a:prstGeom>
        </p:spPr>
      </p:pic>
      <p:sp>
        <p:nvSpPr>
          <p:cNvPr id="13" name="Subtitle 2"/>
          <p:cNvSpPr txBox="1">
            <a:spLocks/>
          </p:cNvSpPr>
          <p:nvPr userDrawn="1"/>
        </p:nvSpPr>
        <p:spPr>
          <a:xfrm>
            <a:off x="1787914" y="6469320"/>
            <a:ext cx="2969171" cy="35039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b="1" dirty="0" err="1">
                <a:solidFill>
                  <a:schemeClr val="bg1"/>
                </a:solidFill>
                <a:latin typeface="Arial" charset="0"/>
                <a:ea typeface="Arial" charset="0"/>
                <a:cs typeface="Arial" charset="0"/>
              </a:rPr>
              <a:t>División</a:t>
            </a:r>
            <a:r>
              <a:rPr lang="en-US" sz="800" b="1" dirty="0">
                <a:solidFill>
                  <a:schemeClr val="bg1"/>
                </a:solidFill>
                <a:latin typeface="Arial" charset="0"/>
                <a:ea typeface="Arial" charset="0"/>
                <a:cs typeface="Arial" charset="0"/>
              </a:rPr>
              <a:t> </a:t>
            </a:r>
            <a:r>
              <a:rPr lang="en-US" sz="800" b="1" dirty="0" err="1">
                <a:solidFill>
                  <a:schemeClr val="bg1"/>
                </a:solidFill>
                <a:latin typeface="Arial" charset="0"/>
                <a:ea typeface="Arial" charset="0"/>
                <a:cs typeface="Arial" charset="0"/>
              </a:rPr>
              <a:t>Agrícola</a:t>
            </a:r>
            <a:r>
              <a:rPr lang="en-US" sz="800" b="1" dirty="0">
                <a:solidFill>
                  <a:schemeClr val="bg1"/>
                </a:solidFill>
                <a:latin typeface="Arial" charset="0"/>
                <a:ea typeface="Arial" charset="0"/>
                <a:cs typeface="Arial" charset="0"/>
              </a:rPr>
              <a:t> de DowDuPont</a:t>
            </a:r>
            <a:endParaRPr lang="en-US" sz="8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173060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anose="020B0604020202020204" pitchFamily="34" charset="0"/>
                <a:cs typeface="Helvetica"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990033"/>
              </a:buClr>
              <a:defRPr>
                <a:latin typeface="Helvetica" panose="020B0604020202020204" pitchFamily="34" charset="0"/>
                <a:cs typeface="Helvetica" panose="020B0604020202020204" pitchFamily="34" charset="0"/>
              </a:defRPr>
            </a:lvl1pPr>
            <a:lvl2pPr marL="685800" indent="-228600">
              <a:buClr>
                <a:srgbClr val="750D2B"/>
              </a:buClr>
              <a:buSzPct val="90000"/>
              <a:buFont typeface="Courier New" panose="02070309020205020404" pitchFamily="49" charset="0"/>
              <a:buChar char="o"/>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6083699"/>
            <a:ext cx="2743200" cy="365125"/>
          </a:xfrm>
        </p:spPr>
        <p:txBody>
          <a:bodyPr/>
          <a:lstStyle/>
          <a:p>
            <a:fld id="{B41D7B9A-4BE4-224F-9360-70B3052F827C}" type="datetime1">
              <a:rPr lang="en-US" smtClean="0"/>
              <a:t>10/23/2020</a:t>
            </a:fld>
            <a:endParaRPr lang="en-US" dirty="0"/>
          </a:p>
        </p:txBody>
      </p:sp>
      <p:sp>
        <p:nvSpPr>
          <p:cNvPr id="5" name="Footer Placeholder 4"/>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r>
              <a:rPr lang="en-US" dirty="0"/>
              <a:t>Confidentiality Statement</a:t>
            </a:r>
          </a:p>
        </p:txBody>
      </p:sp>
      <p:sp>
        <p:nvSpPr>
          <p:cNvPr id="6" name="Slide Number Placeholder 5"/>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231779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080906" y="0"/>
            <a:ext cx="9088127" cy="6440108"/>
          </a:xfrm>
          <a:prstGeom prst="rect">
            <a:avLst/>
          </a:prstGeom>
        </p:spPr>
      </p:pic>
      <p:sp>
        <p:nvSpPr>
          <p:cNvPr id="2" name="Title 1"/>
          <p:cNvSpPr>
            <a:spLocks noGrp="1"/>
          </p:cNvSpPr>
          <p:nvPr>
            <p:ph type="title"/>
          </p:nvPr>
        </p:nvSpPr>
        <p:spPr>
          <a:xfrm>
            <a:off x="831851" y="1709740"/>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0" y="6125203"/>
            <a:ext cx="2743200" cy="365125"/>
          </a:xfrm>
        </p:spPr>
        <p:txBody>
          <a:bodyPr/>
          <a:lstStyle/>
          <a:p>
            <a:fld id="{BAB16403-8761-3047-B709-C3D9CAE65015}" type="datetime1">
              <a:rPr lang="en-US" smtClean="0"/>
              <a:t>10/23/2020</a:t>
            </a:fld>
            <a:endParaRPr lang="en-US" dirty="0"/>
          </a:p>
        </p:txBody>
      </p:sp>
      <p:sp>
        <p:nvSpPr>
          <p:cNvPr id="5" name="Footer Placeholder 4"/>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r>
              <a:rPr lang="en-US" dirty="0"/>
              <a:t>Confidentiality Statement</a:t>
            </a:r>
          </a:p>
        </p:txBody>
      </p:sp>
      <p:sp>
        <p:nvSpPr>
          <p:cNvPr id="6" name="Slide Number Placeholder 5"/>
          <p:cNvSpPr>
            <a:spLocks noGrp="1"/>
          </p:cNvSpPr>
          <p:nvPr>
            <p:ph type="sldNum" sz="quarter" idx="12"/>
          </p:nvPr>
        </p:nvSpPr>
        <p:spPr/>
        <p:txBody>
          <a:bodyPr/>
          <a:lstStyle/>
          <a:p>
            <a:fld id="{73DD0CA0-B740-764E-90DF-1E83F33270A7}" type="slidenum">
              <a:rPr lang="en-US" smtClean="0"/>
              <a:t>‹#›</a:t>
            </a:fld>
            <a:endParaRPr lang="en-US" dirty="0"/>
          </a:p>
        </p:txBody>
      </p:sp>
      <p:pic>
        <p:nvPicPr>
          <p:cNvPr id="8" name="Picture 7"/>
          <p:cNvPicPr>
            <a:picLocks noChangeAspect="1"/>
          </p:cNvPicPr>
          <p:nvPr userDrawn="1"/>
        </p:nvPicPr>
        <p:blipFill>
          <a:blip r:embed="rId3"/>
          <a:stretch>
            <a:fillRect/>
          </a:stretch>
        </p:blipFill>
        <p:spPr>
          <a:xfrm>
            <a:off x="1811367" y="828922"/>
            <a:ext cx="3286860" cy="600618"/>
          </a:xfrm>
          <a:prstGeom prst="rect">
            <a:avLst/>
          </a:prstGeom>
        </p:spPr>
      </p:pic>
    </p:spTree>
    <p:extLst>
      <p:ext uri="{BB962C8B-B14F-4D97-AF65-F5344CB8AC3E}">
        <p14:creationId xmlns:p14="http://schemas.microsoft.com/office/powerpoint/2010/main" val="1045443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0" y="6137133"/>
            <a:ext cx="2743200" cy="365125"/>
          </a:xfrm>
        </p:spPr>
        <p:txBody>
          <a:bodyPr/>
          <a:lstStyle/>
          <a:p>
            <a:fld id="{2F6D410A-DF9C-574A-B48E-9A2B7AFECEA1}" type="datetime1">
              <a:rPr lang="en-US" smtClean="0"/>
              <a:t>10/23/2020</a:t>
            </a:fld>
            <a:endParaRPr lang="en-US" dirty="0"/>
          </a:p>
        </p:txBody>
      </p:sp>
      <p:sp>
        <p:nvSpPr>
          <p:cNvPr id="6" name="Footer Placeholder 5"/>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r>
              <a:rPr lang="en-US" dirty="0"/>
              <a:t>Confidentiality Statement</a:t>
            </a:r>
          </a:p>
        </p:txBody>
      </p:sp>
      <p:sp>
        <p:nvSpPr>
          <p:cNvPr id="7" name="Slide Number Placeholder 6"/>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3535046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r>
              <a:rPr lang="en-US" dirty="0"/>
              <a:t>Confidentiality Statement</a:t>
            </a:r>
          </a:p>
        </p:txBody>
      </p:sp>
      <p:sp>
        <p:nvSpPr>
          <p:cNvPr id="9" name="Slide Number Placeholder 8"/>
          <p:cNvSpPr>
            <a:spLocks noGrp="1"/>
          </p:cNvSpPr>
          <p:nvPr>
            <p:ph type="sldNum" sz="quarter" idx="12"/>
          </p:nvPr>
        </p:nvSpPr>
        <p:spPr/>
        <p:txBody>
          <a:bodyPr/>
          <a:lstStyle/>
          <a:p>
            <a:fld id="{73DD0CA0-B740-764E-90DF-1E83F33270A7}" type="slidenum">
              <a:rPr lang="en-US" smtClean="0"/>
              <a:t>‹#›</a:t>
            </a:fld>
            <a:endParaRPr lang="en-US" dirty="0"/>
          </a:p>
        </p:txBody>
      </p:sp>
      <p:sp>
        <p:nvSpPr>
          <p:cNvPr id="10" name="Date Placeholder 4"/>
          <p:cNvSpPr>
            <a:spLocks noGrp="1"/>
          </p:cNvSpPr>
          <p:nvPr>
            <p:ph type="dt" sz="half" idx="10"/>
          </p:nvPr>
        </p:nvSpPr>
        <p:spPr>
          <a:xfrm>
            <a:off x="-27048" y="6097302"/>
            <a:ext cx="2743200" cy="365125"/>
          </a:xfrm>
        </p:spPr>
        <p:txBody>
          <a:bodyPr/>
          <a:lstStyle/>
          <a:p>
            <a:fld id="{1BFBEE18-05F4-6247-B27A-4BFAA51DC516}" type="datetime1">
              <a:rPr lang="en-US" smtClean="0"/>
              <a:t>10/23/2020</a:t>
            </a:fld>
            <a:endParaRPr lang="en-US" dirty="0"/>
          </a:p>
        </p:txBody>
      </p:sp>
    </p:spTree>
    <p:extLst>
      <p:ext uri="{BB962C8B-B14F-4D97-AF65-F5344CB8AC3E}">
        <p14:creationId xmlns:p14="http://schemas.microsoft.com/office/powerpoint/2010/main" val="3511091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0" y="6097302"/>
            <a:ext cx="2743200" cy="365125"/>
          </a:xfrm>
        </p:spPr>
        <p:txBody>
          <a:bodyPr/>
          <a:lstStyle/>
          <a:p>
            <a:fld id="{C0FCDB0D-C681-C742-AC72-67FF0968F5DE}" type="datetime1">
              <a:rPr lang="en-US" smtClean="0"/>
              <a:t>10/23/2020</a:t>
            </a:fld>
            <a:endParaRPr lang="en-US" dirty="0"/>
          </a:p>
        </p:txBody>
      </p:sp>
      <p:sp>
        <p:nvSpPr>
          <p:cNvPr id="4" name="Footer Placeholder 3"/>
          <p:cNvSpPr>
            <a:spLocks noGrp="1"/>
          </p:cNvSpPr>
          <p:nvPr>
            <p:ph type="ftr" sz="quarter" idx="11"/>
          </p:nvPr>
        </p:nvSpPr>
        <p:spPr/>
        <p:txBody>
          <a:bodyPr/>
          <a:lstStyle/>
          <a:p>
            <a:r>
              <a:rPr lang="en-US" dirty="0"/>
              <a:t>Confidentiality Statement</a:t>
            </a:r>
          </a:p>
        </p:txBody>
      </p:sp>
      <p:sp>
        <p:nvSpPr>
          <p:cNvPr id="5" name="Slide Number Placeholder 4"/>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160579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097302"/>
            <a:ext cx="2743200" cy="365125"/>
          </a:xfrm>
        </p:spPr>
        <p:txBody>
          <a:bodyPr/>
          <a:lstStyle/>
          <a:p>
            <a:fld id="{D6715D9A-4BF1-9542-A0B3-2066B852860D}" type="datetime1">
              <a:rPr lang="en-US" smtClean="0"/>
              <a:t>10/23/2020</a:t>
            </a:fld>
            <a:endParaRPr lang="en-US" dirty="0"/>
          </a:p>
        </p:txBody>
      </p:sp>
      <p:sp>
        <p:nvSpPr>
          <p:cNvPr id="3" name="Footer Placeholder 2"/>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r>
              <a:rPr lang="en-US" dirty="0"/>
              <a:t>Confidentiality Statement</a:t>
            </a:r>
          </a:p>
        </p:txBody>
      </p:sp>
      <p:sp>
        <p:nvSpPr>
          <p:cNvPr id="4" name="Slide Number Placeholder 3"/>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2581718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3691111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0" y="6119350"/>
            <a:ext cx="2743200" cy="365125"/>
          </a:xfrm>
        </p:spPr>
        <p:txBody>
          <a:bodyPr/>
          <a:lstStyle/>
          <a:p>
            <a:fld id="{4D3618B4-7075-4448-9347-EA951DB32243}" type="datetime1">
              <a:rPr lang="en-US" smtClean="0"/>
              <a:t>10/23/2020</a:t>
            </a:fld>
            <a:endParaRPr lang="en-US" dirty="0"/>
          </a:p>
        </p:txBody>
      </p:sp>
      <p:sp>
        <p:nvSpPr>
          <p:cNvPr id="6" name="Footer Placeholder 5"/>
          <p:cNvSpPr>
            <a:spLocks noGrp="1"/>
          </p:cNvSpPr>
          <p:nvPr>
            <p:ph type="ftr" sz="quarter" idx="11"/>
          </p:nvPr>
        </p:nvSpPr>
        <p:spPr/>
        <p:txBody>
          <a:bodyPr/>
          <a:lstStyle/>
          <a:p>
            <a:r>
              <a:rPr lang="en-US" dirty="0"/>
              <a:t>Confidentiality Statement</a:t>
            </a:r>
          </a:p>
        </p:txBody>
      </p:sp>
      <p:sp>
        <p:nvSpPr>
          <p:cNvPr id="7" name="Slide Number Placeholder 6"/>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328363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27048" y="6097302"/>
            <a:ext cx="2743200" cy="365125"/>
          </a:xfrm>
        </p:spPr>
        <p:txBody>
          <a:bodyPr/>
          <a:lstStyle/>
          <a:p>
            <a:fld id="{1BFBEE18-05F4-6247-B27A-4BFAA51DC516}" type="datetime1">
              <a:rPr lang="en-US" smtClean="0"/>
              <a:t>10/23/2020</a:t>
            </a:fld>
            <a:endParaRPr lang="en-US" dirty="0"/>
          </a:p>
        </p:txBody>
      </p:sp>
      <p:sp>
        <p:nvSpPr>
          <p:cNvPr id="6" name="Footer Placeholder 5"/>
          <p:cNvSpPr>
            <a:spLocks noGrp="1"/>
          </p:cNvSpPr>
          <p:nvPr>
            <p:ph type="ftr" sz="quarter" idx="11"/>
          </p:nvPr>
        </p:nvSpPr>
        <p:spPr/>
        <p:txBody>
          <a:bodyPr/>
          <a:lstStyle/>
          <a:p>
            <a:r>
              <a:rPr lang="en-US" dirty="0"/>
              <a:t>Confidentiality Statement</a:t>
            </a:r>
          </a:p>
        </p:txBody>
      </p:sp>
      <p:sp>
        <p:nvSpPr>
          <p:cNvPr id="7" name="Slide Number Placeholder 6"/>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2150557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6137133"/>
            <a:ext cx="2743200" cy="365125"/>
          </a:xfrm>
        </p:spPr>
        <p:txBody>
          <a:bodyPr/>
          <a:lstStyle/>
          <a:p>
            <a:fld id="{95C9A47F-A4FF-2C4F-8A9C-1F3D751F91DD}" type="datetime1">
              <a:rPr lang="en-US" smtClean="0"/>
              <a:t>10/23/2020</a:t>
            </a:fld>
            <a:endParaRPr lang="en-US" dirty="0"/>
          </a:p>
        </p:txBody>
      </p:sp>
      <p:sp>
        <p:nvSpPr>
          <p:cNvPr id="5" name="Footer Placeholder 4"/>
          <p:cNvSpPr>
            <a:spLocks noGrp="1"/>
          </p:cNvSpPr>
          <p:nvPr>
            <p:ph type="ftr" sz="quarter" idx="11"/>
          </p:nvPr>
        </p:nvSpPr>
        <p:spPr/>
        <p:txBody>
          <a:bodyPr/>
          <a:lstStyle/>
          <a:p>
            <a:r>
              <a:rPr lang="en-US" dirty="0"/>
              <a:t>Confidentiality Statement</a:t>
            </a:r>
          </a:p>
        </p:txBody>
      </p:sp>
      <p:sp>
        <p:nvSpPr>
          <p:cNvPr id="6" name="Slide Number Placeholder 5"/>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3378668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6150121"/>
            <a:ext cx="2743200" cy="365125"/>
          </a:xfrm>
        </p:spPr>
        <p:txBody>
          <a:bodyPr/>
          <a:lstStyle/>
          <a:p>
            <a:fld id="{0E7C488F-7AD2-4042-AF72-09A0396B74BF}" type="datetime1">
              <a:rPr lang="en-US" smtClean="0"/>
              <a:t>10/23/2020</a:t>
            </a:fld>
            <a:endParaRPr lang="en-US" dirty="0"/>
          </a:p>
        </p:txBody>
      </p:sp>
      <p:sp>
        <p:nvSpPr>
          <p:cNvPr id="5" name="Footer Placeholder 4"/>
          <p:cNvSpPr>
            <a:spLocks noGrp="1"/>
          </p:cNvSpPr>
          <p:nvPr>
            <p:ph type="ftr" sz="quarter" idx="11"/>
          </p:nvPr>
        </p:nvSpPr>
        <p:spPr/>
        <p:txBody>
          <a:bodyPr/>
          <a:lstStyle/>
          <a:p>
            <a:r>
              <a:rPr lang="en-US" dirty="0"/>
              <a:t>Confidentiality Statement</a:t>
            </a:r>
          </a:p>
        </p:txBody>
      </p:sp>
      <p:sp>
        <p:nvSpPr>
          <p:cNvPr id="6" name="Slide Number Placeholder 5"/>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935324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Maroon">
    <p:spTree>
      <p:nvGrpSpPr>
        <p:cNvPr id="1" name=""/>
        <p:cNvGrpSpPr/>
        <p:nvPr/>
      </p:nvGrpSpPr>
      <p:grpSpPr>
        <a:xfrm>
          <a:off x="0" y="0"/>
          <a:ext cx="0" cy="0"/>
          <a:chOff x="0" y="0"/>
          <a:chExt cx="0" cy="0"/>
        </a:xfrm>
      </p:grpSpPr>
      <p:sp>
        <p:nvSpPr>
          <p:cNvPr id="13" name="Rectangle 12"/>
          <p:cNvSpPr/>
          <p:nvPr userDrawn="1"/>
        </p:nvSpPr>
        <p:spPr>
          <a:xfrm flipV="1">
            <a:off x="1" y="1"/>
            <a:ext cx="12191999" cy="6441623"/>
          </a:xfrm>
          <a:prstGeom prst="rect">
            <a:avLst/>
          </a:prstGeom>
          <a:solidFill>
            <a:srgbClr val="750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p:cNvPicPr>
            <a:picLocks noChangeAspect="1"/>
          </p:cNvPicPr>
          <p:nvPr userDrawn="1"/>
        </p:nvPicPr>
        <p:blipFill>
          <a:blip r:embed="rId2"/>
          <a:stretch>
            <a:fillRect/>
          </a:stretch>
        </p:blipFill>
        <p:spPr>
          <a:xfrm>
            <a:off x="5820147" y="-1"/>
            <a:ext cx="6371853" cy="6487609"/>
          </a:xfrm>
          <a:prstGeom prst="rect">
            <a:avLst/>
          </a:prstGeom>
        </p:spPr>
      </p:pic>
      <p:sp>
        <p:nvSpPr>
          <p:cNvPr id="17" name="Rectangle 16"/>
          <p:cNvSpPr/>
          <p:nvPr userDrawn="1"/>
        </p:nvSpPr>
        <p:spPr>
          <a:xfrm>
            <a:off x="1785699" y="6426113"/>
            <a:ext cx="10406301" cy="43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1670304" y="1993392"/>
            <a:ext cx="9753600" cy="1837080"/>
          </a:xfrm>
        </p:spPr>
        <p:txBody>
          <a:bodyPr anchor="b">
            <a:normAutofit/>
          </a:bodyPr>
          <a:lstStyle>
            <a:lvl1pPr algn="l">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682496" y="4041648"/>
            <a:ext cx="9144000" cy="53035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 Placeholder 15"/>
          <p:cNvSpPr>
            <a:spLocks noGrp="1"/>
          </p:cNvSpPr>
          <p:nvPr>
            <p:ph type="body" sz="quarter" idx="14" hasCustomPrompt="1"/>
          </p:nvPr>
        </p:nvSpPr>
        <p:spPr>
          <a:xfrm>
            <a:off x="1652781" y="4572000"/>
            <a:ext cx="5886451" cy="304800"/>
          </a:xfrm>
        </p:spPr>
        <p:txBody>
          <a:bodyPr>
            <a:normAutofit/>
          </a:bodyPr>
          <a:lstStyle>
            <a:lvl1pPr marL="0" indent="0">
              <a:buNone/>
              <a:defRPr sz="1200">
                <a:solidFill>
                  <a:schemeClr val="bg1"/>
                </a:solidFill>
              </a:defRPr>
            </a:lvl1pPr>
          </a:lstStyle>
          <a:p>
            <a:pPr lvl="0"/>
            <a:r>
              <a:rPr lang="en-US" dirty="0"/>
              <a:t>DATE</a:t>
            </a:r>
          </a:p>
        </p:txBody>
      </p:sp>
      <p:sp>
        <p:nvSpPr>
          <p:cNvPr id="15" name="Subtitle 2"/>
          <p:cNvSpPr txBox="1">
            <a:spLocks/>
          </p:cNvSpPr>
          <p:nvPr userDrawn="1"/>
        </p:nvSpPr>
        <p:spPr>
          <a:xfrm>
            <a:off x="3649060" y="6475722"/>
            <a:ext cx="4893880" cy="36045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100" i="1" dirty="0">
                <a:solidFill>
                  <a:schemeClr val="tx1"/>
                </a:solidFill>
                <a:latin typeface="Helvetica Oblique" charset="0"/>
                <a:ea typeface="Helvetica Oblique" charset="0"/>
                <a:cs typeface="Helvetica Oblique" charset="0"/>
              </a:rPr>
              <a:t>Confidential</a:t>
            </a:r>
          </a:p>
        </p:txBody>
      </p:sp>
      <p:sp>
        <p:nvSpPr>
          <p:cNvPr id="20" name="Subtitle 2"/>
          <p:cNvSpPr txBox="1">
            <a:spLocks/>
          </p:cNvSpPr>
          <p:nvPr userDrawn="1"/>
        </p:nvSpPr>
        <p:spPr>
          <a:xfrm>
            <a:off x="1787914" y="6469320"/>
            <a:ext cx="2969171" cy="35039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b="1" dirty="0" err="1">
                <a:solidFill>
                  <a:schemeClr val="tx1"/>
                </a:solidFill>
                <a:latin typeface="Arial" charset="0"/>
                <a:ea typeface="Arial" charset="0"/>
                <a:cs typeface="Arial" charset="0"/>
              </a:rPr>
              <a:t>División</a:t>
            </a:r>
            <a:r>
              <a:rPr lang="en-US" sz="800" b="1" dirty="0">
                <a:solidFill>
                  <a:schemeClr val="tx1"/>
                </a:solidFill>
                <a:latin typeface="Arial" charset="0"/>
                <a:ea typeface="Arial" charset="0"/>
                <a:cs typeface="Arial" charset="0"/>
              </a:rPr>
              <a:t> </a:t>
            </a:r>
            <a:r>
              <a:rPr lang="en-US" sz="800" b="1" dirty="0" err="1">
                <a:solidFill>
                  <a:schemeClr val="tx1"/>
                </a:solidFill>
                <a:latin typeface="Arial" charset="0"/>
                <a:ea typeface="Arial" charset="0"/>
                <a:cs typeface="Arial" charset="0"/>
              </a:rPr>
              <a:t>Agrícola</a:t>
            </a:r>
            <a:r>
              <a:rPr lang="en-US" sz="800" b="1" dirty="0">
                <a:solidFill>
                  <a:schemeClr val="tx1"/>
                </a:solidFill>
                <a:latin typeface="Arial" charset="0"/>
                <a:ea typeface="Arial" charset="0"/>
                <a:cs typeface="Arial" charset="0"/>
              </a:rPr>
              <a:t> de DowDuPont</a:t>
            </a:r>
            <a:endParaRPr lang="en-US" sz="800" i="1" dirty="0">
              <a:solidFill>
                <a:schemeClr val="tx1"/>
              </a:solidFill>
              <a:latin typeface="Arial" charset="0"/>
              <a:ea typeface="Arial" charset="0"/>
              <a:cs typeface="Arial" charset="0"/>
            </a:endParaRPr>
          </a:p>
        </p:txBody>
      </p:sp>
      <p:sp>
        <p:nvSpPr>
          <p:cNvPr id="23" name="Rectangle 22"/>
          <p:cNvSpPr/>
          <p:nvPr userDrawn="1"/>
        </p:nvSpPr>
        <p:spPr>
          <a:xfrm>
            <a:off x="1" y="6426113"/>
            <a:ext cx="1785697" cy="437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p:cNvPicPr>
            <a:picLocks noChangeAspect="1"/>
          </p:cNvPicPr>
          <p:nvPr userDrawn="1"/>
        </p:nvPicPr>
        <p:blipFill>
          <a:blip r:embed="rId3"/>
          <a:stretch>
            <a:fillRect/>
          </a:stretch>
        </p:blipFill>
        <p:spPr>
          <a:xfrm>
            <a:off x="199024" y="6553013"/>
            <a:ext cx="1387649" cy="206272"/>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1479" y="444079"/>
            <a:ext cx="3700767" cy="1780678"/>
          </a:xfrm>
          <a:prstGeom prst="rect">
            <a:avLst/>
          </a:prstGeom>
        </p:spPr>
      </p:pic>
    </p:spTree>
    <p:extLst>
      <p:ext uri="{BB962C8B-B14F-4D97-AF65-F5344CB8AC3E}">
        <p14:creationId xmlns:p14="http://schemas.microsoft.com/office/powerpoint/2010/main" val="473800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080906" y="-1"/>
            <a:ext cx="9088127" cy="6487609"/>
          </a:xfrm>
          <a:prstGeom prst="rect">
            <a:avLst/>
          </a:prstGeom>
        </p:spPr>
      </p:pic>
      <p:sp>
        <p:nvSpPr>
          <p:cNvPr id="7" name="Rectangle 6"/>
          <p:cNvSpPr/>
          <p:nvPr userDrawn="1"/>
        </p:nvSpPr>
        <p:spPr>
          <a:xfrm>
            <a:off x="1" y="6426113"/>
            <a:ext cx="1785697" cy="437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771238" y="6421548"/>
            <a:ext cx="10406301" cy="437764"/>
          </a:xfrm>
          <a:prstGeom prst="rect">
            <a:avLst/>
          </a:prstGeom>
          <a:solidFill>
            <a:srgbClr val="750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0" y="1769423"/>
            <a:ext cx="10363200" cy="1740540"/>
          </a:xfrm>
        </p:spPr>
        <p:txBody>
          <a:bodyPr anchor="b">
            <a:normAutofit/>
          </a:bodyPr>
          <a:lstStyle>
            <a:lvl1pPr algn="l">
              <a:defRPr sz="4400">
                <a:latin typeface="Helvetica" panose="020B0604020202020204" pitchFamily="34" charset="0"/>
                <a:cs typeface="Helvetica"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578076"/>
          </a:xfrm>
        </p:spPr>
        <p:txBody>
          <a:bodyPr>
            <a:normAutofit/>
          </a:bodyPr>
          <a:lstStyle>
            <a:lvl1pPr marL="0" indent="0" algn="l">
              <a:buNone/>
              <a:defRPr sz="2000">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3885" y="6098102"/>
            <a:ext cx="2743200" cy="365125"/>
          </a:xfrm>
        </p:spPr>
        <p:txBody>
          <a:bodyPr/>
          <a:lstStyle/>
          <a:p>
            <a:fld id="{E8FC0BEE-C4CE-DA4F-A80E-20284E6F7CCC}" type="datetime1">
              <a:rPr lang="en-US" smtClean="0"/>
              <a:t>10/23/2020</a:t>
            </a:fld>
            <a:endParaRPr lang="en-US" dirty="0"/>
          </a:p>
        </p:txBody>
      </p:sp>
      <p:sp>
        <p:nvSpPr>
          <p:cNvPr id="5" name="Footer Placeholder 4"/>
          <p:cNvSpPr>
            <a:spLocks noGrp="1"/>
          </p:cNvSpPr>
          <p:nvPr>
            <p:ph type="ftr" sz="quarter" idx="11"/>
          </p:nvPr>
        </p:nvSpPr>
        <p:spPr>
          <a:xfrm>
            <a:off x="3785260" y="6441042"/>
            <a:ext cx="4114800" cy="365125"/>
          </a:xfrm>
        </p:spPr>
        <p:txBody>
          <a:bodyPr/>
          <a:lstStyle/>
          <a:p>
            <a:r>
              <a:rPr lang="en-US" dirty="0"/>
              <a:t>Confidentiality Statement</a:t>
            </a:r>
          </a:p>
        </p:txBody>
      </p:sp>
      <p:sp>
        <p:nvSpPr>
          <p:cNvPr id="6" name="Slide Number Placeholder 5"/>
          <p:cNvSpPr>
            <a:spLocks noGrp="1"/>
          </p:cNvSpPr>
          <p:nvPr>
            <p:ph type="sldNum" sz="quarter" idx="12"/>
          </p:nvPr>
        </p:nvSpPr>
        <p:spPr>
          <a:xfrm>
            <a:off x="8800604" y="6463227"/>
            <a:ext cx="2743200" cy="365125"/>
          </a:xfrm>
        </p:spPr>
        <p:txBody>
          <a:bodyPr/>
          <a:lstStyle/>
          <a:p>
            <a:fld id="{73DD0CA0-B740-764E-90DF-1E83F33270A7}" type="slidenum">
              <a:rPr lang="en-US" smtClean="0"/>
              <a:t>‹#›</a:t>
            </a:fld>
            <a:endParaRPr lang="en-US" dirty="0"/>
          </a:p>
        </p:txBody>
      </p:sp>
      <p:pic>
        <p:nvPicPr>
          <p:cNvPr id="10" name="Picture 9"/>
          <p:cNvPicPr>
            <a:picLocks noChangeAspect="1"/>
          </p:cNvPicPr>
          <p:nvPr userDrawn="1"/>
        </p:nvPicPr>
        <p:blipFill>
          <a:blip r:embed="rId3"/>
          <a:stretch>
            <a:fillRect/>
          </a:stretch>
        </p:blipFill>
        <p:spPr>
          <a:xfrm>
            <a:off x="1811367" y="828922"/>
            <a:ext cx="3286860" cy="600618"/>
          </a:xfrm>
          <a:prstGeom prst="rect">
            <a:avLst/>
          </a:prstGeom>
        </p:spPr>
      </p:pic>
      <p:pic>
        <p:nvPicPr>
          <p:cNvPr id="12" name="Picture 11"/>
          <p:cNvPicPr>
            <a:picLocks noChangeAspect="1"/>
          </p:cNvPicPr>
          <p:nvPr userDrawn="1"/>
        </p:nvPicPr>
        <p:blipFill>
          <a:blip r:embed="rId4"/>
          <a:stretch>
            <a:fillRect/>
          </a:stretch>
        </p:blipFill>
        <p:spPr>
          <a:xfrm>
            <a:off x="199024" y="6553013"/>
            <a:ext cx="1387649" cy="206272"/>
          </a:xfrm>
          <a:prstGeom prst="rect">
            <a:avLst/>
          </a:prstGeom>
        </p:spPr>
      </p:pic>
      <p:sp>
        <p:nvSpPr>
          <p:cNvPr id="13" name="Subtitle 2"/>
          <p:cNvSpPr txBox="1">
            <a:spLocks/>
          </p:cNvSpPr>
          <p:nvPr userDrawn="1"/>
        </p:nvSpPr>
        <p:spPr>
          <a:xfrm>
            <a:off x="1787914" y="6469320"/>
            <a:ext cx="2969171" cy="35039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b="1" dirty="0" err="1">
                <a:solidFill>
                  <a:schemeClr val="bg1"/>
                </a:solidFill>
                <a:latin typeface="Arial" charset="0"/>
                <a:ea typeface="Arial" charset="0"/>
                <a:cs typeface="Arial" charset="0"/>
              </a:rPr>
              <a:t>División</a:t>
            </a:r>
            <a:r>
              <a:rPr lang="en-US" sz="800" b="1" dirty="0">
                <a:solidFill>
                  <a:schemeClr val="bg1"/>
                </a:solidFill>
                <a:latin typeface="Arial" charset="0"/>
                <a:ea typeface="Arial" charset="0"/>
                <a:cs typeface="Arial" charset="0"/>
              </a:rPr>
              <a:t> </a:t>
            </a:r>
            <a:r>
              <a:rPr lang="en-US" sz="800" b="1" dirty="0" err="1">
                <a:solidFill>
                  <a:schemeClr val="bg1"/>
                </a:solidFill>
                <a:latin typeface="Arial" charset="0"/>
                <a:ea typeface="Arial" charset="0"/>
                <a:cs typeface="Arial" charset="0"/>
              </a:rPr>
              <a:t>Agrícola</a:t>
            </a:r>
            <a:r>
              <a:rPr lang="en-US" sz="800" b="1" dirty="0">
                <a:solidFill>
                  <a:schemeClr val="bg1"/>
                </a:solidFill>
                <a:latin typeface="Arial" charset="0"/>
                <a:ea typeface="Arial" charset="0"/>
                <a:cs typeface="Arial" charset="0"/>
              </a:rPr>
              <a:t> de DowDuPont</a:t>
            </a:r>
            <a:endParaRPr lang="en-US" sz="8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037575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anose="020B0604020202020204" pitchFamily="34" charset="0"/>
                <a:cs typeface="Helvetica"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990033"/>
              </a:buClr>
              <a:defRPr>
                <a:latin typeface="Helvetica" panose="020B0604020202020204" pitchFamily="34" charset="0"/>
                <a:cs typeface="Helvetica" panose="020B0604020202020204" pitchFamily="34" charset="0"/>
              </a:defRPr>
            </a:lvl1pPr>
            <a:lvl2pPr marL="685800" indent="-228600">
              <a:buClr>
                <a:srgbClr val="750D2B"/>
              </a:buClr>
              <a:buSzPct val="90000"/>
              <a:buFont typeface="Courier New" panose="02070309020205020404" pitchFamily="49" charset="0"/>
              <a:buChar char="o"/>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6083699"/>
            <a:ext cx="2743200" cy="365125"/>
          </a:xfrm>
        </p:spPr>
        <p:txBody>
          <a:bodyPr/>
          <a:lstStyle/>
          <a:p>
            <a:fld id="{B41D7B9A-4BE4-224F-9360-70B3052F827C}" type="datetime1">
              <a:rPr lang="en-US" smtClean="0"/>
              <a:t>10/23/2020</a:t>
            </a:fld>
            <a:endParaRPr lang="en-US" dirty="0"/>
          </a:p>
        </p:txBody>
      </p:sp>
      <p:sp>
        <p:nvSpPr>
          <p:cNvPr id="5" name="Footer Placeholder 4"/>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r>
              <a:rPr lang="en-US" dirty="0"/>
              <a:t>Confidentiality Statement</a:t>
            </a:r>
          </a:p>
        </p:txBody>
      </p:sp>
      <p:sp>
        <p:nvSpPr>
          <p:cNvPr id="6" name="Slide Number Placeholder 5"/>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369924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080906" y="0"/>
            <a:ext cx="9088127" cy="6440108"/>
          </a:xfrm>
          <a:prstGeom prst="rect">
            <a:avLst/>
          </a:prstGeom>
        </p:spPr>
      </p:pic>
      <p:sp>
        <p:nvSpPr>
          <p:cNvPr id="2" name="Title 1"/>
          <p:cNvSpPr>
            <a:spLocks noGrp="1"/>
          </p:cNvSpPr>
          <p:nvPr>
            <p:ph type="title"/>
          </p:nvPr>
        </p:nvSpPr>
        <p:spPr>
          <a:xfrm>
            <a:off x="831851" y="1709740"/>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0" y="6125203"/>
            <a:ext cx="2743200" cy="365125"/>
          </a:xfrm>
        </p:spPr>
        <p:txBody>
          <a:bodyPr/>
          <a:lstStyle/>
          <a:p>
            <a:fld id="{BAB16403-8761-3047-B709-C3D9CAE65015}" type="datetime1">
              <a:rPr lang="en-US" smtClean="0"/>
              <a:t>10/23/2020</a:t>
            </a:fld>
            <a:endParaRPr lang="en-US" dirty="0"/>
          </a:p>
        </p:txBody>
      </p:sp>
      <p:sp>
        <p:nvSpPr>
          <p:cNvPr id="5" name="Footer Placeholder 4"/>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r>
              <a:rPr lang="en-US" dirty="0"/>
              <a:t>Confidentiality Statement</a:t>
            </a:r>
          </a:p>
        </p:txBody>
      </p:sp>
      <p:sp>
        <p:nvSpPr>
          <p:cNvPr id="6" name="Slide Number Placeholder 5"/>
          <p:cNvSpPr>
            <a:spLocks noGrp="1"/>
          </p:cNvSpPr>
          <p:nvPr>
            <p:ph type="sldNum" sz="quarter" idx="12"/>
          </p:nvPr>
        </p:nvSpPr>
        <p:spPr/>
        <p:txBody>
          <a:bodyPr/>
          <a:lstStyle/>
          <a:p>
            <a:fld id="{73DD0CA0-B740-764E-90DF-1E83F33270A7}" type="slidenum">
              <a:rPr lang="en-US" smtClean="0"/>
              <a:t>‹#›</a:t>
            </a:fld>
            <a:endParaRPr lang="en-US" dirty="0"/>
          </a:p>
        </p:txBody>
      </p:sp>
      <p:pic>
        <p:nvPicPr>
          <p:cNvPr id="8" name="Picture 7"/>
          <p:cNvPicPr>
            <a:picLocks noChangeAspect="1"/>
          </p:cNvPicPr>
          <p:nvPr userDrawn="1"/>
        </p:nvPicPr>
        <p:blipFill>
          <a:blip r:embed="rId3"/>
          <a:stretch>
            <a:fillRect/>
          </a:stretch>
        </p:blipFill>
        <p:spPr>
          <a:xfrm>
            <a:off x="1811367" y="828922"/>
            <a:ext cx="3286860" cy="600618"/>
          </a:xfrm>
          <a:prstGeom prst="rect">
            <a:avLst/>
          </a:prstGeom>
        </p:spPr>
      </p:pic>
    </p:spTree>
    <p:extLst>
      <p:ext uri="{BB962C8B-B14F-4D97-AF65-F5344CB8AC3E}">
        <p14:creationId xmlns:p14="http://schemas.microsoft.com/office/powerpoint/2010/main" val="2183147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0" y="6137133"/>
            <a:ext cx="2743200" cy="365125"/>
          </a:xfrm>
        </p:spPr>
        <p:txBody>
          <a:bodyPr/>
          <a:lstStyle/>
          <a:p>
            <a:fld id="{2F6D410A-DF9C-574A-B48E-9A2B7AFECEA1}" type="datetime1">
              <a:rPr lang="en-US" smtClean="0"/>
              <a:t>10/23/2020</a:t>
            </a:fld>
            <a:endParaRPr lang="en-US" dirty="0"/>
          </a:p>
        </p:txBody>
      </p:sp>
      <p:sp>
        <p:nvSpPr>
          <p:cNvPr id="6" name="Footer Placeholder 5"/>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r>
              <a:rPr lang="en-US" dirty="0"/>
              <a:t>Confidentiality Statement</a:t>
            </a:r>
          </a:p>
        </p:txBody>
      </p:sp>
      <p:sp>
        <p:nvSpPr>
          <p:cNvPr id="7" name="Slide Number Placeholder 6"/>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615049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r>
              <a:rPr lang="en-US" dirty="0"/>
              <a:t>Confidentiality Statement</a:t>
            </a:r>
          </a:p>
        </p:txBody>
      </p:sp>
      <p:sp>
        <p:nvSpPr>
          <p:cNvPr id="9" name="Slide Number Placeholder 8"/>
          <p:cNvSpPr>
            <a:spLocks noGrp="1"/>
          </p:cNvSpPr>
          <p:nvPr>
            <p:ph type="sldNum" sz="quarter" idx="12"/>
          </p:nvPr>
        </p:nvSpPr>
        <p:spPr/>
        <p:txBody>
          <a:bodyPr/>
          <a:lstStyle/>
          <a:p>
            <a:fld id="{73DD0CA0-B740-764E-90DF-1E83F33270A7}" type="slidenum">
              <a:rPr lang="en-US" smtClean="0"/>
              <a:t>‹#›</a:t>
            </a:fld>
            <a:endParaRPr lang="en-US" dirty="0"/>
          </a:p>
        </p:txBody>
      </p:sp>
      <p:sp>
        <p:nvSpPr>
          <p:cNvPr id="10" name="Date Placeholder 4"/>
          <p:cNvSpPr>
            <a:spLocks noGrp="1"/>
          </p:cNvSpPr>
          <p:nvPr>
            <p:ph type="dt" sz="half" idx="10"/>
          </p:nvPr>
        </p:nvSpPr>
        <p:spPr>
          <a:xfrm>
            <a:off x="-27048" y="6097302"/>
            <a:ext cx="2743200" cy="365125"/>
          </a:xfrm>
        </p:spPr>
        <p:txBody>
          <a:bodyPr/>
          <a:lstStyle/>
          <a:p>
            <a:fld id="{1BFBEE18-05F4-6247-B27A-4BFAA51DC516}" type="datetime1">
              <a:rPr lang="en-US" smtClean="0"/>
              <a:t>10/23/2020</a:t>
            </a:fld>
            <a:endParaRPr lang="en-US" dirty="0"/>
          </a:p>
        </p:txBody>
      </p:sp>
    </p:spTree>
    <p:extLst>
      <p:ext uri="{BB962C8B-B14F-4D97-AF65-F5344CB8AC3E}">
        <p14:creationId xmlns:p14="http://schemas.microsoft.com/office/powerpoint/2010/main" val="355561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1060571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0" y="6097302"/>
            <a:ext cx="2743200" cy="365125"/>
          </a:xfrm>
        </p:spPr>
        <p:txBody>
          <a:bodyPr/>
          <a:lstStyle/>
          <a:p>
            <a:fld id="{C0FCDB0D-C681-C742-AC72-67FF0968F5DE}" type="datetime1">
              <a:rPr lang="en-US" smtClean="0"/>
              <a:t>10/23/2020</a:t>
            </a:fld>
            <a:endParaRPr lang="en-US" dirty="0"/>
          </a:p>
        </p:txBody>
      </p:sp>
      <p:sp>
        <p:nvSpPr>
          <p:cNvPr id="4" name="Footer Placeholder 3"/>
          <p:cNvSpPr>
            <a:spLocks noGrp="1"/>
          </p:cNvSpPr>
          <p:nvPr>
            <p:ph type="ftr" sz="quarter" idx="11"/>
          </p:nvPr>
        </p:nvSpPr>
        <p:spPr/>
        <p:txBody>
          <a:bodyPr/>
          <a:lstStyle/>
          <a:p>
            <a:r>
              <a:rPr lang="en-US" dirty="0"/>
              <a:t>Confidentiality Statement</a:t>
            </a:r>
          </a:p>
        </p:txBody>
      </p:sp>
      <p:sp>
        <p:nvSpPr>
          <p:cNvPr id="5" name="Slide Number Placeholder 4"/>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1433001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097302"/>
            <a:ext cx="2743200" cy="365125"/>
          </a:xfrm>
        </p:spPr>
        <p:txBody>
          <a:bodyPr/>
          <a:lstStyle/>
          <a:p>
            <a:fld id="{D6715D9A-4BF1-9542-A0B3-2066B852860D}" type="datetime1">
              <a:rPr lang="en-US" smtClean="0"/>
              <a:t>10/23/2020</a:t>
            </a:fld>
            <a:endParaRPr lang="en-US" dirty="0"/>
          </a:p>
        </p:txBody>
      </p:sp>
      <p:sp>
        <p:nvSpPr>
          <p:cNvPr id="3" name="Footer Placeholder 2"/>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r>
              <a:rPr lang="en-US" dirty="0"/>
              <a:t>Confidentiality Statement</a:t>
            </a:r>
          </a:p>
        </p:txBody>
      </p:sp>
      <p:sp>
        <p:nvSpPr>
          <p:cNvPr id="4" name="Slide Number Placeholder 3"/>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3426905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0" y="6119350"/>
            <a:ext cx="2743200" cy="365125"/>
          </a:xfrm>
        </p:spPr>
        <p:txBody>
          <a:bodyPr/>
          <a:lstStyle/>
          <a:p>
            <a:fld id="{4D3618B4-7075-4448-9347-EA951DB32243}" type="datetime1">
              <a:rPr lang="en-US" smtClean="0"/>
              <a:t>10/23/2020</a:t>
            </a:fld>
            <a:endParaRPr lang="en-US" dirty="0"/>
          </a:p>
        </p:txBody>
      </p:sp>
      <p:sp>
        <p:nvSpPr>
          <p:cNvPr id="6" name="Footer Placeholder 5"/>
          <p:cNvSpPr>
            <a:spLocks noGrp="1"/>
          </p:cNvSpPr>
          <p:nvPr>
            <p:ph type="ftr" sz="quarter" idx="11"/>
          </p:nvPr>
        </p:nvSpPr>
        <p:spPr/>
        <p:txBody>
          <a:bodyPr/>
          <a:lstStyle/>
          <a:p>
            <a:r>
              <a:rPr lang="en-US" dirty="0"/>
              <a:t>Confidentiality Statement</a:t>
            </a:r>
          </a:p>
        </p:txBody>
      </p:sp>
      <p:sp>
        <p:nvSpPr>
          <p:cNvPr id="7" name="Slide Number Placeholder 6"/>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2285323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27048" y="6097302"/>
            <a:ext cx="2743200" cy="365125"/>
          </a:xfrm>
        </p:spPr>
        <p:txBody>
          <a:bodyPr/>
          <a:lstStyle/>
          <a:p>
            <a:fld id="{1BFBEE18-05F4-6247-B27A-4BFAA51DC516}" type="datetime1">
              <a:rPr lang="en-US" smtClean="0"/>
              <a:t>10/23/2020</a:t>
            </a:fld>
            <a:endParaRPr lang="en-US" dirty="0"/>
          </a:p>
        </p:txBody>
      </p:sp>
      <p:sp>
        <p:nvSpPr>
          <p:cNvPr id="6" name="Footer Placeholder 5"/>
          <p:cNvSpPr>
            <a:spLocks noGrp="1"/>
          </p:cNvSpPr>
          <p:nvPr>
            <p:ph type="ftr" sz="quarter" idx="11"/>
          </p:nvPr>
        </p:nvSpPr>
        <p:spPr/>
        <p:txBody>
          <a:bodyPr/>
          <a:lstStyle/>
          <a:p>
            <a:r>
              <a:rPr lang="en-US" dirty="0"/>
              <a:t>Confidentiality Statement</a:t>
            </a:r>
          </a:p>
        </p:txBody>
      </p:sp>
      <p:sp>
        <p:nvSpPr>
          <p:cNvPr id="7" name="Slide Number Placeholder 6"/>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355813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6137133"/>
            <a:ext cx="2743200" cy="365125"/>
          </a:xfrm>
        </p:spPr>
        <p:txBody>
          <a:bodyPr/>
          <a:lstStyle/>
          <a:p>
            <a:fld id="{95C9A47F-A4FF-2C4F-8A9C-1F3D751F91DD}" type="datetime1">
              <a:rPr lang="en-US" smtClean="0"/>
              <a:t>10/23/2020</a:t>
            </a:fld>
            <a:endParaRPr lang="en-US" dirty="0"/>
          </a:p>
        </p:txBody>
      </p:sp>
      <p:sp>
        <p:nvSpPr>
          <p:cNvPr id="5" name="Footer Placeholder 4"/>
          <p:cNvSpPr>
            <a:spLocks noGrp="1"/>
          </p:cNvSpPr>
          <p:nvPr>
            <p:ph type="ftr" sz="quarter" idx="11"/>
          </p:nvPr>
        </p:nvSpPr>
        <p:spPr/>
        <p:txBody>
          <a:bodyPr/>
          <a:lstStyle/>
          <a:p>
            <a:r>
              <a:rPr lang="en-US" dirty="0"/>
              <a:t>Confidentiality Statement</a:t>
            </a:r>
          </a:p>
        </p:txBody>
      </p:sp>
      <p:sp>
        <p:nvSpPr>
          <p:cNvPr id="6" name="Slide Number Placeholder 5"/>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4189573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6150121"/>
            <a:ext cx="2743200" cy="365125"/>
          </a:xfrm>
        </p:spPr>
        <p:txBody>
          <a:bodyPr/>
          <a:lstStyle/>
          <a:p>
            <a:fld id="{0E7C488F-7AD2-4042-AF72-09A0396B74BF}" type="datetime1">
              <a:rPr lang="en-US" smtClean="0"/>
              <a:t>10/23/2020</a:t>
            </a:fld>
            <a:endParaRPr lang="en-US" dirty="0"/>
          </a:p>
        </p:txBody>
      </p:sp>
      <p:sp>
        <p:nvSpPr>
          <p:cNvPr id="5" name="Footer Placeholder 4"/>
          <p:cNvSpPr>
            <a:spLocks noGrp="1"/>
          </p:cNvSpPr>
          <p:nvPr>
            <p:ph type="ftr" sz="quarter" idx="11"/>
          </p:nvPr>
        </p:nvSpPr>
        <p:spPr/>
        <p:txBody>
          <a:bodyPr/>
          <a:lstStyle/>
          <a:p>
            <a:r>
              <a:rPr lang="en-US" dirty="0"/>
              <a:t>Confidentiality Statement</a:t>
            </a:r>
          </a:p>
        </p:txBody>
      </p:sp>
      <p:sp>
        <p:nvSpPr>
          <p:cNvPr id="6" name="Slide Number Placeholder 5"/>
          <p:cNvSpPr>
            <a:spLocks noGrp="1"/>
          </p:cNvSpPr>
          <p:nvPr>
            <p:ph type="sldNum" sz="quarter" idx="12"/>
          </p:nvPr>
        </p:nvSpPr>
        <p:spPr/>
        <p:txBody>
          <a:bodyPr/>
          <a:lstStyle/>
          <a:p>
            <a:fld id="{73DD0CA0-B740-764E-90DF-1E83F33270A7}" type="slidenum">
              <a:rPr lang="en-US" smtClean="0"/>
              <a:t>‹#›</a:t>
            </a:fld>
            <a:endParaRPr lang="en-US" dirty="0"/>
          </a:p>
        </p:txBody>
      </p:sp>
    </p:spTree>
    <p:extLst>
      <p:ext uri="{BB962C8B-B14F-4D97-AF65-F5344CB8AC3E}">
        <p14:creationId xmlns:p14="http://schemas.microsoft.com/office/powerpoint/2010/main" val="116907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2260645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3597098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368905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2010590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2996765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62826D0E-4C57-6A49-83D5-3EA136C7B93F}" type="datetimeFigureOut">
              <a:rPr lang="es-ES_tradnl" smtClean="0"/>
              <a:t>23/10/2020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369374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26D0E-4C57-6A49-83D5-3EA136C7B93F}" type="datetimeFigureOut">
              <a:rPr lang="es-ES_tradnl" smtClean="0"/>
              <a:t>23/10/2020</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2E8D7-AAC2-F248-B856-9ED7870232E2}" type="slidenum">
              <a:rPr lang="es-ES_tradnl" smtClean="0"/>
              <a:t>‹#›</a:t>
            </a:fld>
            <a:endParaRPr lang="es-ES_tradnl"/>
          </a:p>
        </p:txBody>
      </p:sp>
    </p:spTree>
    <p:extLst>
      <p:ext uri="{BB962C8B-B14F-4D97-AF65-F5344CB8AC3E}">
        <p14:creationId xmlns:p14="http://schemas.microsoft.com/office/powerpoint/2010/main" val="1288563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7049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59149"/>
            <a:ext cx="10515600" cy="47178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8949" y="64844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BE811-73F8-F949-BD3F-2D1D3373CFAE}" type="datetime1">
              <a:rPr lang="en-US" smtClean="0"/>
              <a:t>10/23/2020</a:t>
            </a:fld>
            <a:endParaRPr lang="en-US" dirty="0"/>
          </a:p>
        </p:txBody>
      </p:sp>
      <p:sp>
        <p:nvSpPr>
          <p:cNvPr id="5" name="Footer Placeholder 4"/>
          <p:cNvSpPr>
            <a:spLocks noGrp="1"/>
          </p:cNvSpPr>
          <p:nvPr>
            <p:ph type="ftr" sz="quarter" idx="3"/>
          </p:nvPr>
        </p:nvSpPr>
        <p:spPr>
          <a:xfrm>
            <a:off x="3734872" y="646242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DOW RESTRICTED</a:t>
            </a:r>
          </a:p>
          <a:p>
            <a:r>
              <a:rPr lang="en-US"/>
              <a:t>      Confidentiality Statement</a:t>
            </a:r>
            <a:endParaRPr lang="en-US" dirty="0"/>
          </a:p>
        </p:txBody>
      </p:sp>
      <p:sp>
        <p:nvSpPr>
          <p:cNvPr id="7" name="Rectangle 6"/>
          <p:cNvSpPr/>
          <p:nvPr userDrawn="1"/>
        </p:nvSpPr>
        <p:spPr>
          <a:xfrm>
            <a:off x="1" y="6426108"/>
            <a:ext cx="1785697" cy="437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4"/>
          </p:nvPr>
        </p:nvSpPr>
        <p:spPr>
          <a:xfrm>
            <a:off x="9038617" y="646242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D0CA0-B740-764E-90DF-1E83F33270A7}" type="slidenum">
              <a:rPr lang="en-US" smtClean="0"/>
              <a:t>‹#›</a:t>
            </a:fld>
            <a:endParaRPr lang="en-US" dirty="0"/>
          </a:p>
        </p:txBody>
      </p:sp>
      <p:sp>
        <p:nvSpPr>
          <p:cNvPr id="8" name="Rectangle 7"/>
          <p:cNvSpPr/>
          <p:nvPr userDrawn="1"/>
        </p:nvSpPr>
        <p:spPr>
          <a:xfrm>
            <a:off x="1785699" y="6426108"/>
            <a:ext cx="10406301" cy="437764"/>
          </a:xfrm>
          <a:prstGeom prst="rect">
            <a:avLst/>
          </a:prstGeom>
          <a:solidFill>
            <a:srgbClr val="750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a:blip r:embed="rId14"/>
          <a:stretch>
            <a:fillRect/>
          </a:stretch>
        </p:blipFill>
        <p:spPr>
          <a:xfrm>
            <a:off x="199024" y="6553013"/>
            <a:ext cx="1387649" cy="206272"/>
          </a:xfrm>
          <a:prstGeom prst="rect">
            <a:avLst/>
          </a:prstGeom>
        </p:spPr>
      </p:pic>
      <p:sp>
        <p:nvSpPr>
          <p:cNvPr id="10" name="Subtitle 2"/>
          <p:cNvSpPr txBox="1">
            <a:spLocks/>
          </p:cNvSpPr>
          <p:nvPr userDrawn="1"/>
        </p:nvSpPr>
        <p:spPr>
          <a:xfrm>
            <a:off x="1807054" y="6469320"/>
            <a:ext cx="2946839" cy="34624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b="1" dirty="0" err="1">
                <a:solidFill>
                  <a:schemeClr val="bg1"/>
                </a:solidFill>
                <a:latin typeface="Arial" charset="0"/>
                <a:ea typeface="Arial" charset="0"/>
                <a:cs typeface="Arial" charset="0"/>
              </a:rPr>
              <a:t>División</a:t>
            </a:r>
            <a:r>
              <a:rPr lang="en-US" sz="800" b="1" dirty="0">
                <a:solidFill>
                  <a:schemeClr val="bg1"/>
                </a:solidFill>
                <a:latin typeface="Arial" charset="0"/>
                <a:ea typeface="Arial" charset="0"/>
                <a:cs typeface="Arial" charset="0"/>
              </a:rPr>
              <a:t> </a:t>
            </a:r>
            <a:r>
              <a:rPr lang="en-US" sz="800" b="1" dirty="0" err="1">
                <a:solidFill>
                  <a:schemeClr val="bg1"/>
                </a:solidFill>
                <a:latin typeface="Arial" charset="0"/>
                <a:ea typeface="Arial" charset="0"/>
                <a:cs typeface="Arial" charset="0"/>
              </a:rPr>
              <a:t>Agrícola</a:t>
            </a:r>
            <a:r>
              <a:rPr lang="en-US" sz="800" b="1" dirty="0">
                <a:solidFill>
                  <a:schemeClr val="bg1"/>
                </a:solidFill>
                <a:latin typeface="Arial" charset="0"/>
                <a:ea typeface="Arial" charset="0"/>
                <a:cs typeface="Arial" charset="0"/>
              </a:rPr>
              <a:t> de DowDuPont</a:t>
            </a:r>
            <a:endParaRPr lang="en-US" sz="800" i="1" dirty="0">
              <a:solidFill>
                <a:schemeClr val="bg1"/>
              </a:solidFill>
              <a:latin typeface="Arial" charset="0"/>
              <a:ea typeface="Arial" charset="0"/>
              <a:cs typeface="Arial" charset="0"/>
            </a:endParaRPr>
          </a:p>
        </p:txBody>
      </p:sp>
      <p:pic>
        <p:nvPicPr>
          <p:cNvPr id="12" name="Picture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633807" y="6268858"/>
            <a:ext cx="1552821" cy="747163"/>
          </a:xfrm>
          <a:prstGeom prst="rect">
            <a:avLst/>
          </a:prstGeom>
        </p:spPr>
      </p:pic>
    </p:spTree>
    <p:extLst>
      <p:ext uri="{BB962C8B-B14F-4D97-AF65-F5344CB8AC3E}">
        <p14:creationId xmlns:p14="http://schemas.microsoft.com/office/powerpoint/2010/main" val="2776398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2800"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Clr>
          <a:srgbClr val="750D2B"/>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750D2B"/>
        </a:buClr>
        <a:buFont typeface="Courier New" panose="02070309020205020404" pitchFamily="49" charset="0"/>
        <a:buChar char="o"/>
        <a:defRPr sz="20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7049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59149"/>
            <a:ext cx="10515600" cy="47178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8949" y="64844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BE811-73F8-F949-BD3F-2D1D3373CFAE}" type="datetime1">
              <a:rPr lang="en-US" smtClean="0"/>
              <a:t>10/23/2020</a:t>
            </a:fld>
            <a:endParaRPr lang="en-US" dirty="0"/>
          </a:p>
        </p:txBody>
      </p:sp>
      <p:sp>
        <p:nvSpPr>
          <p:cNvPr id="5" name="Footer Placeholder 4"/>
          <p:cNvSpPr>
            <a:spLocks noGrp="1"/>
          </p:cNvSpPr>
          <p:nvPr>
            <p:ph type="ftr" sz="quarter" idx="3"/>
          </p:nvPr>
        </p:nvSpPr>
        <p:spPr>
          <a:xfrm>
            <a:off x="3734872" y="646242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DOW RESTRICTED</a:t>
            </a:r>
          </a:p>
          <a:p>
            <a:r>
              <a:rPr lang="en-US"/>
              <a:t>       Confidentiality Statement</a:t>
            </a:r>
            <a:endParaRPr lang="en-US" dirty="0"/>
          </a:p>
        </p:txBody>
      </p:sp>
      <p:sp>
        <p:nvSpPr>
          <p:cNvPr id="7" name="Rectangle 6"/>
          <p:cNvSpPr/>
          <p:nvPr userDrawn="1"/>
        </p:nvSpPr>
        <p:spPr>
          <a:xfrm>
            <a:off x="1" y="6426108"/>
            <a:ext cx="1785697" cy="437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4"/>
          </p:nvPr>
        </p:nvSpPr>
        <p:spPr>
          <a:xfrm>
            <a:off x="9038617" y="646242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D0CA0-B740-764E-90DF-1E83F33270A7}" type="slidenum">
              <a:rPr lang="en-US" smtClean="0"/>
              <a:t>‹#›</a:t>
            </a:fld>
            <a:endParaRPr lang="en-US" dirty="0"/>
          </a:p>
        </p:txBody>
      </p:sp>
      <p:sp>
        <p:nvSpPr>
          <p:cNvPr id="8" name="Rectangle 7"/>
          <p:cNvSpPr/>
          <p:nvPr userDrawn="1"/>
        </p:nvSpPr>
        <p:spPr>
          <a:xfrm>
            <a:off x="1785699" y="6426108"/>
            <a:ext cx="10406301" cy="437764"/>
          </a:xfrm>
          <a:prstGeom prst="rect">
            <a:avLst/>
          </a:prstGeom>
          <a:solidFill>
            <a:srgbClr val="750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a:blip r:embed="rId14"/>
          <a:stretch>
            <a:fillRect/>
          </a:stretch>
        </p:blipFill>
        <p:spPr>
          <a:xfrm>
            <a:off x="199024" y="6553013"/>
            <a:ext cx="1387649" cy="206272"/>
          </a:xfrm>
          <a:prstGeom prst="rect">
            <a:avLst/>
          </a:prstGeom>
        </p:spPr>
      </p:pic>
      <p:sp>
        <p:nvSpPr>
          <p:cNvPr id="10" name="Subtitle 2"/>
          <p:cNvSpPr txBox="1">
            <a:spLocks/>
          </p:cNvSpPr>
          <p:nvPr userDrawn="1"/>
        </p:nvSpPr>
        <p:spPr>
          <a:xfrm>
            <a:off x="1807054" y="6469320"/>
            <a:ext cx="2946839" cy="34624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b="1" dirty="0" err="1">
                <a:solidFill>
                  <a:schemeClr val="bg1"/>
                </a:solidFill>
                <a:latin typeface="Arial" charset="0"/>
                <a:ea typeface="Arial" charset="0"/>
                <a:cs typeface="Arial" charset="0"/>
              </a:rPr>
              <a:t>División</a:t>
            </a:r>
            <a:r>
              <a:rPr lang="en-US" sz="800" b="1" dirty="0">
                <a:solidFill>
                  <a:schemeClr val="bg1"/>
                </a:solidFill>
                <a:latin typeface="Arial" charset="0"/>
                <a:ea typeface="Arial" charset="0"/>
                <a:cs typeface="Arial" charset="0"/>
              </a:rPr>
              <a:t> </a:t>
            </a:r>
            <a:r>
              <a:rPr lang="en-US" sz="800" b="1" dirty="0" err="1">
                <a:solidFill>
                  <a:schemeClr val="bg1"/>
                </a:solidFill>
                <a:latin typeface="Arial" charset="0"/>
                <a:ea typeface="Arial" charset="0"/>
                <a:cs typeface="Arial" charset="0"/>
              </a:rPr>
              <a:t>Agrícola</a:t>
            </a:r>
            <a:r>
              <a:rPr lang="en-US" sz="800" b="1" dirty="0">
                <a:solidFill>
                  <a:schemeClr val="bg1"/>
                </a:solidFill>
                <a:latin typeface="Arial" charset="0"/>
                <a:ea typeface="Arial" charset="0"/>
                <a:cs typeface="Arial" charset="0"/>
              </a:rPr>
              <a:t> de DowDuPont</a:t>
            </a:r>
            <a:endParaRPr lang="en-US" sz="800" i="1" dirty="0">
              <a:solidFill>
                <a:schemeClr val="bg1"/>
              </a:solidFill>
              <a:latin typeface="Arial" charset="0"/>
              <a:ea typeface="Arial" charset="0"/>
              <a:cs typeface="Arial" charset="0"/>
            </a:endParaRPr>
          </a:p>
        </p:txBody>
      </p:sp>
      <p:pic>
        <p:nvPicPr>
          <p:cNvPr id="12" name="Picture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633807" y="6268858"/>
            <a:ext cx="1552821" cy="747163"/>
          </a:xfrm>
          <a:prstGeom prst="rect">
            <a:avLst/>
          </a:prstGeom>
        </p:spPr>
      </p:pic>
    </p:spTree>
    <p:extLst>
      <p:ext uri="{BB962C8B-B14F-4D97-AF65-F5344CB8AC3E}">
        <p14:creationId xmlns:p14="http://schemas.microsoft.com/office/powerpoint/2010/main" val="29556971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914400" rtl="0" eaLnBrk="1" latinLnBrk="0" hangingPunct="1">
        <a:lnSpc>
          <a:spcPct val="90000"/>
        </a:lnSpc>
        <a:spcBef>
          <a:spcPct val="0"/>
        </a:spcBef>
        <a:buNone/>
        <a:defRPr sz="2800"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Clr>
          <a:srgbClr val="750D2B"/>
        </a:buClr>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Clr>
          <a:srgbClr val="750D2B"/>
        </a:buClr>
        <a:buFont typeface="Courier New" panose="02070309020205020404" pitchFamily="49" charset="0"/>
        <a:buChar char="o"/>
        <a:defRPr sz="20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hyperlink" Target="https://www.brevant.com.ar/content/dam/dpagco/brevant/la/ar/es/products/files/1CanopyStrucMaddoniFCR713.pdf" TargetMode="External"/><Relationship Id="rId5" Type="http://schemas.openxmlformats.org/officeDocument/2006/relationships/hyperlink" Target="https://www.brevant.com.ar/content/dam/dpagco/brevant/la/ar/es/products/files/1Row%20Spacing,%20Landscape%20Position,%20and%20Maize%20Grain%20Yield.PDF" TargetMode="External"/><Relationship Id="rId4" Type="http://schemas.openxmlformats.org/officeDocument/2006/relationships/hyperlink" Target="https://www.brevant.com.ar/content/dam/dpagco/brevant/la/ar/es/products/files/1Row%20Width%20and%20Maize%20Grain%20Yield.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chart" Target="../charts/chart12.xml"/><Relationship Id="rId4" Type="http://schemas.openxmlformats.org/officeDocument/2006/relationships/chart" Target="../charts/char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chart" Target="../charts/char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chart" Target="../charts/chart16.xml"/><Relationship Id="rId4" Type="http://schemas.openxmlformats.org/officeDocument/2006/relationships/chart" Target="../charts/char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chart" Target="../charts/chart18.xml"/><Relationship Id="rId4" Type="http://schemas.openxmlformats.org/officeDocument/2006/relationships/chart" Target="../charts/char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hyperlink" Target="https://www.brevant.com.ar/content/dam/dpagco/brevant/la/ar/es/products/files/3DENSIDAD%20OPTIMA%20DE%20SIEMBRA%20EN%20MAIZ%20Y%20SU%20INTERACCION%20CON%20LA%20OFERTA%20NITROGENADA.pdf" TargetMode="External"/><Relationship Id="rId3" Type="http://schemas.openxmlformats.org/officeDocument/2006/relationships/image" Target="../media/image12.emf"/><Relationship Id="rId7" Type="http://schemas.openxmlformats.org/officeDocument/2006/relationships/hyperlink" Target="https://www.brevant.com.ar/content/dam/dpagco/brevant/la/ar/es/products/files/3Generaci%C3%B3n%20de%20prescripciones%20de%20densidad%20variable%20a%20escala%20de%20lote%20en%20el%20sur%20de%20la%20provincia%20de%20C%C3%B3rdoba%20(Argentina).pdf" TargetMode="External"/><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hyperlink" Target="https://www.brevant.com.ar/content/dam/dpagco/brevant/la/ar/es/products/files/3Ma%C3%ADz%20temprano,%20tard%C3%ADo%20o%20de%20segunda%20-%20Esp%C3%B3sito%20-%20IPNI%202019.pdf" TargetMode="External"/><Relationship Id="rId5" Type="http://schemas.openxmlformats.org/officeDocument/2006/relationships/hyperlink" Target="https://www.brevant.com.ar/content/dam/dpagco/brevant/la/ar/es/products/files/3Physiological%20and%20anatomical%20behaviour%20of%20two%20contrasting%20maize%20hybrids%20grown%20at%20high%20density%20sowing.pdf" TargetMode="External"/><Relationship Id="rId10" Type="http://schemas.openxmlformats.org/officeDocument/2006/relationships/hyperlink" Target="https://www.brevant.com.ar/content/dam/dpagco/brevant/la/ar/es/products/files/3%C2%BFC%C3%B3mo%20mejorar%20el%20rendimiento%20y%20margen%20bruto%20de%20ma%C3%ADz%20en.pdf" TargetMode="External"/><Relationship Id="rId4" Type="http://schemas.openxmlformats.org/officeDocument/2006/relationships/hyperlink" Target="https://www.brevant.com.ar/content/dam/dpagco/brevant/la/ar/es/products/files/3Relacion%20Entre%20La%20Densidad%20%C3%93ptima%20Agronomica%20Y.pdf" TargetMode="External"/><Relationship Id="rId9" Type="http://schemas.openxmlformats.org/officeDocument/2006/relationships/hyperlink" Target="https://www.brevant.com.ar/content/dam/dpagco/brevant/la/ar/es/products/files/3Can%20edaphic%20variables%20improve%20Zn%20DTPA%20Barbieri%20et%20al%202017.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4.xml"/><Relationship Id="rId4" Type="http://schemas.openxmlformats.org/officeDocument/2006/relationships/image" Target="../media/image11.emf"/></Relationships>
</file>

<file path=ppt/slides/_rels/slide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chart" Target="../charts/chart22.xml"/><Relationship Id="rId4" Type="http://schemas.openxmlformats.org/officeDocument/2006/relationships/chart" Target="../charts/char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chart" Target="../charts/chart24.xml"/><Relationship Id="rId4" Type="http://schemas.openxmlformats.org/officeDocument/2006/relationships/chart" Target="../charts/chart23.xml"/></Relationships>
</file>

<file path=ppt/slides/_rels/slide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chart" Target="../charts/chart26.xml"/><Relationship Id="rId4" Type="http://schemas.openxmlformats.org/officeDocument/2006/relationships/chart" Target="../charts/char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chart" Target="../charts/chart28.xml"/><Relationship Id="rId4" Type="http://schemas.openxmlformats.org/officeDocument/2006/relationships/chart" Target="../charts/chart27.xml"/></Relationships>
</file>

<file path=ppt/slides/_rels/slide3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chart" Target="../charts/chart31.xml"/><Relationship Id="rId5" Type="http://schemas.openxmlformats.org/officeDocument/2006/relationships/chart" Target="../charts/chart30.xml"/><Relationship Id="rId4" Type="http://schemas.openxmlformats.org/officeDocument/2006/relationships/chart" Target="../charts/chart29.xml"/></Relationships>
</file>

<file path=ppt/slides/_rels/slide4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chart" Target="../charts/chart32.xml"/></Relationships>
</file>

<file path=ppt/slides/_rels/slide4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chart" Target="../charts/chart34.xml"/><Relationship Id="rId4" Type="http://schemas.openxmlformats.org/officeDocument/2006/relationships/chart" Target="../charts/chart33.xml"/></Relationships>
</file>

<file path=ppt/slides/_rels/slide4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emf"/></Relationships>
</file>

<file path=ppt/slides/_rels/slide4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hyperlink" Target="https://www.brevant.com.ar/content/dam/dpagco/brevant/la/ar/es/products/files/4Nitrogen%20economy%20of%20early%20and%20late%20sown%20maize%20crops%202019%20Field%20Crops%20Researc.pdf" TargetMode="External"/><Relationship Id="rId4" Type="http://schemas.openxmlformats.org/officeDocument/2006/relationships/hyperlink" Target="https://www.brevant.com.ar/content/dam/dpagco/brevant/la/ar/es/products/files/4Nitrogen%20utilization%20efficiency%20in%20maize%20as%20affected%20by%20hybrid%20and%20Nrate%20in%20late-sown%20crop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chart" Target="../charts/chart36.xml"/><Relationship Id="rId4" Type="http://schemas.openxmlformats.org/officeDocument/2006/relationships/chart" Target="../charts/chart35.xml"/></Relationships>
</file>

<file path=ppt/slides/_rels/slide5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chart" Target="../charts/chart37.xml"/></Relationships>
</file>

<file path=ppt/slides/_rels/slide6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5" Type="http://schemas.openxmlformats.org/officeDocument/2006/relationships/chart" Target="../charts/chart39.xml"/><Relationship Id="rId4" Type="http://schemas.openxmlformats.org/officeDocument/2006/relationships/chart" Target="../charts/chart38.xml"/></Relationships>
</file>

<file path=ppt/slides/_rels/slide6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chart" Target="../charts/chart40.xml"/></Relationships>
</file>

<file path=ppt/slides/_rels/slide6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chart" Target="../charts/chart41.xml"/></Relationships>
</file>

<file path=ppt/slides/_rels/slide6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emf"/><Relationship Id="rId7" Type="http://schemas.openxmlformats.org/officeDocument/2006/relationships/image" Target="../media/image22.png"/><Relationship Id="rId2"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5" Type="http://schemas.openxmlformats.org/officeDocument/2006/relationships/chart" Target="../charts/chart43.xml"/><Relationship Id="rId4" Type="http://schemas.openxmlformats.org/officeDocument/2006/relationships/chart" Target="../charts/chart42.xml"/></Relationships>
</file>

<file path=ppt/slides/_rels/slide8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chart" Target="../charts/chart44.xml"/></Relationships>
</file>

<file path=ppt/slides/_rels/slide8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chart" Target="../charts/chart45.xml"/></Relationships>
</file>

<file path=ppt/slides/_rels/slide8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66.png"/><Relationship Id="rId2"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chart" Target="../charts/chart46.xml"/></Relationships>
</file>

<file path=ppt/slides/_rels/slide8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5.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286216"/>
            <a:ext cx="12192000" cy="6991815"/>
          </a:xfrm>
          <a:prstGeom prst="rect">
            <a:avLst/>
          </a:prstGeom>
        </p:spPr>
      </p:pic>
      <p:pic>
        <p:nvPicPr>
          <p:cNvPr id="7" name="Imagen 6"/>
          <p:cNvPicPr>
            <a:picLocks noChangeAspect="1"/>
          </p:cNvPicPr>
          <p:nvPr/>
        </p:nvPicPr>
        <p:blipFill>
          <a:blip r:embed="rId3"/>
          <a:stretch>
            <a:fillRect/>
          </a:stretch>
        </p:blipFill>
        <p:spPr>
          <a:xfrm>
            <a:off x="8878849" y="823188"/>
            <a:ext cx="2359337" cy="1349995"/>
          </a:xfrm>
          <a:prstGeom prst="rect">
            <a:avLst/>
          </a:prstGeom>
        </p:spPr>
      </p:pic>
      <p:sp>
        <p:nvSpPr>
          <p:cNvPr id="9" name="CuadroTexto 8"/>
          <p:cNvSpPr txBox="1"/>
          <p:nvPr/>
        </p:nvSpPr>
        <p:spPr>
          <a:xfrm>
            <a:off x="950029" y="3835731"/>
            <a:ext cx="3417282"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prstClr val="white"/>
                </a:solidFill>
                <a:effectLst/>
                <a:uLnTx/>
                <a:uFillTx/>
                <a:latin typeface="Arial" panose="020B0604020202020204" pitchFamily="34" charset="0"/>
                <a:ea typeface="Uni Neue Book" charset="0"/>
                <a:cs typeface="Arial" panose="020B0604020202020204" pitchFamily="34" charset="0"/>
              </a:rPr>
              <a:t>RESULTADOS MIB</a:t>
            </a:r>
          </a:p>
        </p:txBody>
      </p:sp>
      <p:sp>
        <p:nvSpPr>
          <p:cNvPr id="10" name="CuadroTexto 9"/>
          <p:cNvSpPr txBox="1"/>
          <p:nvPr/>
        </p:nvSpPr>
        <p:spPr>
          <a:xfrm>
            <a:off x="961904" y="4465126"/>
            <a:ext cx="7019870" cy="9694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700" b="1" dirty="0" err="1">
                <a:solidFill>
                  <a:prstClr val="white"/>
                </a:solidFill>
                <a:latin typeface="Arial" panose="020B0604020202020204" pitchFamily="34" charset="0"/>
                <a:ea typeface="Uni Neue Heavy" charset="0"/>
                <a:cs typeface="Arial" panose="020B0604020202020204" pitchFamily="34" charset="0"/>
              </a:rPr>
              <a:t>Chacabuco</a:t>
            </a:r>
            <a:r>
              <a:rPr kumimoji="0" lang="hu-HU" sz="57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201</a:t>
            </a:r>
            <a:r>
              <a:rPr kumimoji="0" lang="en-US" sz="57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9</a:t>
            </a:r>
            <a:r>
              <a:rPr kumimoji="0" lang="hu-HU" sz="57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a:t>
            </a:r>
            <a:r>
              <a:rPr kumimoji="0" lang="en-US" sz="57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20</a:t>
            </a:r>
            <a:endParaRPr kumimoji="0" lang="es-ES_tradnl" sz="57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13" name="Rectángulo 12"/>
          <p:cNvSpPr/>
          <p:nvPr/>
        </p:nvSpPr>
        <p:spPr>
          <a:xfrm>
            <a:off x="1044949" y="5656146"/>
            <a:ext cx="620382" cy="59696"/>
          </a:xfrm>
          <a:prstGeom prst="rect">
            <a:avLst/>
          </a:prstGeom>
          <a:solidFill>
            <a:srgbClr val="F57E2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78B52D9-5A89-4F6D-8954-F05A975C78D5}"/>
              </a:ext>
            </a:extLst>
          </p:cNvPr>
          <p:cNvPicPr>
            <a:picLocks noChangeAspect="1"/>
          </p:cNvPicPr>
          <p:nvPr/>
        </p:nvPicPr>
        <p:blipFill>
          <a:blip r:embed="rId4"/>
          <a:stretch>
            <a:fillRect/>
          </a:stretch>
        </p:blipFill>
        <p:spPr>
          <a:xfrm>
            <a:off x="897255" y="848042"/>
            <a:ext cx="2667000" cy="1057275"/>
          </a:xfrm>
          <a:prstGeom prst="rect">
            <a:avLst/>
          </a:prstGeom>
        </p:spPr>
      </p:pic>
      <p:pic>
        <p:nvPicPr>
          <p:cNvPr id="8" name="Picture 7">
            <a:extLst>
              <a:ext uri="{FF2B5EF4-FFF2-40B4-BE49-F238E27FC236}">
                <a16:creationId xmlns:a16="http://schemas.microsoft.com/office/drawing/2014/main" id="{B693A24A-2D9F-422F-AC37-5A434D4BEF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8697" y="5759314"/>
            <a:ext cx="1707918" cy="598776"/>
          </a:xfrm>
          <a:prstGeom prst="rect">
            <a:avLst/>
          </a:prstGeom>
          <a:solidFill>
            <a:schemeClr val="bg1"/>
          </a:solidFill>
        </p:spPr>
      </p:pic>
      <p:pic>
        <p:nvPicPr>
          <p:cNvPr id="11" name="Picture 10">
            <a:extLst>
              <a:ext uri="{FF2B5EF4-FFF2-40B4-BE49-F238E27FC236}">
                <a16:creationId xmlns:a16="http://schemas.microsoft.com/office/drawing/2014/main" id="{F73CC83D-9A92-440F-BCF2-2BC6FFFD66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8097" y="4525706"/>
            <a:ext cx="1429119" cy="1190136"/>
          </a:xfrm>
          <a:prstGeom prst="rect">
            <a:avLst/>
          </a:prstGeom>
          <a:solidFill>
            <a:schemeClr val="bg1"/>
          </a:solidFill>
        </p:spPr>
      </p:pic>
    </p:spTree>
    <p:extLst>
      <p:ext uri="{BB962C8B-B14F-4D97-AF65-F5344CB8AC3E}">
        <p14:creationId xmlns:p14="http://schemas.microsoft.com/office/powerpoint/2010/main" val="2561843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3666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5" name="CuadroTexto 4"/>
          <p:cNvSpPr txBox="1"/>
          <p:nvPr/>
        </p:nvSpPr>
        <p:spPr>
          <a:xfrm>
            <a:off x="8336834" y="2722703"/>
            <a:ext cx="2271648" cy="338554"/>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Arial" panose="020B0604020202020204" pitchFamily="34" charset="0"/>
                <a:ea typeface="Uni Neue" charset="0"/>
                <a:cs typeface="Arial" panose="020B0604020202020204" pitchFamily="34" charset="0"/>
              </a:rPr>
              <a:t>Análisis de Varianzas</a:t>
            </a:r>
          </a:p>
        </p:txBody>
      </p:sp>
      <p:sp>
        <p:nvSpPr>
          <p:cNvPr id="20" name="CuadroTexto 6">
            <a:extLst>
              <a:ext uri="{FF2B5EF4-FFF2-40B4-BE49-F238E27FC236}">
                <a16:creationId xmlns:a16="http://schemas.microsoft.com/office/drawing/2014/main" id="{3AB9F7A8-5599-4344-9CD0-9000C7DD4B41}"/>
              </a:ext>
            </a:extLst>
          </p:cNvPr>
          <p:cNvSpPr txBox="1"/>
          <p:nvPr/>
        </p:nvSpPr>
        <p:spPr>
          <a:xfrm>
            <a:off x="302494" y="21291"/>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graphicFrame>
        <p:nvGraphicFramePr>
          <p:cNvPr id="2" name="Table 1">
            <a:extLst>
              <a:ext uri="{FF2B5EF4-FFF2-40B4-BE49-F238E27FC236}">
                <a16:creationId xmlns:a16="http://schemas.microsoft.com/office/drawing/2014/main" id="{197437D0-C2EA-4BE9-8649-4508C5FB0F94}"/>
              </a:ext>
            </a:extLst>
          </p:cNvPr>
          <p:cNvGraphicFramePr>
            <a:graphicFrameLocks noGrp="1"/>
          </p:cNvGraphicFramePr>
          <p:nvPr>
            <p:extLst>
              <p:ext uri="{D42A27DB-BD31-4B8C-83A1-F6EECF244321}">
                <p14:modId xmlns:p14="http://schemas.microsoft.com/office/powerpoint/2010/main" val="3210579414"/>
              </p:ext>
            </p:extLst>
          </p:nvPr>
        </p:nvGraphicFramePr>
        <p:xfrm>
          <a:off x="152491" y="2200975"/>
          <a:ext cx="8158389" cy="4636682"/>
        </p:xfrm>
        <a:graphic>
          <a:graphicData uri="http://schemas.openxmlformats.org/drawingml/2006/table">
            <a:tbl>
              <a:tblPr/>
              <a:tblGrid>
                <a:gridCol w="3082446">
                  <a:extLst>
                    <a:ext uri="{9D8B030D-6E8A-4147-A177-3AD203B41FA5}">
                      <a16:colId xmlns:a16="http://schemas.microsoft.com/office/drawing/2014/main" val="3551643415"/>
                    </a:ext>
                  </a:extLst>
                </a:gridCol>
                <a:gridCol w="1318699">
                  <a:extLst>
                    <a:ext uri="{9D8B030D-6E8A-4147-A177-3AD203B41FA5}">
                      <a16:colId xmlns:a16="http://schemas.microsoft.com/office/drawing/2014/main" val="1374378616"/>
                    </a:ext>
                  </a:extLst>
                </a:gridCol>
                <a:gridCol w="680282">
                  <a:extLst>
                    <a:ext uri="{9D8B030D-6E8A-4147-A177-3AD203B41FA5}">
                      <a16:colId xmlns:a16="http://schemas.microsoft.com/office/drawing/2014/main" val="3851517233"/>
                    </a:ext>
                  </a:extLst>
                </a:gridCol>
                <a:gridCol w="1454755">
                  <a:extLst>
                    <a:ext uri="{9D8B030D-6E8A-4147-A177-3AD203B41FA5}">
                      <a16:colId xmlns:a16="http://schemas.microsoft.com/office/drawing/2014/main" val="482615673"/>
                    </a:ext>
                  </a:extLst>
                </a:gridCol>
                <a:gridCol w="753541">
                  <a:extLst>
                    <a:ext uri="{9D8B030D-6E8A-4147-A177-3AD203B41FA5}">
                      <a16:colId xmlns:a16="http://schemas.microsoft.com/office/drawing/2014/main" val="1991239857"/>
                    </a:ext>
                  </a:extLst>
                </a:gridCol>
                <a:gridCol w="868666">
                  <a:extLst>
                    <a:ext uri="{9D8B030D-6E8A-4147-A177-3AD203B41FA5}">
                      <a16:colId xmlns:a16="http://schemas.microsoft.com/office/drawing/2014/main" val="3040406065"/>
                    </a:ext>
                  </a:extLst>
                </a:gridCol>
              </a:tblGrid>
              <a:tr h="186595">
                <a:tc>
                  <a:txBody>
                    <a:bodyPr/>
                    <a:lstStyle/>
                    <a:p>
                      <a:pPr algn="ctr" fontAlgn="b"/>
                      <a:r>
                        <a:rPr lang="es-AR" sz="1000" b="1" i="0" u="none" strike="noStrike" dirty="0">
                          <a:solidFill>
                            <a:srgbClr val="000000"/>
                          </a:solidFill>
                          <a:effectLst/>
                          <a:latin typeface="Arial" panose="020B0604020202020204" pitchFamily="34" charset="0"/>
                          <a:cs typeface="Arial" panose="020B0604020202020204" pitchFamily="34" charset="0"/>
                        </a:rPr>
                        <a:t>   Variable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AR" sz="1000" b="1" i="0" u="none" strike="noStrike">
                          <a:solidFill>
                            <a:srgbClr val="000000"/>
                          </a:solidFill>
                          <a:effectLst/>
                          <a:latin typeface="Arial" panose="020B0604020202020204" pitchFamily="34" charset="0"/>
                          <a:cs typeface="Arial" panose="020B0604020202020204" pitchFamily="34" charset="0"/>
                        </a:rPr>
                        <a:t>N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AR" sz="1000" b="1" i="0" u="none" strike="noStrike">
                          <a:solidFill>
                            <a:srgbClr val="000000"/>
                          </a:solidFill>
                          <a:effectLst/>
                          <a:latin typeface="Arial" panose="020B0604020202020204" pitchFamily="34" charset="0"/>
                          <a:cs typeface="Arial" panose="020B0604020202020204" pitchFamily="34" charset="0"/>
                        </a:rPr>
                        <a:t> R²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AR" sz="1000" b="1" i="0" u="none" strike="noStrike" dirty="0">
                          <a:solidFill>
                            <a:srgbClr val="000000"/>
                          </a:solidFill>
                          <a:effectLst/>
                          <a:latin typeface="Arial" panose="020B0604020202020204" pitchFamily="34" charset="0"/>
                          <a:cs typeface="Arial" panose="020B0604020202020204" pitchFamily="34" charset="0"/>
                        </a:rPr>
                        <a:t>R² Aj</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AR" sz="1000" b="1" i="0" u="none" strike="noStrike" dirty="0">
                          <a:solidFill>
                            <a:srgbClr val="000000"/>
                          </a:solidFill>
                          <a:effectLst/>
                          <a:latin typeface="Arial" panose="020B0604020202020204" pitchFamily="34" charset="0"/>
                          <a:cs typeface="Arial" panose="020B0604020202020204" pitchFamily="34" charset="0"/>
                        </a:rPr>
                        <a:t> CV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38463418"/>
                  </a:ext>
                </a:extLst>
              </a:tr>
              <a:tr h="186595">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R [kg/ha] 14.5%</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144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0.58</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0.41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7.17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16021058"/>
                  </a:ext>
                </a:extLst>
              </a:tr>
              <a:tr h="0">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847231"/>
                  </a:ext>
                </a:extLst>
              </a:tr>
              <a:tr h="186595">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Cuadro de Análisis de la Varianza (SC tipo III)</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1345474"/>
                  </a:ext>
                </a:extLst>
              </a:tr>
              <a:tr h="186595">
                <a:tc>
                  <a:txBody>
                    <a:bodyPr/>
                    <a:lstStyle/>
                    <a:p>
                      <a:pPr algn="ctr" fontAlgn="b"/>
                      <a:r>
                        <a:rPr lang="es-AR" sz="1000" b="1" i="0" u="none" strike="noStrike" dirty="0">
                          <a:solidFill>
                            <a:srgbClr val="000000"/>
                          </a:solidFill>
                          <a:effectLst/>
                          <a:latin typeface="Arial" panose="020B0604020202020204" pitchFamily="34" charset="0"/>
                          <a:cs typeface="Arial" panose="020B0604020202020204" pitchFamily="34" charset="0"/>
                        </a:rPr>
                        <a:t>          F.V.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1" i="0" u="none" strike="noStrike" dirty="0">
                          <a:solidFill>
                            <a:srgbClr val="000000"/>
                          </a:solidFill>
                          <a:effectLst/>
                          <a:latin typeface="Arial" panose="020B0604020202020204" pitchFamily="34" charset="0"/>
                          <a:cs typeface="Arial" panose="020B0604020202020204" pitchFamily="34" charset="0"/>
                        </a:rPr>
                        <a:t>    SC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1" i="0" u="none" strike="noStrike" dirty="0">
                          <a:solidFill>
                            <a:srgbClr val="000000"/>
                          </a:solidFill>
                          <a:effectLst/>
                          <a:latin typeface="Arial" panose="020B0604020202020204" pitchFamily="34" charset="0"/>
                          <a:cs typeface="Arial" panose="020B0604020202020204" pitchFamily="34" charset="0"/>
                        </a:rPr>
                        <a:t>gl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1" i="0" u="none" strike="noStrike">
                          <a:solidFill>
                            <a:srgbClr val="000000"/>
                          </a:solidFill>
                          <a:effectLst/>
                          <a:latin typeface="Arial" panose="020B0604020202020204" pitchFamily="34" charset="0"/>
                          <a:cs typeface="Arial" panose="020B0604020202020204" pitchFamily="34" charset="0"/>
                        </a:rPr>
                        <a:t>    CM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1" i="0" u="none" strike="noStrike">
                          <a:solidFill>
                            <a:srgbClr val="000000"/>
                          </a:solidFill>
                          <a:effectLst/>
                          <a:latin typeface="Arial" panose="020B0604020202020204" pitchFamily="34" charset="0"/>
                          <a:cs typeface="Arial" panose="020B0604020202020204" pitchFamily="34" charset="0"/>
                        </a:rPr>
                        <a:t>  F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1" i="0" u="none" strike="noStrike">
                          <a:solidFill>
                            <a:srgbClr val="000000"/>
                          </a:solidFill>
                          <a:effectLst/>
                          <a:latin typeface="Arial" panose="020B0604020202020204" pitchFamily="34" charset="0"/>
                          <a:cs typeface="Arial" panose="020B0604020202020204" pitchFamily="34" charset="0"/>
                        </a:rPr>
                        <a:t>p-valor</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925757"/>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Modelo.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73508070.95</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41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1792879.78</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3.46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&lt;0,0001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742694"/>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Barbecho </a:t>
                      </a:r>
                      <a:r>
                        <a:rPr lang="es-AR" sz="1000" b="0" i="0" u="none" strike="noStrike" dirty="0">
                          <a:solidFill>
                            <a:srgbClr val="000000"/>
                          </a:solidFill>
                          <a:effectLst/>
                          <a:latin typeface="Arial" panose="020B0604020202020204" pitchFamily="34" charset="0"/>
                        </a:rPr>
                        <a:t>(Químico vs C Cobertura)</a:t>
                      </a:r>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12185335.56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12185335.6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121.7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0.0016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47811804"/>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Bloque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1024220.52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341406.84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3.41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0.1703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372053"/>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Barbecho*Bloque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300373.74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100124.58</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0.19</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0.9007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243261"/>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Densidad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4090442.17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2045221.08</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3.95</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0.0222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44936562"/>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Fuente de N </a:t>
                      </a:r>
                      <a:r>
                        <a:rPr lang="es-AR" sz="1000" b="0" i="0" u="none" strike="noStrike" dirty="0">
                          <a:solidFill>
                            <a:srgbClr val="000000"/>
                          </a:solidFill>
                          <a:effectLst/>
                          <a:latin typeface="Arial" panose="020B0604020202020204" pitchFamily="34" charset="0"/>
                        </a:rPr>
                        <a:t>(Urea vs Nitro Doble)</a:t>
                      </a:r>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8621564.06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8621564.06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16.66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0.0001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74637466"/>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Distanciamiento Entre Surco  (DES)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28175638.87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14087819.4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27.22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&lt;0,0001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80504566"/>
                  </a:ext>
                </a:extLst>
              </a:tr>
              <a:tr h="186595">
                <a:tc>
                  <a:txBody>
                    <a:bodyPr/>
                    <a:lstStyle/>
                    <a:p>
                      <a:pPr algn="l" fontAlgn="b"/>
                      <a:r>
                        <a:rPr lang="es-AR" sz="1000" b="0" i="0" u="none" strike="noStrike">
                          <a:solidFill>
                            <a:srgbClr val="000000"/>
                          </a:solidFill>
                          <a:effectLst/>
                          <a:latin typeface="Arial" panose="020B0604020202020204" pitchFamily="34" charset="0"/>
                          <a:cs typeface="Arial" panose="020B0604020202020204" pitchFamily="34" charset="0"/>
                        </a:rPr>
                        <a:t>Barbecho*Densidad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564120.17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282060.08</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0.54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0.5816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942046"/>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Barbecho*Fuente de N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497377.56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497377.56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0.96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0.3293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628279"/>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Barbecho*Distanciamiento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1948772.04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974386.02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1.88</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0.1575</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13009"/>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Densidad*Fuente de N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130286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65143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0.13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0.8819</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714552"/>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Densidad*Distanciamiento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4397633.08</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1099408.27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2.12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0.0832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36610541"/>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Fuente de N*Distanciamiento</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1893051.54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946525.77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1.83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0.1659</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7491491"/>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Barbecho*Densidad*Fuente de N</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1837948.67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918974.33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1.78</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0.1746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006153"/>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Barbecho*Densidad*Distanciamiento</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3159247.67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789811.92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1.53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0.2002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8665330"/>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Barbecho*Fuente de N*Distanciamiento</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65534.54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32767.27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0.06</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0.9387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543188"/>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Densidad*Fuente de N*Distanciamiento</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2066764.58</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516691.15</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0.4121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0692378"/>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Barbecho*Densidad*Fuente de N*Distanciamiento</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2549760.17</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637440.04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1.23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0.3022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576815"/>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Error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52795037.49</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102</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517598.41</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472167"/>
                  </a:ext>
                </a:extLst>
              </a:tr>
              <a:tr h="186595">
                <a:tc>
                  <a:txBody>
                    <a:bodyPr/>
                    <a:lstStyle/>
                    <a:p>
                      <a:pPr algn="l" fontAlgn="b"/>
                      <a:r>
                        <a:rPr lang="es-AR" sz="1000" b="0" i="0" u="none" strike="noStrike" dirty="0">
                          <a:solidFill>
                            <a:srgbClr val="000000"/>
                          </a:solidFill>
                          <a:effectLst/>
                          <a:latin typeface="Arial" panose="020B0604020202020204" pitchFamily="34" charset="0"/>
                          <a:cs typeface="Arial" panose="020B0604020202020204" pitchFamily="34" charset="0"/>
                        </a:rPr>
                        <a:t>Total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126303108.4</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143</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cs typeface="Arial" panose="020B0604020202020204" pitchFamily="34" charset="0"/>
                        </a:rPr>
                        <a:t>       </a:t>
                      </a:r>
                    </a:p>
                  </a:txBody>
                  <a:tcPr marL="6002" marR="6002" marT="60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4476204"/>
                  </a:ext>
                </a:extLst>
              </a:tr>
            </a:tbl>
          </a:graphicData>
        </a:graphic>
      </p:graphicFrame>
      <p:graphicFrame>
        <p:nvGraphicFramePr>
          <p:cNvPr id="3" name="Table 2">
            <a:extLst>
              <a:ext uri="{FF2B5EF4-FFF2-40B4-BE49-F238E27FC236}">
                <a16:creationId xmlns:a16="http://schemas.microsoft.com/office/drawing/2014/main" id="{2A0CAE55-866D-4B72-9D7F-34C24BCC5B02}"/>
              </a:ext>
            </a:extLst>
          </p:cNvPr>
          <p:cNvGraphicFramePr>
            <a:graphicFrameLocks noGrp="1"/>
          </p:cNvGraphicFramePr>
          <p:nvPr>
            <p:extLst>
              <p:ext uri="{D42A27DB-BD31-4B8C-83A1-F6EECF244321}">
                <p14:modId xmlns:p14="http://schemas.microsoft.com/office/powerpoint/2010/main" val="2858635467"/>
              </p:ext>
            </p:extLst>
          </p:nvPr>
        </p:nvGraphicFramePr>
        <p:xfrm>
          <a:off x="8524149" y="4120394"/>
          <a:ext cx="3515360" cy="1289050"/>
        </p:xfrm>
        <a:graphic>
          <a:graphicData uri="http://schemas.openxmlformats.org/drawingml/2006/table">
            <a:tbl>
              <a:tblPr/>
              <a:tblGrid>
                <a:gridCol w="1808480">
                  <a:extLst>
                    <a:ext uri="{9D8B030D-6E8A-4147-A177-3AD203B41FA5}">
                      <a16:colId xmlns:a16="http://schemas.microsoft.com/office/drawing/2014/main" val="2048053941"/>
                    </a:ext>
                  </a:extLst>
                </a:gridCol>
                <a:gridCol w="762000">
                  <a:extLst>
                    <a:ext uri="{9D8B030D-6E8A-4147-A177-3AD203B41FA5}">
                      <a16:colId xmlns:a16="http://schemas.microsoft.com/office/drawing/2014/main" val="2208108793"/>
                    </a:ext>
                  </a:extLst>
                </a:gridCol>
                <a:gridCol w="944880">
                  <a:extLst>
                    <a:ext uri="{9D8B030D-6E8A-4147-A177-3AD203B41FA5}">
                      <a16:colId xmlns:a16="http://schemas.microsoft.com/office/drawing/2014/main" val="3055281996"/>
                    </a:ext>
                  </a:extLst>
                </a:gridCol>
              </a:tblGrid>
              <a:tr h="184150">
                <a:tc>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s-AR" sz="1100" b="1" i="0" u="none" strike="noStrike">
                          <a:solidFill>
                            <a:srgbClr val="000000"/>
                          </a:solidFill>
                          <a:effectLst/>
                          <a:latin typeface="Arial" panose="020B0604020202020204" pitchFamily="34" charset="0"/>
                        </a:rPr>
                        <a:t>Rendimineto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extLst>
                  <a:ext uri="{0D108BD9-81ED-4DB2-BD59-A6C34878D82A}">
                    <a16:rowId xmlns:a16="http://schemas.microsoft.com/office/drawing/2014/main" val="91540659"/>
                  </a:ext>
                </a:extLst>
              </a:tr>
              <a:tr h="184150">
                <a:tc>
                  <a:txBody>
                    <a:bodyPr/>
                    <a:lstStyle/>
                    <a:p>
                      <a:pPr algn="ctr" fontAlgn="b"/>
                      <a:r>
                        <a:rPr lang="es-AR" sz="1100" b="1" i="0" u="none" strike="noStrike">
                          <a:solidFill>
                            <a:srgbClr val="000000"/>
                          </a:solidFill>
                          <a:effectLst/>
                          <a:latin typeface="Arial" panose="020B0604020202020204" pitchFamily="34" charset="0"/>
                        </a:rPr>
                        <a:t>          F.V.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explicación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8083018"/>
                  </a:ext>
                </a:extLst>
              </a:tr>
              <a:tr h="184150">
                <a:tc>
                  <a:txBody>
                    <a:bodyPr/>
                    <a:lstStyle/>
                    <a:p>
                      <a:pPr algn="ctr" fontAlgn="b"/>
                      <a:r>
                        <a:rPr lang="es-AR" sz="1100" b="0" i="0" u="none" strike="noStrike">
                          <a:solidFill>
                            <a:srgbClr val="000000"/>
                          </a:solidFill>
                          <a:effectLst/>
                          <a:latin typeface="Arial" panose="020B0604020202020204" pitchFamily="34" charset="0"/>
                        </a:rPr>
                        <a:t>Barbecho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100" b="0" i="0" u="none" strike="noStrike">
                          <a:solidFill>
                            <a:srgbClr val="000000"/>
                          </a:solidFill>
                          <a:effectLst/>
                          <a:latin typeface="Arial" panose="020B0604020202020204" pitchFamily="34" charset="0"/>
                        </a:rPr>
                        <a:t>0.0016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100" b="0" i="0" u="none" strike="noStrike" dirty="0">
                          <a:solidFill>
                            <a:srgbClr val="000000"/>
                          </a:solidFill>
                          <a:effectLst/>
                          <a:latin typeface="Arial" panose="020B0604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21993673"/>
                  </a:ext>
                </a:extLst>
              </a:tr>
              <a:tr h="184150">
                <a:tc>
                  <a:txBody>
                    <a:bodyPr/>
                    <a:lstStyle/>
                    <a:p>
                      <a:pPr algn="ctr" fontAlgn="b"/>
                      <a:r>
                        <a:rPr lang="es-AR" sz="1100" b="0" i="0" u="none" strike="noStrike">
                          <a:solidFill>
                            <a:srgbClr val="000000"/>
                          </a:solidFill>
                          <a:effectLst/>
                          <a:latin typeface="Arial" panose="020B0604020202020204" pitchFamily="34" charset="0"/>
                        </a:rPr>
                        <a:t>Densidad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100" b="0" i="0" u="none" strike="noStrike">
                          <a:solidFill>
                            <a:srgbClr val="000000"/>
                          </a:solidFill>
                          <a:effectLst/>
                          <a:latin typeface="Arial" panose="020B0604020202020204" pitchFamily="34" charset="0"/>
                        </a:rPr>
                        <a:t>0.0222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1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66923148"/>
                  </a:ext>
                </a:extLst>
              </a:tr>
              <a:tr h="184150">
                <a:tc>
                  <a:txBody>
                    <a:bodyPr/>
                    <a:lstStyle/>
                    <a:p>
                      <a:pPr algn="ctr" fontAlgn="b"/>
                      <a:r>
                        <a:rPr lang="es-AR" sz="1100" b="0" i="0" u="none" strike="noStrike">
                          <a:solidFill>
                            <a:srgbClr val="000000"/>
                          </a:solidFill>
                          <a:effectLst/>
                          <a:latin typeface="Arial" panose="020B0604020202020204" pitchFamily="34" charset="0"/>
                        </a:rPr>
                        <a:t>Fuente de 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100" b="0" i="0" u="none" strike="noStrike">
                          <a:solidFill>
                            <a:srgbClr val="000000"/>
                          </a:solidFill>
                          <a:effectLst/>
                          <a:latin typeface="Arial" panose="020B0604020202020204" pitchFamily="34" charset="0"/>
                        </a:rPr>
                        <a: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100" b="0" i="0" u="none" strike="noStrike">
                          <a:solidFill>
                            <a:srgbClr val="000000"/>
                          </a:solidFill>
                          <a:effectLst/>
                          <a:latin typeface="Arial" panose="020B0604020202020204" pitchFamily="34" charset="0"/>
                        </a:rPr>
                        <a:t>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69623951"/>
                  </a:ext>
                </a:extLst>
              </a:tr>
              <a:tr h="184150">
                <a:tc>
                  <a:txBody>
                    <a:bodyPr/>
                    <a:lstStyle/>
                    <a:p>
                      <a:pPr algn="ctr" fontAlgn="b"/>
                      <a:r>
                        <a:rPr lang="es-AR" sz="1100" b="0" i="0" u="none" strike="noStrike">
                          <a:solidFill>
                            <a:srgbClr val="000000"/>
                          </a:solidFill>
                          <a:effectLst/>
                          <a:latin typeface="Arial" panose="020B0604020202020204" pitchFamily="34" charset="0"/>
                        </a:rPr>
                        <a:t>Distanciamiento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1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24713626"/>
                  </a:ext>
                </a:extLst>
              </a:tr>
              <a:tr h="184150">
                <a:tc>
                  <a:txBody>
                    <a:bodyPr/>
                    <a:lstStyle/>
                    <a:p>
                      <a:pPr algn="ctr" fontAlgn="b"/>
                      <a:r>
                        <a:rPr lang="es-AR" sz="1100" b="0" i="0" u="none" strike="noStrike" dirty="0">
                          <a:solidFill>
                            <a:srgbClr val="000000"/>
                          </a:solidFill>
                          <a:effectLst/>
                          <a:latin typeface="Arial" panose="020B0604020202020204" pitchFamily="34" charset="0"/>
                        </a:rPr>
                        <a:t>Densidad*Distanciamiento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0.0832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100" b="0" i="0" u="none" strike="noStrike" dirty="0">
                          <a:solidFill>
                            <a:srgbClr val="000000"/>
                          </a:solidFill>
                          <a:effectLst/>
                          <a:latin typeface="Arial" panose="020B0604020202020204" pitchFamily="34" charset="0"/>
                        </a:rPr>
                        <a:t>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19330251"/>
                  </a:ext>
                </a:extLst>
              </a:tr>
            </a:tbl>
          </a:graphicData>
        </a:graphic>
      </p:graphicFrame>
      <p:sp>
        <p:nvSpPr>
          <p:cNvPr id="16" name="CuadroTexto 4">
            <a:extLst>
              <a:ext uri="{FF2B5EF4-FFF2-40B4-BE49-F238E27FC236}">
                <a16:creationId xmlns:a16="http://schemas.microsoft.com/office/drawing/2014/main" id="{EDC74A10-B288-40D9-B3A8-FB13ADEFBAF0}"/>
              </a:ext>
            </a:extLst>
          </p:cNvPr>
          <p:cNvSpPr txBox="1"/>
          <p:nvPr/>
        </p:nvSpPr>
        <p:spPr>
          <a:xfrm>
            <a:off x="9804885" y="3732117"/>
            <a:ext cx="2236381" cy="338554"/>
          </a:xfrm>
          <a:prstGeom prst="rect">
            <a:avLst/>
          </a:prstGeom>
          <a:noFill/>
          <a:ln>
            <a:solidFill>
              <a:schemeClr val="tx1"/>
            </a:solidFill>
          </a:ln>
        </p:spPr>
        <p:txBody>
          <a:bodyPr wrap="none" rtlCol="0">
            <a:spAutoFit/>
          </a:bodyPr>
          <a:lstStyle/>
          <a:p>
            <a:r>
              <a:rPr lang="da-DK" sz="1600" b="1" dirty="0">
                <a:latin typeface="Arial" panose="020B0604020202020204" pitchFamily="34" charset="0"/>
                <a:ea typeface="Uni Neue" charset="0"/>
                <a:cs typeface="Arial" panose="020B0604020202020204" pitchFamily="34" charset="0"/>
              </a:rPr>
              <a:t>Fuentes de Variación</a:t>
            </a:r>
          </a:p>
        </p:txBody>
      </p:sp>
      <p:graphicFrame>
        <p:nvGraphicFramePr>
          <p:cNvPr id="4" name="Table 3">
            <a:extLst>
              <a:ext uri="{FF2B5EF4-FFF2-40B4-BE49-F238E27FC236}">
                <a16:creationId xmlns:a16="http://schemas.microsoft.com/office/drawing/2014/main" id="{D2290113-E9CB-425C-9D27-1FBE1F0348A9}"/>
              </a:ext>
            </a:extLst>
          </p:cNvPr>
          <p:cNvGraphicFramePr>
            <a:graphicFrameLocks noGrp="1"/>
          </p:cNvGraphicFramePr>
          <p:nvPr>
            <p:extLst>
              <p:ext uri="{D42A27DB-BD31-4B8C-83A1-F6EECF244321}">
                <p14:modId xmlns:p14="http://schemas.microsoft.com/office/powerpoint/2010/main" val="3560526053"/>
              </p:ext>
            </p:extLst>
          </p:nvPr>
        </p:nvGraphicFramePr>
        <p:xfrm>
          <a:off x="168920" y="1100422"/>
          <a:ext cx="8158389" cy="1025255"/>
        </p:xfrm>
        <a:graphic>
          <a:graphicData uri="http://schemas.openxmlformats.org/drawingml/2006/table">
            <a:tbl>
              <a:tblPr/>
              <a:tblGrid>
                <a:gridCol w="1577960">
                  <a:extLst>
                    <a:ext uri="{9D8B030D-6E8A-4147-A177-3AD203B41FA5}">
                      <a16:colId xmlns:a16="http://schemas.microsoft.com/office/drawing/2014/main" val="3695819215"/>
                    </a:ext>
                  </a:extLst>
                </a:gridCol>
                <a:gridCol w="6580429">
                  <a:extLst>
                    <a:ext uri="{9D8B030D-6E8A-4147-A177-3AD203B41FA5}">
                      <a16:colId xmlns:a16="http://schemas.microsoft.com/office/drawing/2014/main" val="2328664128"/>
                    </a:ext>
                  </a:extLst>
                </a:gridCol>
              </a:tblGrid>
              <a:tr h="205051">
                <a:tc>
                  <a:txBody>
                    <a:bodyPr/>
                    <a:lstStyle/>
                    <a:p>
                      <a:pPr algn="ctr" fontAlgn="b"/>
                      <a:r>
                        <a:rPr lang="es-AR" sz="1100" b="1" i="0" u="none" strike="noStrike">
                          <a:solidFill>
                            <a:srgbClr val="000000"/>
                          </a:solidFill>
                          <a:effectLst/>
                          <a:latin typeface="Arial" panose="020B0604020202020204" pitchFamily="34" charset="0"/>
                        </a:rPr>
                        <a:t>Denominación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Interpretación Cuadro Varianzas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4525470"/>
                  </a:ext>
                </a:extLst>
              </a:tr>
              <a:tr h="205051">
                <a:tc>
                  <a:txBody>
                    <a:bodyPr/>
                    <a:lstStyle/>
                    <a:p>
                      <a:pPr algn="l" fontAlgn="b"/>
                      <a:r>
                        <a:rPr lang="es-AR" sz="1100" b="1" i="0" u="none" strike="noStrike" dirty="0">
                          <a:solidFill>
                            <a:srgbClr val="000000"/>
                          </a:solidFill>
                          <a:effectLst/>
                          <a:latin typeface="Arial" panose="020B0604020202020204" pitchFamily="34" charset="0"/>
                        </a:rPr>
                        <a:t>Barbecho o Antecesor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1" i="0" u="none" strike="noStrike" dirty="0">
                          <a:solidFill>
                            <a:srgbClr val="000000"/>
                          </a:solidFill>
                          <a:effectLst/>
                          <a:highlight>
                            <a:srgbClr val="FFFF00"/>
                          </a:highlight>
                          <a:latin typeface="Arial" panose="020B0604020202020204" pitchFamily="34" charset="0"/>
                        </a:rPr>
                        <a:t>Tratamientos  Antecesor</a:t>
                      </a:r>
                      <a:r>
                        <a:rPr lang="es-AR" sz="1100" b="0" i="0" u="none" strike="noStrike" dirty="0">
                          <a:solidFill>
                            <a:srgbClr val="000000"/>
                          </a:solidFill>
                          <a:effectLst/>
                          <a:latin typeface="Arial" panose="020B0604020202020204" pitchFamily="34" charset="0"/>
                        </a:rPr>
                        <a:t>: Barbecho Químico vs Cultivo de Cobertura </a:t>
                      </a:r>
                      <a:r>
                        <a:rPr lang="es-AR" sz="1100" b="0" i="0" u="none" strike="noStrike" dirty="0" err="1">
                          <a:solidFill>
                            <a:srgbClr val="000000"/>
                          </a:solidFill>
                          <a:effectLst/>
                          <a:latin typeface="Arial" panose="020B0604020202020204" pitchFamily="34" charset="0"/>
                        </a:rPr>
                        <a:t>Cobertura</a:t>
                      </a:r>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3242306"/>
                  </a:ext>
                </a:extLst>
              </a:tr>
              <a:tr h="205051">
                <a:tc>
                  <a:txBody>
                    <a:bodyPr/>
                    <a:lstStyle/>
                    <a:p>
                      <a:pPr algn="l" fontAlgn="b"/>
                      <a:r>
                        <a:rPr lang="es-AR" sz="1100" b="1" i="0" u="none" strike="noStrike" dirty="0">
                          <a:solidFill>
                            <a:srgbClr val="000000"/>
                          </a:solidFill>
                          <a:effectLst/>
                          <a:latin typeface="Arial" panose="020B0604020202020204" pitchFamily="34" charset="0"/>
                        </a:rPr>
                        <a:t>Densidad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1" i="0" u="none" strike="noStrike" dirty="0">
                          <a:solidFill>
                            <a:srgbClr val="000000"/>
                          </a:solidFill>
                          <a:effectLst/>
                          <a:highlight>
                            <a:srgbClr val="FFFF00"/>
                          </a:highlight>
                          <a:latin typeface="Arial" panose="020B0604020202020204" pitchFamily="34" charset="0"/>
                        </a:rPr>
                        <a:t>Tratamientos Densidad</a:t>
                      </a:r>
                      <a:r>
                        <a:rPr lang="es-AR" sz="1100" b="0" i="0" u="none" strike="noStrike" dirty="0">
                          <a:solidFill>
                            <a:srgbClr val="000000"/>
                          </a:solidFill>
                          <a:effectLst/>
                          <a:latin typeface="Arial" panose="020B0604020202020204" pitchFamily="34" charset="0"/>
                        </a:rPr>
                        <a:t>: D1 40000pls/ha; D2 60000pls/ha; D3 80000pls/ha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838846"/>
                  </a:ext>
                </a:extLst>
              </a:tr>
              <a:tr h="205051">
                <a:tc>
                  <a:txBody>
                    <a:bodyPr/>
                    <a:lstStyle/>
                    <a:p>
                      <a:pPr algn="l" fontAlgn="b"/>
                      <a:r>
                        <a:rPr lang="es-AR" sz="1100" b="1" i="0" u="none" strike="noStrike" dirty="0">
                          <a:solidFill>
                            <a:srgbClr val="000000"/>
                          </a:solidFill>
                          <a:effectLst/>
                          <a:latin typeface="Arial" panose="020B0604020202020204" pitchFamily="34" charset="0"/>
                        </a:rPr>
                        <a:t>Fuente de 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1" i="0" u="none" strike="noStrike" dirty="0">
                          <a:solidFill>
                            <a:srgbClr val="000000"/>
                          </a:solidFill>
                          <a:effectLst/>
                          <a:highlight>
                            <a:srgbClr val="FFFF00"/>
                          </a:highlight>
                          <a:latin typeface="Arial" panose="020B0604020202020204" pitchFamily="34" charset="0"/>
                        </a:rPr>
                        <a:t>Tratamientos Fuente de Nitrógeno</a:t>
                      </a:r>
                      <a:r>
                        <a:rPr lang="es-AR" sz="1100" b="0" i="0" u="none" strike="noStrike" dirty="0">
                          <a:solidFill>
                            <a:srgbClr val="000000"/>
                          </a:solidFill>
                          <a:effectLst/>
                          <a:latin typeface="Arial" panose="020B0604020202020204" pitchFamily="34" charset="0"/>
                        </a:rPr>
                        <a:t>: Nitro Doble vs Urea Convencional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608946"/>
                  </a:ext>
                </a:extLst>
              </a:tr>
              <a:tr h="205051">
                <a:tc>
                  <a:txBody>
                    <a:bodyPr/>
                    <a:lstStyle/>
                    <a:p>
                      <a:pPr algn="l" fontAlgn="b"/>
                      <a:r>
                        <a:rPr lang="es-AR" sz="1100" b="1" i="0" u="none" strike="noStrike" dirty="0">
                          <a:solidFill>
                            <a:srgbClr val="000000"/>
                          </a:solidFill>
                          <a:effectLst/>
                          <a:latin typeface="Arial" panose="020B0604020202020204" pitchFamily="34" charset="0"/>
                        </a:rPr>
                        <a:t>Distanciamiento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1" i="0" u="none" strike="noStrike" dirty="0">
                          <a:solidFill>
                            <a:srgbClr val="000000"/>
                          </a:solidFill>
                          <a:effectLst/>
                          <a:highlight>
                            <a:srgbClr val="FFFF00"/>
                          </a:highlight>
                          <a:latin typeface="Arial" panose="020B0604020202020204" pitchFamily="34" charset="0"/>
                        </a:rPr>
                        <a:t>Tratamientos de Distanciamiento Entre Surcos</a:t>
                      </a:r>
                      <a:r>
                        <a:rPr lang="es-AR" sz="1100" b="0" i="0" u="none" strike="noStrike" dirty="0">
                          <a:solidFill>
                            <a:srgbClr val="000000"/>
                          </a:solidFill>
                          <a:effectLst/>
                          <a:latin typeface="Arial" panose="020B0604020202020204" pitchFamily="34" charset="0"/>
                        </a:rPr>
                        <a:t>: 0.35m; 0.7m; 1.05m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5782980"/>
                  </a:ext>
                </a:extLst>
              </a:tr>
            </a:tbl>
          </a:graphicData>
        </a:graphic>
      </p:graphicFrame>
    </p:spTree>
    <p:extLst>
      <p:ext uri="{BB962C8B-B14F-4D97-AF65-F5344CB8AC3E}">
        <p14:creationId xmlns:p14="http://schemas.microsoft.com/office/powerpoint/2010/main" val="1739000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CuadroTexto 6">
            <a:extLst>
              <a:ext uri="{FF2B5EF4-FFF2-40B4-BE49-F238E27FC236}">
                <a16:creationId xmlns:a16="http://schemas.microsoft.com/office/drawing/2014/main" id="{3AB9F7A8-5599-4344-9CD0-9000C7DD4B41}"/>
              </a:ext>
            </a:extLst>
          </p:cNvPr>
          <p:cNvSpPr txBox="1"/>
          <p:nvPr/>
        </p:nvSpPr>
        <p:spPr>
          <a:xfrm>
            <a:off x="340242" y="24129"/>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3" name="Rectangle 2">
            <a:extLst>
              <a:ext uri="{FF2B5EF4-FFF2-40B4-BE49-F238E27FC236}">
                <a16:creationId xmlns:a16="http://schemas.microsoft.com/office/drawing/2014/main" id="{6B736E4E-BAAD-4F25-9380-5AA29A603993}"/>
              </a:ext>
            </a:extLst>
          </p:cNvPr>
          <p:cNvSpPr/>
          <p:nvPr/>
        </p:nvSpPr>
        <p:spPr>
          <a:xfrm>
            <a:off x="340242" y="4330288"/>
            <a:ext cx="10762220" cy="1077218"/>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 fuentes de variación que explicaron la mayor proporción de la variación del rendimiento fueron el distanciamiento entre surcos (DES) y el antecesor (Barbecho Químico versus Barbecho Verde), explicando 22.3 y 9.6 %, respectivamente. La fuente de nitrógeno tuvo menor influencia explicando un 6.8% de la variación del rendimiento.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17E8DC10-2D02-48F3-8834-B0DB216894E8}"/>
              </a:ext>
            </a:extLst>
          </p:cNvPr>
          <p:cNvSpPr/>
          <p:nvPr/>
        </p:nvSpPr>
        <p:spPr>
          <a:xfrm>
            <a:off x="340242" y="5672774"/>
            <a:ext cx="10762220" cy="58477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tomaron para analizar a continuación, las fuentes de variación con efecto significativo o, en su defecto, las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interacciones correspondientes significativas.</a:t>
            </a:r>
          </a:p>
        </p:txBody>
      </p:sp>
      <p:graphicFrame>
        <p:nvGraphicFramePr>
          <p:cNvPr id="12" name="Table 11">
            <a:extLst>
              <a:ext uri="{FF2B5EF4-FFF2-40B4-BE49-F238E27FC236}">
                <a16:creationId xmlns:a16="http://schemas.microsoft.com/office/drawing/2014/main" id="{5358B760-BB47-455F-B03B-79F579D1451F}"/>
              </a:ext>
            </a:extLst>
          </p:cNvPr>
          <p:cNvGraphicFramePr>
            <a:graphicFrameLocks noGrp="1"/>
          </p:cNvGraphicFramePr>
          <p:nvPr>
            <p:extLst>
              <p:ext uri="{D42A27DB-BD31-4B8C-83A1-F6EECF244321}">
                <p14:modId xmlns:p14="http://schemas.microsoft.com/office/powerpoint/2010/main" val="2005570601"/>
              </p:ext>
            </p:extLst>
          </p:nvPr>
        </p:nvGraphicFramePr>
        <p:xfrm>
          <a:off x="967626" y="1851162"/>
          <a:ext cx="5846825" cy="2158331"/>
        </p:xfrm>
        <a:graphic>
          <a:graphicData uri="http://schemas.openxmlformats.org/drawingml/2006/table">
            <a:tbl>
              <a:tblPr/>
              <a:tblGrid>
                <a:gridCol w="3528174">
                  <a:extLst>
                    <a:ext uri="{9D8B030D-6E8A-4147-A177-3AD203B41FA5}">
                      <a16:colId xmlns:a16="http://schemas.microsoft.com/office/drawing/2014/main" val="2048053941"/>
                    </a:ext>
                  </a:extLst>
                </a:gridCol>
                <a:gridCol w="990600">
                  <a:extLst>
                    <a:ext uri="{9D8B030D-6E8A-4147-A177-3AD203B41FA5}">
                      <a16:colId xmlns:a16="http://schemas.microsoft.com/office/drawing/2014/main" val="2208108793"/>
                    </a:ext>
                  </a:extLst>
                </a:gridCol>
                <a:gridCol w="1328051">
                  <a:extLst>
                    <a:ext uri="{9D8B030D-6E8A-4147-A177-3AD203B41FA5}">
                      <a16:colId xmlns:a16="http://schemas.microsoft.com/office/drawing/2014/main" val="3055281996"/>
                    </a:ext>
                  </a:extLst>
                </a:gridCol>
              </a:tblGrid>
              <a:tr h="308333">
                <a:tc>
                  <a:txBody>
                    <a:bodyPr/>
                    <a:lstStyle/>
                    <a:p>
                      <a:pPr algn="ctr" fontAlgn="b"/>
                      <a:endParaRPr lang="es-AR" sz="1400" b="0" i="0" u="none" strike="noStrike" dirty="0">
                        <a:solidFill>
                          <a:srgbClr val="000000"/>
                        </a:solidFill>
                        <a:effectLst/>
                        <a:latin typeface="Arial" panose="020B060402020202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s-AR" sz="1400" b="1" i="0" u="none" strike="noStrike" dirty="0">
                          <a:solidFill>
                            <a:srgbClr val="000000"/>
                          </a:solidFill>
                          <a:effectLst/>
                          <a:latin typeface="Arial" panose="020B0604020202020204" pitchFamily="34" charset="0"/>
                        </a:rPr>
                        <a:t>Rendimiento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extLst>
                  <a:ext uri="{0D108BD9-81ED-4DB2-BD59-A6C34878D82A}">
                    <a16:rowId xmlns:a16="http://schemas.microsoft.com/office/drawing/2014/main" val="91540659"/>
                  </a:ext>
                </a:extLst>
              </a:tr>
              <a:tr h="308333">
                <a:tc>
                  <a:txBody>
                    <a:bodyPr/>
                    <a:lstStyle/>
                    <a:p>
                      <a:pPr algn="ctr" fontAlgn="b"/>
                      <a:r>
                        <a:rPr lang="es-AR" sz="1400" b="1" i="0" u="none" strike="noStrike" dirty="0">
                          <a:solidFill>
                            <a:srgbClr val="000000"/>
                          </a:solidFill>
                          <a:effectLst/>
                          <a:latin typeface="Arial" panose="020B0604020202020204" pitchFamily="34" charset="0"/>
                        </a:rPr>
                        <a:t>          F.V.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1"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1" i="0" u="none" strike="noStrike">
                          <a:solidFill>
                            <a:srgbClr val="000000"/>
                          </a:solidFill>
                          <a:effectLst/>
                          <a:latin typeface="Arial" panose="020B0604020202020204" pitchFamily="34" charset="0"/>
                        </a:rPr>
                        <a:t>% explicación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8083018"/>
                  </a:ext>
                </a:extLst>
              </a:tr>
              <a:tr h="308333">
                <a:tc>
                  <a:txBody>
                    <a:bodyPr/>
                    <a:lstStyle/>
                    <a:p>
                      <a:pPr algn="ctr" fontAlgn="b"/>
                      <a:r>
                        <a:rPr lang="es-AR" sz="1400" b="0" i="0" u="none" strike="noStrike" dirty="0">
                          <a:solidFill>
                            <a:srgbClr val="000000"/>
                          </a:solidFill>
                          <a:effectLst/>
                          <a:latin typeface="Arial" panose="020B0604020202020204" pitchFamily="34" charset="0"/>
                        </a:rPr>
                        <a:t>Tipo de Barbecho (Químico vs C Cobertura)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400" b="0" i="0" u="none" strike="noStrike" dirty="0">
                          <a:solidFill>
                            <a:srgbClr val="000000"/>
                          </a:solidFill>
                          <a:effectLst/>
                          <a:latin typeface="Arial" panose="020B0604020202020204" pitchFamily="34" charset="0"/>
                        </a:rPr>
                        <a:t>0.0016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400" b="1" i="0" u="none" strike="noStrike" dirty="0">
                          <a:solidFill>
                            <a:srgbClr val="000000"/>
                          </a:solidFill>
                          <a:effectLst/>
                          <a:latin typeface="Arial" panose="020B0604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21993673"/>
                  </a:ext>
                </a:extLst>
              </a:tr>
              <a:tr h="308333">
                <a:tc>
                  <a:txBody>
                    <a:bodyPr/>
                    <a:lstStyle/>
                    <a:p>
                      <a:pPr algn="ctr" fontAlgn="b"/>
                      <a:r>
                        <a:rPr lang="es-AR" sz="1400" b="0" i="0" u="none" strike="noStrike">
                          <a:solidFill>
                            <a:srgbClr val="000000"/>
                          </a:solidFill>
                          <a:effectLst/>
                          <a:latin typeface="Arial" panose="020B0604020202020204" pitchFamily="34" charset="0"/>
                        </a:rPr>
                        <a:t>Densidad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400" b="0" i="0" u="none" strike="noStrike" dirty="0">
                          <a:solidFill>
                            <a:srgbClr val="000000"/>
                          </a:solidFill>
                          <a:effectLst/>
                          <a:latin typeface="Arial" panose="020B0604020202020204" pitchFamily="34" charset="0"/>
                        </a:rPr>
                        <a:t>0.0222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400" b="1" i="0" u="none" strike="noStrike" dirty="0">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66923148"/>
                  </a:ext>
                </a:extLst>
              </a:tr>
              <a:tr h="308333">
                <a:tc>
                  <a:txBody>
                    <a:bodyPr/>
                    <a:lstStyle/>
                    <a:p>
                      <a:pPr algn="ctr" fontAlgn="b"/>
                      <a:r>
                        <a:rPr lang="es-AR" sz="1400" b="0" i="0" u="none" strike="noStrike" dirty="0">
                          <a:solidFill>
                            <a:srgbClr val="000000"/>
                          </a:solidFill>
                          <a:effectLst/>
                          <a:latin typeface="Arial" panose="020B0604020202020204" pitchFamily="34" charset="0"/>
                        </a:rPr>
                        <a:t>Fuente de N (Urea vs Nitro Doble)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400" b="0" i="0" u="none" strike="noStrike" dirty="0">
                          <a:solidFill>
                            <a:srgbClr val="000000"/>
                          </a:solidFill>
                          <a:effectLst/>
                          <a:latin typeface="Arial" panose="020B0604020202020204" pitchFamily="34" charset="0"/>
                        </a:rPr>
                        <a: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400" b="1" i="0" u="none" strike="noStrike" dirty="0">
                          <a:solidFill>
                            <a:srgbClr val="000000"/>
                          </a:solidFill>
                          <a:effectLst/>
                          <a:latin typeface="Arial" panose="020B0604020202020204" pitchFamily="34" charset="0"/>
                        </a:rPr>
                        <a:t>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69623951"/>
                  </a:ext>
                </a:extLst>
              </a:tr>
              <a:tr h="308333">
                <a:tc>
                  <a:txBody>
                    <a:bodyPr/>
                    <a:lstStyle/>
                    <a:p>
                      <a:pPr algn="ctr" fontAlgn="b"/>
                      <a:r>
                        <a:rPr lang="es-AR" sz="1400" b="0" i="0" u="none" strike="noStrike" dirty="0">
                          <a:solidFill>
                            <a:srgbClr val="000000"/>
                          </a:solidFill>
                          <a:effectLst/>
                          <a:latin typeface="Arial" panose="020B0604020202020204" pitchFamily="34" charset="0"/>
                        </a:rPr>
                        <a:t>Distanciamiento (DES)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4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400" b="1" i="0" u="none" strike="noStrike" dirty="0">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24713626"/>
                  </a:ext>
                </a:extLst>
              </a:tr>
              <a:tr h="308333">
                <a:tc>
                  <a:txBody>
                    <a:bodyPr/>
                    <a:lstStyle/>
                    <a:p>
                      <a:pPr algn="ctr" fontAlgn="b"/>
                      <a:r>
                        <a:rPr lang="es-AR" sz="1400" b="0" i="0" u="none" strike="noStrike" dirty="0">
                          <a:solidFill>
                            <a:srgbClr val="000000"/>
                          </a:solidFill>
                          <a:effectLst/>
                          <a:latin typeface="Arial" panose="020B0604020202020204" pitchFamily="34" charset="0"/>
                        </a:rPr>
                        <a:t>Densidad*Distanciamiento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dirty="0">
                          <a:solidFill>
                            <a:srgbClr val="000000"/>
                          </a:solidFill>
                          <a:effectLst/>
                          <a:latin typeface="Arial" panose="020B0604020202020204" pitchFamily="34" charset="0"/>
                        </a:rPr>
                        <a:t>0.0832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AR" sz="1400" b="1" i="0" u="none" strike="noStrike" dirty="0">
                          <a:solidFill>
                            <a:srgbClr val="000000"/>
                          </a:solidFill>
                          <a:effectLst/>
                          <a:latin typeface="Arial" panose="020B0604020202020204" pitchFamily="34" charset="0"/>
                        </a:rPr>
                        <a:t>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19330251"/>
                  </a:ext>
                </a:extLst>
              </a:tr>
            </a:tbl>
          </a:graphicData>
        </a:graphic>
      </p:graphicFrame>
      <p:sp>
        <p:nvSpPr>
          <p:cNvPr id="13" name="CuadroTexto 4">
            <a:extLst>
              <a:ext uri="{FF2B5EF4-FFF2-40B4-BE49-F238E27FC236}">
                <a16:creationId xmlns:a16="http://schemas.microsoft.com/office/drawing/2014/main" id="{8E823BFE-0E18-4B4D-AE7E-7EF1EC0AA65B}"/>
              </a:ext>
            </a:extLst>
          </p:cNvPr>
          <p:cNvSpPr txBox="1"/>
          <p:nvPr/>
        </p:nvSpPr>
        <p:spPr>
          <a:xfrm>
            <a:off x="2579855" y="1354042"/>
            <a:ext cx="2236381" cy="338554"/>
          </a:xfrm>
          <a:prstGeom prst="rect">
            <a:avLst/>
          </a:prstGeom>
          <a:noFill/>
        </p:spPr>
        <p:txBody>
          <a:bodyPr wrap="none" rtlCol="0">
            <a:spAutoFit/>
          </a:bodyPr>
          <a:lstStyle/>
          <a:p>
            <a:r>
              <a:rPr lang="da-DK" sz="1600" b="1" dirty="0">
                <a:latin typeface="Arial" panose="020B0604020202020204" pitchFamily="34" charset="0"/>
                <a:ea typeface="Uni Neue" charset="0"/>
                <a:cs typeface="Arial" panose="020B0604020202020204" pitchFamily="34" charset="0"/>
              </a:rPr>
              <a:t>Fuentes de Variación</a:t>
            </a:r>
          </a:p>
        </p:txBody>
      </p:sp>
      <p:pic>
        <p:nvPicPr>
          <p:cNvPr id="2" name="Picture 1">
            <a:extLst>
              <a:ext uri="{FF2B5EF4-FFF2-40B4-BE49-F238E27FC236}">
                <a16:creationId xmlns:a16="http://schemas.microsoft.com/office/drawing/2014/main" id="{B6DB3218-25B7-4A97-9D6F-C014B8A926E9}"/>
              </a:ext>
            </a:extLst>
          </p:cNvPr>
          <p:cNvPicPr>
            <a:picLocks noChangeAspect="1"/>
          </p:cNvPicPr>
          <p:nvPr/>
        </p:nvPicPr>
        <p:blipFill>
          <a:blip r:embed="rId4"/>
          <a:stretch>
            <a:fillRect/>
          </a:stretch>
        </p:blipFill>
        <p:spPr>
          <a:xfrm>
            <a:off x="7954330" y="2019300"/>
            <a:ext cx="2732720" cy="1753066"/>
          </a:xfrm>
          <a:prstGeom prst="rect">
            <a:avLst/>
          </a:prstGeom>
          <a:ln>
            <a:solidFill>
              <a:schemeClr val="tx1"/>
            </a:solidFill>
          </a:ln>
        </p:spPr>
      </p:pic>
    </p:spTree>
    <p:extLst>
      <p:ext uri="{BB962C8B-B14F-4D97-AF65-F5344CB8AC3E}">
        <p14:creationId xmlns:p14="http://schemas.microsoft.com/office/powerpoint/2010/main" val="2326615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CuadroTexto 6">
            <a:extLst>
              <a:ext uri="{FF2B5EF4-FFF2-40B4-BE49-F238E27FC236}">
                <a16:creationId xmlns:a16="http://schemas.microsoft.com/office/drawing/2014/main" id="{3AB9F7A8-5599-4344-9CD0-9000C7DD4B41}"/>
              </a:ext>
            </a:extLst>
          </p:cNvPr>
          <p:cNvSpPr txBox="1"/>
          <p:nvPr/>
        </p:nvSpPr>
        <p:spPr>
          <a:xfrm>
            <a:off x="340242" y="24129"/>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graphicFrame>
        <p:nvGraphicFramePr>
          <p:cNvPr id="7" name="Table 6">
            <a:extLst>
              <a:ext uri="{FF2B5EF4-FFF2-40B4-BE49-F238E27FC236}">
                <a16:creationId xmlns:a16="http://schemas.microsoft.com/office/drawing/2014/main" id="{9EC424B6-96ED-4E2E-9F62-49B4857C1890}"/>
              </a:ext>
            </a:extLst>
          </p:cNvPr>
          <p:cNvGraphicFramePr>
            <a:graphicFrameLocks noGrp="1"/>
          </p:cNvGraphicFramePr>
          <p:nvPr>
            <p:extLst>
              <p:ext uri="{D42A27DB-BD31-4B8C-83A1-F6EECF244321}">
                <p14:modId xmlns:p14="http://schemas.microsoft.com/office/powerpoint/2010/main" val="1083053509"/>
              </p:ext>
            </p:extLst>
          </p:nvPr>
        </p:nvGraphicFramePr>
        <p:xfrm>
          <a:off x="6429375" y="4732179"/>
          <a:ext cx="4819651" cy="1473200"/>
        </p:xfrm>
        <a:graphic>
          <a:graphicData uri="http://schemas.openxmlformats.org/drawingml/2006/table">
            <a:tbl>
              <a:tblPr/>
              <a:tblGrid>
                <a:gridCol w="2205603">
                  <a:extLst>
                    <a:ext uri="{9D8B030D-6E8A-4147-A177-3AD203B41FA5}">
                      <a16:colId xmlns:a16="http://schemas.microsoft.com/office/drawing/2014/main" val="613035395"/>
                    </a:ext>
                  </a:extLst>
                </a:gridCol>
                <a:gridCol w="653512">
                  <a:extLst>
                    <a:ext uri="{9D8B030D-6E8A-4147-A177-3AD203B41FA5}">
                      <a16:colId xmlns:a16="http://schemas.microsoft.com/office/drawing/2014/main" val="3441706298"/>
                    </a:ext>
                  </a:extLst>
                </a:gridCol>
                <a:gridCol w="653512">
                  <a:extLst>
                    <a:ext uri="{9D8B030D-6E8A-4147-A177-3AD203B41FA5}">
                      <a16:colId xmlns:a16="http://schemas.microsoft.com/office/drawing/2014/main" val="2388578541"/>
                    </a:ext>
                  </a:extLst>
                </a:gridCol>
                <a:gridCol w="653512">
                  <a:extLst>
                    <a:ext uri="{9D8B030D-6E8A-4147-A177-3AD203B41FA5}">
                      <a16:colId xmlns:a16="http://schemas.microsoft.com/office/drawing/2014/main" val="4099737770"/>
                    </a:ext>
                  </a:extLst>
                </a:gridCol>
                <a:gridCol w="653512">
                  <a:extLst>
                    <a:ext uri="{9D8B030D-6E8A-4147-A177-3AD203B41FA5}">
                      <a16:colId xmlns:a16="http://schemas.microsoft.com/office/drawing/2014/main" val="940813141"/>
                    </a:ext>
                  </a:extLst>
                </a:gridCol>
              </a:tblGrid>
              <a:tr h="184150">
                <a:tc gridSpan="5">
                  <a:txBody>
                    <a:bodyPr/>
                    <a:lstStyle/>
                    <a:p>
                      <a:pPr algn="l" fontAlgn="b"/>
                      <a:r>
                        <a:rPr lang="es-AR" sz="1100" b="0" i="0" u="none" strike="noStrike">
                          <a:solidFill>
                            <a:srgbClr val="000000"/>
                          </a:solidFill>
                          <a:effectLst/>
                          <a:latin typeface="Arial" panose="020B0604020202020204" pitchFamily="34" charset="0"/>
                        </a:rPr>
                        <a:t>R.kg.ha.14.5 - Medias ajustadas y errores estándares para Densidad</a:t>
                      </a:r>
                    </a:p>
                  </a:txBody>
                  <a:tcPr marL="0" marR="0" marT="0" marB="0" anchor="b">
                    <a:lnL>
                      <a:noFill/>
                    </a:lnL>
                    <a:lnR>
                      <a:noFill/>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797522760"/>
                  </a:ext>
                </a:extLst>
              </a:tr>
              <a:tr h="184150">
                <a:tc>
                  <a:txBody>
                    <a:bodyPr/>
                    <a:lstStyle/>
                    <a:p>
                      <a:pPr algn="l" fontAlgn="b"/>
                      <a:r>
                        <a:rPr lang="es-AR" sz="1100" b="0" i="0" u="none" strike="noStrike" dirty="0">
                          <a:solidFill>
                            <a:srgbClr val="000000"/>
                          </a:solidFill>
                          <a:effectLst/>
                          <a:latin typeface="Arial" panose="020B0604020202020204" pitchFamily="34" charset="0"/>
                        </a:rPr>
                        <a:t>LSD Fisher (Alfa=0.05)</a:t>
                      </a:r>
                    </a:p>
                  </a:txBody>
                  <a:tcPr marL="0" marR="0" marT="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33230806"/>
                  </a:ext>
                </a:extLst>
              </a:tr>
              <a:tr h="184150">
                <a:tc gridSpan="3">
                  <a:txBody>
                    <a:bodyPr/>
                    <a:lstStyle/>
                    <a:p>
                      <a:pPr algn="l" fontAlgn="b"/>
                      <a:r>
                        <a:rPr lang="es-AR" sz="1100" b="0" i="0" u="none" strike="noStrike">
                          <a:solidFill>
                            <a:srgbClr val="000000"/>
                          </a:solidFill>
                          <a:effectLst/>
                          <a:latin typeface="Arial" panose="020B0604020202020204" pitchFamily="34" charset="0"/>
                        </a:rPr>
                        <a:t>Procedimiento de corrección de p-valores: No</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a:txBody>
                    <a:bodyPr/>
                    <a:lstStyle/>
                    <a:p>
                      <a:pPr algn="l" fontAlgn="b"/>
                      <a:endParaRPr lang="es-AR" sz="11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4531227"/>
                  </a:ext>
                </a:extLst>
              </a:tr>
              <a:tr h="184150">
                <a:tc>
                  <a:txBody>
                    <a:bodyPr/>
                    <a:lstStyle/>
                    <a:p>
                      <a:pPr algn="ctr" fontAlgn="b"/>
                      <a:r>
                        <a:rPr lang="es-AR" sz="1100" b="0" i="0" u="none" strike="noStrike" dirty="0">
                          <a:solidFill>
                            <a:srgbClr val="000000"/>
                          </a:solidFill>
                          <a:effectLst/>
                          <a:latin typeface="Arial" panose="020B0604020202020204" pitchFamily="34" charset="0"/>
                        </a:rPr>
                        <a:t>   Densidad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407494"/>
                  </a:ext>
                </a:extLst>
              </a:tr>
              <a:tr h="184150">
                <a:tc>
                  <a:txBody>
                    <a:bodyPr/>
                    <a:lstStyle/>
                    <a:p>
                      <a:pPr algn="ctr" fontAlgn="b"/>
                      <a:r>
                        <a:rPr lang="es-AR" sz="1100" b="0" i="0" u="none" strike="noStrike" dirty="0">
                          <a:solidFill>
                            <a:srgbClr val="000000"/>
                          </a:solidFill>
                          <a:effectLst/>
                          <a:latin typeface="Arial" panose="020B0604020202020204" pitchFamily="34" charset="0"/>
                        </a:rPr>
                        <a:t>D2=60000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10252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104.36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4684965"/>
                  </a:ext>
                </a:extLst>
              </a:tr>
              <a:tr h="184150">
                <a:tc>
                  <a:txBody>
                    <a:bodyPr/>
                    <a:lstStyle/>
                    <a:p>
                      <a:pPr algn="ctr" fontAlgn="b"/>
                      <a:r>
                        <a:rPr lang="es-AR" sz="1100" b="0" i="0" u="none" strike="noStrike" dirty="0">
                          <a:solidFill>
                            <a:srgbClr val="000000"/>
                          </a:solidFill>
                          <a:effectLst/>
                          <a:latin typeface="Arial" panose="020B0604020202020204" pitchFamily="34" charset="0"/>
                        </a:rPr>
                        <a:t>D1=40000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9990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104.36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2396031"/>
                  </a:ext>
                </a:extLst>
              </a:tr>
              <a:tr h="184150">
                <a:tc>
                  <a:txBody>
                    <a:bodyPr/>
                    <a:lstStyle/>
                    <a:p>
                      <a:pPr algn="ctr" fontAlgn="b"/>
                      <a:r>
                        <a:rPr lang="es-AR" sz="1100" b="0" i="0" u="none" strike="noStrike" dirty="0">
                          <a:solidFill>
                            <a:srgbClr val="000000"/>
                          </a:solidFill>
                          <a:effectLst/>
                          <a:latin typeface="Arial" panose="020B0604020202020204" pitchFamily="34" charset="0"/>
                        </a:rPr>
                        <a:t>D3= 80000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9844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104.36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396714"/>
                  </a:ext>
                </a:extLst>
              </a:tr>
              <a:tr h="184150">
                <a:tc gridSpan="5">
                  <a:txBody>
                    <a:bodyPr/>
                    <a:lstStyle/>
                    <a:p>
                      <a:pPr algn="ctr"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27251486"/>
                  </a:ext>
                </a:extLst>
              </a:tr>
            </a:tbl>
          </a:graphicData>
        </a:graphic>
      </p:graphicFrame>
      <p:cxnSp>
        <p:nvCxnSpPr>
          <p:cNvPr id="12" name="Straight Connector 11">
            <a:extLst>
              <a:ext uri="{FF2B5EF4-FFF2-40B4-BE49-F238E27FC236}">
                <a16:creationId xmlns:a16="http://schemas.microsoft.com/office/drawing/2014/main" id="{028C3B21-6954-4708-BA66-C5F922CE4AEE}"/>
              </a:ext>
            </a:extLst>
          </p:cNvPr>
          <p:cNvCxnSpPr/>
          <p:nvPr/>
        </p:nvCxnSpPr>
        <p:spPr>
          <a:xfrm>
            <a:off x="5686425" y="20097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4920F1-5183-4B44-AE52-7EFF52A20F61}"/>
              </a:ext>
            </a:extLst>
          </p:cNvPr>
          <p:cNvCxnSpPr>
            <a:cxnSpLocks/>
          </p:cNvCxnSpPr>
          <p:nvPr/>
        </p:nvCxnSpPr>
        <p:spPr>
          <a:xfrm flipV="1">
            <a:off x="5857875" y="1264476"/>
            <a:ext cx="0" cy="547160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D48ABBBD-1BAE-4F5C-9094-B36216AAD06B}"/>
              </a:ext>
            </a:extLst>
          </p:cNvPr>
          <p:cNvGraphicFramePr>
            <a:graphicFrameLocks/>
          </p:cNvGraphicFramePr>
          <p:nvPr>
            <p:extLst>
              <p:ext uri="{D42A27DB-BD31-4B8C-83A1-F6EECF244321}">
                <p14:modId xmlns:p14="http://schemas.microsoft.com/office/powerpoint/2010/main" val="4157353713"/>
              </p:ext>
            </p:extLst>
          </p:nvPr>
        </p:nvGraphicFramePr>
        <p:xfrm>
          <a:off x="340241" y="1569590"/>
          <a:ext cx="4784204" cy="30405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Table 15">
            <a:extLst>
              <a:ext uri="{FF2B5EF4-FFF2-40B4-BE49-F238E27FC236}">
                <a16:creationId xmlns:a16="http://schemas.microsoft.com/office/drawing/2014/main" id="{1EF3B4EF-814A-4DCE-8228-F7E3BDB65B3E}"/>
              </a:ext>
            </a:extLst>
          </p:cNvPr>
          <p:cNvGraphicFramePr>
            <a:graphicFrameLocks noGrp="1"/>
          </p:cNvGraphicFramePr>
          <p:nvPr>
            <p:extLst>
              <p:ext uri="{D42A27DB-BD31-4B8C-83A1-F6EECF244321}">
                <p14:modId xmlns:p14="http://schemas.microsoft.com/office/powerpoint/2010/main" val="1966206559"/>
              </p:ext>
            </p:extLst>
          </p:nvPr>
        </p:nvGraphicFramePr>
        <p:xfrm>
          <a:off x="285750" y="4845844"/>
          <a:ext cx="5105400" cy="1473200"/>
        </p:xfrm>
        <a:graphic>
          <a:graphicData uri="http://schemas.openxmlformats.org/drawingml/2006/table">
            <a:tbl>
              <a:tblPr/>
              <a:tblGrid>
                <a:gridCol w="2057400">
                  <a:extLst>
                    <a:ext uri="{9D8B030D-6E8A-4147-A177-3AD203B41FA5}">
                      <a16:colId xmlns:a16="http://schemas.microsoft.com/office/drawing/2014/main" val="1608681116"/>
                    </a:ext>
                  </a:extLst>
                </a:gridCol>
                <a:gridCol w="609600">
                  <a:extLst>
                    <a:ext uri="{9D8B030D-6E8A-4147-A177-3AD203B41FA5}">
                      <a16:colId xmlns:a16="http://schemas.microsoft.com/office/drawing/2014/main" val="428195812"/>
                    </a:ext>
                  </a:extLst>
                </a:gridCol>
                <a:gridCol w="609600">
                  <a:extLst>
                    <a:ext uri="{9D8B030D-6E8A-4147-A177-3AD203B41FA5}">
                      <a16:colId xmlns:a16="http://schemas.microsoft.com/office/drawing/2014/main" val="2807727506"/>
                    </a:ext>
                  </a:extLst>
                </a:gridCol>
                <a:gridCol w="609600">
                  <a:extLst>
                    <a:ext uri="{9D8B030D-6E8A-4147-A177-3AD203B41FA5}">
                      <a16:colId xmlns:a16="http://schemas.microsoft.com/office/drawing/2014/main" val="1635243032"/>
                    </a:ext>
                  </a:extLst>
                </a:gridCol>
                <a:gridCol w="609600">
                  <a:extLst>
                    <a:ext uri="{9D8B030D-6E8A-4147-A177-3AD203B41FA5}">
                      <a16:colId xmlns:a16="http://schemas.microsoft.com/office/drawing/2014/main" val="1603979195"/>
                    </a:ext>
                  </a:extLst>
                </a:gridCol>
                <a:gridCol w="609600">
                  <a:extLst>
                    <a:ext uri="{9D8B030D-6E8A-4147-A177-3AD203B41FA5}">
                      <a16:colId xmlns:a16="http://schemas.microsoft.com/office/drawing/2014/main" val="3342270843"/>
                    </a:ext>
                  </a:extLst>
                </a:gridCol>
              </a:tblGrid>
              <a:tr h="184150">
                <a:tc gridSpan="6">
                  <a:txBody>
                    <a:bodyPr/>
                    <a:lstStyle/>
                    <a:p>
                      <a:pPr algn="l" fontAlgn="b"/>
                      <a:r>
                        <a:rPr lang="es-AR" sz="1100" b="0" i="0" u="none" strike="noStrike">
                          <a:solidFill>
                            <a:srgbClr val="000000"/>
                          </a:solidFill>
                          <a:effectLst/>
                          <a:latin typeface="Arial" panose="020B0604020202020204" pitchFamily="34" charset="0"/>
                        </a:rPr>
                        <a:t>R.kg.ha.14.5 - Medias ajustadas y errores estándares para Distanciamiento</a:t>
                      </a:r>
                    </a:p>
                  </a:txBody>
                  <a:tcPr marL="6350" marR="6350" marT="6350" marB="0" anchor="b">
                    <a:lnL>
                      <a:noFill/>
                    </a:lnL>
                    <a:lnR>
                      <a:noFill/>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69102313"/>
                  </a:ext>
                </a:extLst>
              </a:tr>
              <a:tr h="184150">
                <a:tc>
                  <a:txBody>
                    <a:bodyPr/>
                    <a:lstStyle/>
                    <a:p>
                      <a:pPr algn="l" fontAlgn="b"/>
                      <a:r>
                        <a:rPr lang="es-AR" sz="1100" b="0" i="0" u="none" strike="noStrike">
                          <a:solidFill>
                            <a:srgbClr val="000000"/>
                          </a:solidFill>
                          <a:effectLst/>
                          <a:latin typeface="Arial" panose="020B0604020202020204" pitchFamily="34" charset="0"/>
                        </a:rPr>
                        <a:t>LSD Fisher (Alfa=0.05)</a:t>
                      </a: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4034392804"/>
                  </a:ext>
                </a:extLst>
              </a:tr>
              <a:tr h="184150">
                <a:tc gridSpan="3">
                  <a:txBody>
                    <a:bodyPr/>
                    <a:lstStyle/>
                    <a:p>
                      <a:pPr algn="l" fontAlgn="b"/>
                      <a:r>
                        <a:rPr lang="es-AR" sz="1100" b="0" i="0" u="none" strike="noStrike">
                          <a:solidFill>
                            <a:srgbClr val="000000"/>
                          </a:solidFill>
                          <a:effectLst/>
                          <a:latin typeface="Arial" panose="020B0604020202020204" pitchFamily="34" charset="0"/>
                        </a:rPr>
                        <a:t>Procedimiento de corrección de p-valores: No</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778331381"/>
                  </a:ext>
                </a:extLst>
              </a:tr>
              <a:tr h="184150">
                <a:tc>
                  <a:txBody>
                    <a:bodyPr/>
                    <a:lstStyle/>
                    <a:p>
                      <a:pPr algn="ctr" fontAlgn="b"/>
                      <a:r>
                        <a:rPr lang="es-AR" sz="1100" b="0" i="0" u="none" strike="noStrike">
                          <a:solidFill>
                            <a:srgbClr val="000000"/>
                          </a:solidFill>
                          <a:effectLst/>
                          <a:latin typeface="Arial" panose="020B0604020202020204" pitchFamily="34" charset="0"/>
                        </a:rPr>
                        <a:t>Distanciamiento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45578651"/>
                  </a:ext>
                </a:extLst>
              </a:tr>
              <a:tr h="184150">
                <a:tc>
                  <a:txBody>
                    <a:bodyPr/>
                    <a:lstStyle/>
                    <a:p>
                      <a:pPr algn="ctr" fontAlgn="b"/>
                      <a:r>
                        <a:rPr lang="es-AR" sz="1100" b="0" i="0" u="none" strike="noStrike">
                          <a:solidFill>
                            <a:srgbClr val="000000"/>
                          </a:solidFill>
                          <a:effectLst/>
                          <a:latin typeface="Arial" panose="020B0604020202020204" pitchFamily="34" charset="0"/>
                        </a:rPr>
                        <a:t>0.35 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10294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104.36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88954362"/>
                  </a:ext>
                </a:extLst>
              </a:tr>
              <a:tr h="184150">
                <a:tc>
                  <a:txBody>
                    <a:bodyPr/>
                    <a:lstStyle/>
                    <a:p>
                      <a:pPr algn="ctr" fontAlgn="b"/>
                      <a:r>
                        <a:rPr lang="es-AR" sz="1100" b="0" i="0" u="none" strike="noStrike">
                          <a:solidFill>
                            <a:srgbClr val="000000"/>
                          </a:solidFill>
                          <a:effectLst/>
                          <a:latin typeface="Arial" panose="020B0604020202020204" pitchFamily="34" charset="0"/>
                        </a:rPr>
                        <a:t>0.7 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10386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104.36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5349935"/>
                  </a:ext>
                </a:extLst>
              </a:tr>
              <a:tr h="184150">
                <a:tc>
                  <a:txBody>
                    <a:bodyPr/>
                    <a:lstStyle/>
                    <a:p>
                      <a:pPr algn="ctr" fontAlgn="b"/>
                      <a:r>
                        <a:rPr lang="es-AR" sz="1100" b="0" i="0" u="none" strike="noStrike">
                          <a:solidFill>
                            <a:srgbClr val="000000"/>
                          </a:solidFill>
                          <a:effectLst/>
                          <a:latin typeface="Arial" panose="020B0604020202020204" pitchFamily="34" charset="0"/>
                        </a:rPr>
                        <a:t>1.05 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9405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104.36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5011778"/>
                  </a:ext>
                </a:extLst>
              </a:tr>
              <a:tr h="184150">
                <a:tc gridSpan="6">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070322203"/>
                  </a:ext>
                </a:extLst>
              </a:tr>
            </a:tbl>
          </a:graphicData>
        </a:graphic>
      </p:graphicFrame>
      <p:graphicFrame>
        <p:nvGraphicFramePr>
          <p:cNvPr id="18" name="Chart 17">
            <a:extLst>
              <a:ext uri="{FF2B5EF4-FFF2-40B4-BE49-F238E27FC236}">
                <a16:creationId xmlns:a16="http://schemas.microsoft.com/office/drawing/2014/main" id="{2C1C9114-02B0-463C-B81D-5D449D514EA3}"/>
              </a:ext>
            </a:extLst>
          </p:cNvPr>
          <p:cNvGraphicFramePr>
            <a:graphicFrameLocks/>
          </p:cNvGraphicFramePr>
          <p:nvPr>
            <p:extLst>
              <p:ext uri="{D42A27DB-BD31-4B8C-83A1-F6EECF244321}">
                <p14:modId xmlns:p14="http://schemas.microsoft.com/office/powerpoint/2010/main" val="4189219717"/>
              </p:ext>
            </p:extLst>
          </p:nvPr>
        </p:nvGraphicFramePr>
        <p:xfrm>
          <a:off x="6210300" y="1569590"/>
          <a:ext cx="5525479" cy="2971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22185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CuadroTexto 6">
            <a:extLst>
              <a:ext uri="{FF2B5EF4-FFF2-40B4-BE49-F238E27FC236}">
                <a16:creationId xmlns:a16="http://schemas.microsoft.com/office/drawing/2014/main" id="{3AB9F7A8-5599-4344-9CD0-9000C7DD4B41}"/>
              </a:ext>
            </a:extLst>
          </p:cNvPr>
          <p:cNvSpPr txBox="1"/>
          <p:nvPr/>
        </p:nvSpPr>
        <p:spPr>
          <a:xfrm>
            <a:off x="340242" y="24129"/>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10063828" y="35706"/>
            <a:ext cx="2065422" cy="1181144"/>
          </a:xfrm>
          <a:prstGeom prst="rect">
            <a:avLst/>
          </a:prstGeom>
        </p:spPr>
      </p:pic>
      <p:cxnSp>
        <p:nvCxnSpPr>
          <p:cNvPr id="12" name="Straight Connector 11">
            <a:extLst>
              <a:ext uri="{FF2B5EF4-FFF2-40B4-BE49-F238E27FC236}">
                <a16:creationId xmlns:a16="http://schemas.microsoft.com/office/drawing/2014/main" id="{028C3B21-6954-4708-BA66-C5F922CE4AEE}"/>
              </a:ext>
            </a:extLst>
          </p:cNvPr>
          <p:cNvCxnSpPr/>
          <p:nvPr/>
        </p:nvCxnSpPr>
        <p:spPr>
          <a:xfrm>
            <a:off x="5686425" y="20097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5913C35-91A0-4C67-B409-BB5DD5509DE6}"/>
              </a:ext>
            </a:extLst>
          </p:cNvPr>
          <p:cNvCxnSpPr/>
          <p:nvPr/>
        </p:nvCxnSpPr>
        <p:spPr>
          <a:xfrm>
            <a:off x="7233920" y="1645920"/>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D89BF1B3-8F3E-4C0A-8A4F-081CF5FA375F}"/>
              </a:ext>
            </a:extLst>
          </p:cNvPr>
          <p:cNvGraphicFramePr>
            <a:graphicFrameLocks/>
          </p:cNvGraphicFramePr>
          <p:nvPr>
            <p:extLst>
              <p:ext uri="{D42A27DB-BD31-4B8C-83A1-F6EECF244321}">
                <p14:modId xmlns:p14="http://schemas.microsoft.com/office/powerpoint/2010/main" val="2689622166"/>
              </p:ext>
            </p:extLst>
          </p:nvPr>
        </p:nvGraphicFramePr>
        <p:xfrm>
          <a:off x="4714875" y="1455291"/>
          <a:ext cx="7086600" cy="3137414"/>
        </p:xfrm>
        <a:graphic>
          <a:graphicData uri="http://schemas.openxmlformats.org/drawingml/2006/chart">
            <c:chart xmlns:c="http://schemas.openxmlformats.org/drawingml/2006/chart" xmlns:r="http://schemas.openxmlformats.org/officeDocument/2006/relationships" r:id="rId4"/>
          </a:graphicData>
        </a:graphic>
      </p:graphicFrame>
      <p:sp>
        <p:nvSpPr>
          <p:cNvPr id="16" name="CuadroTexto 3">
            <a:extLst>
              <a:ext uri="{FF2B5EF4-FFF2-40B4-BE49-F238E27FC236}">
                <a16:creationId xmlns:a16="http://schemas.microsoft.com/office/drawing/2014/main" id="{5A6D82B9-D9A1-434A-96F9-316E257919B0}"/>
              </a:ext>
            </a:extLst>
          </p:cNvPr>
          <p:cNvSpPr txBox="1"/>
          <p:nvPr/>
        </p:nvSpPr>
        <p:spPr>
          <a:xfrm>
            <a:off x="531172" y="5037286"/>
            <a:ext cx="3595689" cy="1569660"/>
          </a:xfrm>
          <a:prstGeom prst="rect">
            <a:avLst/>
          </a:prstGeom>
          <a:noFill/>
          <a:ln>
            <a:solidFill>
              <a:schemeClr val="tx1"/>
            </a:solidFill>
          </a:ln>
        </p:spPr>
        <p:txBody>
          <a:bodyPr wrap="square" rtlCol="0">
            <a:spAutoFit/>
          </a:bodyPr>
          <a:lstStyle/>
          <a:p>
            <a:r>
              <a:rPr lang="en-US" sz="1600" dirty="0">
                <a:latin typeface="Arial" panose="020B0604020202020204" pitchFamily="34" charset="0"/>
                <a:cs typeface="Arial" panose="020B0604020202020204" pitchFamily="34" charset="0"/>
              </a:rPr>
              <a:t>Discriminando por densidades se pudo </a:t>
            </a:r>
            <a:r>
              <a:rPr lang="en-US" sz="1600" dirty="0" err="1">
                <a:latin typeface="Arial" panose="020B0604020202020204" pitchFamily="34" charset="0"/>
                <a:cs typeface="Arial" panose="020B0604020202020204" pitchFamily="34" charset="0"/>
              </a:rPr>
              <a:t>observar</a:t>
            </a:r>
            <a:r>
              <a:rPr lang="en-US" sz="1600" dirty="0">
                <a:latin typeface="Arial" panose="020B0604020202020204" pitchFamily="34" charset="0"/>
                <a:cs typeface="Arial" panose="020B0604020202020204" pitchFamily="34" charset="0"/>
              </a:rPr>
              <a:t> que </a:t>
            </a:r>
            <a:r>
              <a:rPr lang="en-US" sz="1600" dirty="0" err="1">
                <a:latin typeface="Arial" panose="020B0604020202020204" pitchFamily="34" charset="0"/>
                <a:cs typeface="Arial" panose="020B0604020202020204" pitchFamily="34" charset="0"/>
              </a:rPr>
              <a:t>estructuras</a:t>
            </a:r>
            <a:r>
              <a:rPr lang="en-US" sz="1600" dirty="0">
                <a:latin typeface="Arial" panose="020B0604020202020204" pitchFamily="34" charset="0"/>
                <a:cs typeface="Arial" panose="020B0604020202020204" pitchFamily="34" charset="0"/>
              </a:rPr>
              <a:t> de mayor </a:t>
            </a:r>
            <a:r>
              <a:rPr lang="en-US" sz="1600" dirty="0" err="1">
                <a:latin typeface="Arial" panose="020B0604020202020204" pitchFamily="34" charset="0"/>
                <a:cs typeface="Arial" panose="020B0604020202020204" pitchFamily="34" charset="0"/>
              </a:rPr>
              <a:t>cuadracidad</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cercanas</a:t>
            </a:r>
            <a:r>
              <a:rPr lang="en-US" sz="1600" dirty="0">
                <a:latin typeface="Arial" panose="020B0604020202020204" pitchFamily="34" charset="0"/>
                <a:cs typeface="Arial" panose="020B0604020202020204" pitchFamily="34" charset="0"/>
              </a:rPr>
              <a:t> a 1). </a:t>
            </a:r>
            <a:r>
              <a:rPr lang="en-US" sz="1600" dirty="0" err="1">
                <a:latin typeface="Arial" panose="020B0604020202020204" pitchFamily="34" charset="0"/>
                <a:cs typeface="Arial" panose="020B0604020202020204" pitchFamily="34" charset="0"/>
              </a:rPr>
              <a:t>Aumentaron</a:t>
            </a:r>
            <a:r>
              <a:rPr lang="en-US" sz="1600" dirty="0">
                <a:latin typeface="Arial" panose="020B0604020202020204" pitchFamily="34" charset="0"/>
                <a:cs typeface="Arial" panose="020B0604020202020204" pitchFamily="34" charset="0"/>
              </a:rPr>
              <a:t> el rendimiento. Los </a:t>
            </a:r>
            <a:r>
              <a:rPr lang="en-US" sz="1600" dirty="0" err="1">
                <a:latin typeface="Arial" panose="020B0604020202020204" pitchFamily="34" charset="0"/>
                <a:cs typeface="Arial" panose="020B0604020202020204" pitchFamily="34" charset="0"/>
              </a:rPr>
              <a:t>distanciamientos</a:t>
            </a:r>
            <a:r>
              <a:rPr lang="en-US" sz="1600" dirty="0">
                <a:latin typeface="Arial" panose="020B0604020202020204" pitchFamily="34" charset="0"/>
                <a:cs typeface="Arial" panose="020B0604020202020204" pitchFamily="34" charset="0"/>
              </a:rPr>
              <a:t> de 0.35m y 0.70m </a:t>
            </a:r>
            <a:r>
              <a:rPr lang="en-US" sz="1600" dirty="0" err="1">
                <a:latin typeface="Arial" panose="020B0604020202020204" pitchFamily="34" charset="0"/>
                <a:cs typeface="Arial" panose="020B0604020202020204" pitchFamily="34" charset="0"/>
              </a:rPr>
              <a:t>fueron</a:t>
            </a:r>
            <a:r>
              <a:rPr lang="en-US" sz="1600" dirty="0">
                <a:latin typeface="Arial" panose="020B0604020202020204" pitchFamily="34" charset="0"/>
                <a:cs typeface="Arial" panose="020B0604020202020204" pitchFamily="34" charset="0"/>
              </a:rPr>
              <a:t> mas </a:t>
            </a:r>
            <a:r>
              <a:rPr lang="en-US" sz="1600" dirty="0" err="1">
                <a:latin typeface="Arial" panose="020B0604020202020204" pitchFamily="34" charset="0"/>
                <a:cs typeface="Arial" panose="020B0604020202020204" pitchFamily="34" charset="0"/>
              </a:rPr>
              <a:t>rendidores</a:t>
            </a:r>
            <a:r>
              <a:rPr lang="en-US" sz="1600" dirty="0">
                <a:latin typeface="Arial" panose="020B0604020202020204" pitchFamily="34" charset="0"/>
                <a:cs typeface="Arial" panose="020B0604020202020204" pitchFamily="34" charset="0"/>
              </a:rPr>
              <a:t> versus 1.05m.</a:t>
            </a:r>
            <a:endParaRPr lang="es-AR" sz="16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551C7B8A-8F44-4D23-BDF3-C4943A036F4F}"/>
              </a:ext>
            </a:extLst>
          </p:cNvPr>
          <p:cNvPicPr>
            <a:picLocks noChangeAspect="1"/>
          </p:cNvPicPr>
          <p:nvPr/>
        </p:nvPicPr>
        <p:blipFill>
          <a:blip r:embed="rId5"/>
          <a:stretch>
            <a:fillRect/>
          </a:stretch>
        </p:blipFill>
        <p:spPr>
          <a:xfrm>
            <a:off x="4724400" y="5054457"/>
            <a:ext cx="3006980" cy="1629856"/>
          </a:xfrm>
          <a:prstGeom prst="rect">
            <a:avLst/>
          </a:prstGeom>
          <a:ln>
            <a:solidFill>
              <a:schemeClr val="tx1"/>
            </a:solidFill>
          </a:ln>
        </p:spPr>
      </p:pic>
      <p:pic>
        <p:nvPicPr>
          <p:cNvPr id="18" name="Picture 17">
            <a:extLst>
              <a:ext uri="{FF2B5EF4-FFF2-40B4-BE49-F238E27FC236}">
                <a16:creationId xmlns:a16="http://schemas.microsoft.com/office/drawing/2014/main" id="{7C2B780C-67A4-41AF-9520-1087675947EE}"/>
              </a:ext>
            </a:extLst>
          </p:cNvPr>
          <p:cNvPicPr>
            <a:picLocks noChangeAspect="1"/>
          </p:cNvPicPr>
          <p:nvPr/>
        </p:nvPicPr>
        <p:blipFill>
          <a:blip r:embed="rId6"/>
          <a:stretch>
            <a:fillRect/>
          </a:stretch>
        </p:blipFill>
        <p:spPr>
          <a:xfrm>
            <a:off x="7858125" y="4700495"/>
            <a:ext cx="3248024" cy="1986461"/>
          </a:xfrm>
          <a:prstGeom prst="rect">
            <a:avLst/>
          </a:prstGeom>
          <a:ln>
            <a:solidFill>
              <a:schemeClr val="tx1"/>
            </a:solidFill>
          </a:ln>
        </p:spPr>
      </p:pic>
      <p:graphicFrame>
        <p:nvGraphicFramePr>
          <p:cNvPr id="2" name="Table 1">
            <a:extLst>
              <a:ext uri="{FF2B5EF4-FFF2-40B4-BE49-F238E27FC236}">
                <a16:creationId xmlns:a16="http://schemas.microsoft.com/office/drawing/2014/main" id="{A5051C9D-B4D0-4943-A91D-D75615DF1727}"/>
              </a:ext>
            </a:extLst>
          </p:cNvPr>
          <p:cNvGraphicFramePr>
            <a:graphicFrameLocks noGrp="1"/>
          </p:cNvGraphicFramePr>
          <p:nvPr>
            <p:extLst>
              <p:ext uri="{D42A27DB-BD31-4B8C-83A1-F6EECF244321}">
                <p14:modId xmlns:p14="http://schemas.microsoft.com/office/powerpoint/2010/main" val="3061472067"/>
              </p:ext>
            </p:extLst>
          </p:nvPr>
        </p:nvGraphicFramePr>
        <p:xfrm>
          <a:off x="91440" y="2593725"/>
          <a:ext cx="4242435" cy="1998980"/>
        </p:xfrm>
        <a:graphic>
          <a:graphicData uri="http://schemas.openxmlformats.org/drawingml/2006/table">
            <a:tbl>
              <a:tblPr/>
              <a:tblGrid>
                <a:gridCol w="991422">
                  <a:extLst>
                    <a:ext uri="{9D8B030D-6E8A-4147-A177-3AD203B41FA5}">
                      <a16:colId xmlns:a16="http://schemas.microsoft.com/office/drawing/2014/main" val="3306744511"/>
                    </a:ext>
                  </a:extLst>
                </a:gridCol>
                <a:gridCol w="965907">
                  <a:extLst>
                    <a:ext uri="{9D8B030D-6E8A-4147-A177-3AD203B41FA5}">
                      <a16:colId xmlns:a16="http://schemas.microsoft.com/office/drawing/2014/main" val="121572043"/>
                    </a:ext>
                  </a:extLst>
                </a:gridCol>
                <a:gridCol w="1181644">
                  <a:extLst>
                    <a:ext uri="{9D8B030D-6E8A-4147-A177-3AD203B41FA5}">
                      <a16:colId xmlns:a16="http://schemas.microsoft.com/office/drawing/2014/main" val="3196320252"/>
                    </a:ext>
                  </a:extLst>
                </a:gridCol>
                <a:gridCol w="1103462">
                  <a:extLst>
                    <a:ext uri="{9D8B030D-6E8A-4147-A177-3AD203B41FA5}">
                      <a16:colId xmlns:a16="http://schemas.microsoft.com/office/drawing/2014/main" val="57768361"/>
                    </a:ext>
                  </a:extLst>
                </a:gridCol>
              </a:tblGrid>
              <a:tr h="184150">
                <a:tc>
                  <a:txBody>
                    <a:bodyPr/>
                    <a:lstStyle/>
                    <a:p>
                      <a:pPr algn="ctr" fontAlgn="b"/>
                      <a:r>
                        <a:rPr lang="es-AR" sz="1100" b="0" i="0" u="none" strike="noStrike">
                          <a:solidFill>
                            <a:srgbClr val="000000"/>
                          </a:solidFill>
                          <a:effectLst/>
                          <a:latin typeface="Arial" panose="020B0604020202020204" pitchFamily="34" charset="0"/>
                        </a:rPr>
                        <a:t>Chacabuco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Densidades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Valor </a:t>
                      </a:r>
                      <a:r>
                        <a:rPr lang="es-AR" sz="1100" b="0" i="0" u="none" strike="noStrike" dirty="0" err="1">
                          <a:solidFill>
                            <a:srgbClr val="000000"/>
                          </a:solidFill>
                          <a:effectLst/>
                          <a:latin typeface="Arial" panose="020B0604020202020204" pitchFamily="34" charset="0"/>
                        </a:rPr>
                        <a:t>Cuadracidad</a:t>
                      </a:r>
                      <a:r>
                        <a:rPr lang="es-AR" sz="1100" b="0" i="0" u="none" strike="noStrike" dirty="0">
                          <a:solidFill>
                            <a:srgbClr val="000000"/>
                          </a:solidFill>
                          <a:effectLst/>
                          <a:latin typeface="Arial" panose="020B0604020202020204" pitchFamily="34" charset="0"/>
                        </a:rPr>
                        <a:t> o </a:t>
                      </a:r>
                      <a:r>
                        <a:rPr lang="es-AR" sz="1100" b="0" i="0" u="none" strike="noStrike" dirty="0" err="1">
                          <a:solidFill>
                            <a:srgbClr val="000000"/>
                          </a:solidFill>
                          <a:effectLst/>
                          <a:latin typeface="Arial" panose="020B0604020202020204" pitchFamily="34" charset="0"/>
                        </a:rPr>
                        <a:t>Rectangularidad</a:t>
                      </a:r>
                      <a:endParaRPr lang="es-AR" sz="11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Rinde Promedio Kg/ha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947403"/>
                  </a:ext>
                </a:extLst>
              </a:tr>
              <a:tr h="184150">
                <a:tc>
                  <a:txBody>
                    <a:bodyPr/>
                    <a:lstStyle/>
                    <a:p>
                      <a:pPr algn="ctr" fontAlgn="b"/>
                      <a:r>
                        <a:rPr lang="es-AR" sz="1100" b="0" i="0" u="none" strike="noStrike">
                          <a:solidFill>
                            <a:srgbClr val="000000"/>
                          </a:solidFill>
                          <a:effectLst/>
                          <a:latin typeface="Arial" panose="020B0604020202020204" pitchFamily="34" charset="0"/>
                        </a:rPr>
                        <a:t>DES 0.35m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8 </a:t>
                      </a:r>
                      <a:r>
                        <a:rPr lang="es-AR" sz="1100" b="0" i="0" u="none" strike="noStrike" dirty="0" err="1">
                          <a:solidFill>
                            <a:srgbClr val="000000"/>
                          </a:solidFill>
                          <a:effectLst/>
                          <a:latin typeface="Arial" panose="020B0604020202020204" pitchFamily="34" charset="0"/>
                        </a:rPr>
                        <a:t>pls</a:t>
                      </a:r>
                      <a:r>
                        <a:rPr lang="es-AR" sz="1100" b="0" i="0" u="none" strike="noStrike" dirty="0">
                          <a:solidFill>
                            <a:srgbClr val="000000"/>
                          </a:solidFill>
                          <a:effectLst/>
                          <a:latin typeface="Arial" panose="020B0604020202020204" pitchFamily="34" charset="0"/>
                        </a:rPr>
                        <a:t>/m2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10060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646612750"/>
                  </a:ext>
                </a:extLst>
              </a:tr>
              <a:tr h="184150">
                <a:tc>
                  <a:txBody>
                    <a:bodyPr/>
                    <a:lstStyle/>
                    <a:p>
                      <a:pPr algn="ctr" fontAlgn="b"/>
                      <a:r>
                        <a:rPr lang="es-AR" sz="1100" b="0" i="0" u="none" strike="noStrike">
                          <a:solidFill>
                            <a:srgbClr val="000000"/>
                          </a:solidFill>
                          <a:effectLst/>
                          <a:latin typeface="Arial" panose="020B0604020202020204" pitchFamily="34" charset="0"/>
                        </a:rPr>
                        <a:t>DES 0.7m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 pls/m2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10520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890292365"/>
                  </a:ext>
                </a:extLst>
              </a:tr>
              <a:tr h="184150">
                <a:tc>
                  <a:txBody>
                    <a:bodyPr/>
                    <a:lstStyle/>
                    <a:p>
                      <a:pPr algn="ctr" fontAlgn="b"/>
                      <a:r>
                        <a:rPr lang="es-AR" sz="1100" b="0" i="0" u="none" strike="noStrike">
                          <a:solidFill>
                            <a:srgbClr val="000000"/>
                          </a:solidFill>
                          <a:effectLst/>
                          <a:latin typeface="Arial" panose="020B0604020202020204" pitchFamily="34" charset="0"/>
                        </a:rPr>
                        <a:t>DES 1.05m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 pls/m2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8953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48042615"/>
                  </a:ext>
                </a:extLst>
              </a:tr>
              <a:tr h="184150">
                <a:tc>
                  <a:txBody>
                    <a:bodyPr/>
                    <a:lstStyle/>
                    <a:p>
                      <a:pPr algn="ctr" fontAlgn="b"/>
                      <a:r>
                        <a:rPr lang="es-AR" sz="1100" b="0" i="0" u="none" strike="noStrike">
                          <a:solidFill>
                            <a:srgbClr val="000000"/>
                          </a:solidFill>
                          <a:effectLst/>
                          <a:latin typeface="Arial" panose="020B0604020202020204" pitchFamily="34" charset="0"/>
                        </a:rPr>
                        <a:t>DES 0.35m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6 pls/m2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10482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2240398098"/>
                  </a:ext>
                </a:extLst>
              </a:tr>
              <a:tr h="184150">
                <a:tc>
                  <a:txBody>
                    <a:bodyPr/>
                    <a:lstStyle/>
                    <a:p>
                      <a:pPr algn="ctr" fontAlgn="b"/>
                      <a:r>
                        <a:rPr lang="es-AR" sz="1100" b="0" i="0" u="none" strike="noStrike">
                          <a:solidFill>
                            <a:srgbClr val="000000"/>
                          </a:solidFill>
                          <a:effectLst/>
                          <a:latin typeface="Arial" panose="020B0604020202020204" pitchFamily="34" charset="0"/>
                        </a:rPr>
                        <a:t>DES 0.7m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6 pls/m2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10495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683179953"/>
                  </a:ext>
                </a:extLst>
              </a:tr>
              <a:tr h="184150">
                <a:tc>
                  <a:txBody>
                    <a:bodyPr/>
                    <a:lstStyle/>
                    <a:p>
                      <a:pPr algn="ctr" fontAlgn="b"/>
                      <a:r>
                        <a:rPr lang="es-AR" sz="1100" b="0" i="0" u="none" strike="noStrike">
                          <a:solidFill>
                            <a:srgbClr val="000000"/>
                          </a:solidFill>
                          <a:effectLst/>
                          <a:latin typeface="Arial" panose="020B0604020202020204" pitchFamily="34" charset="0"/>
                        </a:rPr>
                        <a:t>DES 1.05m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6 pls/m2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6.61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9778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688984731"/>
                  </a:ext>
                </a:extLst>
              </a:tr>
              <a:tr h="184150">
                <a:tc>
                  <a:txBody>
                    <a:bodyPr/>
                    <a:lstStyle/>
                    <a:p>
                      <a:pPr algn="ctr" fontAlgn="b"/>
                      <a:r>
                        <a:rPr lang="es-AR" sz="1100" b="0" i="0" u="none" strike="noStrike">
                          <a:solidFill>
                            <a:srgbClr val="000000"/>
                          </a:solidFill>
                          <a:effectLst/>
                          <a:latin typeface="Arial" panose="020B0604020202020204" pitchFamily="34" charset="0"/>
                        </a:rPr>
                        <a:t>DES 0.7m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 pls/m2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10144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3355890397"/>
                  </a:ext>
                </a:extLst>
              </a:tr>
              <a:tr h="184150">
                <a:tc>
                  <a:txBody>
                    <a:bodyPr/>
                    <a:lstStyle/>
                    <a:p>
                      <a:pPr algn="ctr" fontAlgn="b"/>
                      <a:r>
                        <a:rPr lang="es-AR" sz="1100" b="0" i="0" u="none" strike="noStrike">
                          <a:solidFill>
                            <a:srgbClr val="000000"/>
                          </a:solidFill>
                          <a:effectLst/>
                          <a:latin typeface="Arial" panose="020B0604020202020204" pitchFamily="34" charset="0"/>
                        </a:rPr>
                        <a:t>DES 0.35m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 pls/m2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10341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614158032"/>
                  </a:ext>
                </a:extLst>
              </a:tr>
              <a:tr h="184150">
                <a:tc>
                  <a:txBody>
                    <a:bodyPr/>
                    <a:lstStyle/>
                    <a:p>
                      <a:pPr algn="ctr" fontAlgn="b"/>
                      <a:r>
                        <a:rPr lang="es-AR" sz="1100" b="0" i="0" u="none" strike="noStrike">
                          <a:solidFill>
                            <a:srgbClr val="000000"/>
                          </a:solidFill>
                          <a:effectLst/>
                          <a:latin typeface="Arial" panose="020B0604020202020204" pitchFamily="34" charset="0"/>
                        </a:rPr>
                        <a:t>DES 1.05m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4 </a:t>
                      </a:r>
                      <a:r>
                        <a:rPr lang="es-AR" sz="1100" b="0" i="0" u="none" strike="noStrike" dirty="0" err="1">
                          <a:solidFill>
                            <a:srgbClr val="000000"/>
                          </a:solidFill>
                          <a:effectLst/>
                          <a:latin typeface="Arial" panose="020B0604020202020204" pitchFamily="34" charset="0"/>
                        </a:rPr>
                        <a:t>pls</a:t>
                      </a:r>
                      <a:r>
                        <a:rPr lang="es-AR" sz="1100" b="0" i="0" u="none" strike="noStrike" dirty="0">
                          <a:solidFill>
                            <a:srgbClr val="000000"/>
                          </a:solidFill>
                          <a:effectLst/>
                          <a:latin typeface="Arial" panose="020B0604020202020204" pitchFamily="34" charset="0"/>
                        </a:rPr>
                        <a:t>/m2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4.41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9486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4031718017"/>
                  </a:ext>
                </a:extLst>
              </a:tr>
            </a:tbl>
          </a:graphicData>
        </a:graphic>
      </p:graphicFrame>
      <p:sp>
        <p:nvSpPr>
          <p:cNvPr id="21" name="CuadroTexto 3">
            <a:extLst>
              <a:ext uri="{FF2B5EF4-FFF2-40B4-BE49-F238E27FC236}">
                <a16:creationId xmlns:a16="http://schemas.microsoft.com/office/drawing/2014/main" id="{FE977ACD-7565-4384-AF70-ABAC31A83FA5}"/>
              </a:ext>
            </a:extLst>
          </p:cNvPr>
          <p:cNvSpPr txBox="1"/>
          <p:nvPr/>
        </p:nvSpPr>
        <p:spPr>
          <a:xfrm>
            <a:off x="340242" y="1455290"/>
            <a:ext cx="3694540" cy="830997"/>
          </a:xfrm>
          <a:prstGeom prst="rect">
            <a:avLst/>
          </a:prstGeom>
          <a:noFill/>
          <a:ln>
            <a:solidFill>
              <a:schemeClr val="tx1"/>
            </a:solidFill>
          </a:ln>
        </p:spPr>
        <p:txBody>
          <a:bodyPr wrap="square" rtlCol="0">
            <a:spAutoFit/>
          </a:bodyPr>
          <a:lstStyle/>
          <a:p>
            <a:r>
              <a:rPr lang="en-US" sz="1600" dirty="0" err="1">
                <a:latin typeface="Arial" panose="020B0604020202020204" pitchFamily="34" charset="0"/>
                <a:cs typeface="Arial" panose="020B0604020202020204" pitchFamily="34" charset="0"/>
              </a:rPr>
              <a:t>Relación</a:t>
            </a:r>
            <a:r>
              <a:rPr lang="en-US" sz="1600" dirty="0">
                <a:latin typeface="Arial" panose="020B0604020202020204" pitchFamily="34" charset="0"/>
                <a:cs typeface="Arial" panose="020B0604020202020204" pitchFamily="34" charset="0"/>
              </a:rPr>
              <a:t> entre </a:t>
            </a:r>
            <a:r>
              <a:rPr lang="en-US" sz="1600" dirty="0" err="1">
                <a:latin typeface="Arial" panose="020B0604020202020204" pitchFamily="34" charset="0"/>
                <a:cs typeface="Arial" panose="020B0604020202020204" pitchFamily="34" charset="0"/>
              </a:rPr>
              <a:t>densidades</a:t>
            </a:r>
            <a:r>
              <a:rPr lang="en-US" sz="1600" dirty="0">
                <a:latin typeface="Arial" panose="020B0604020202020204" pitchFamily="34" charset="0"/>
                <a:cs typeface="Arial" panose="020B0604020202020204" pitchFamily="34" charset="0"/>
              </a:rPr>
              <a:t> y </a:t>
            </a:r>
            <a:r>
              <a:rPr lang="en-US" sz="1600" dirty="0" err="1">
                <a:latin typeface="Arial" panose="020B0604020202020204" pitchFamily="34" charset="0"/>
                <a:cs typeface="Arial" panose="020B0604020202020204" pitchFamily="34" charset="0"/>
              </a:rPr>
              <a:t>distancia</a:t>
            </a:r>
            <a:r>
              <a:rPr lang="en-US" sz="1600" dirty="0">
                <a:latin typeface="Arial" panose="020B0604020202020204" pitchFamily="34" charset="0"/>
                <a:cs typeface="Arial" panose="020B0604020202020204" pitchFamily="34" charset="0"/>
              </a:rPr>
              <a:t> entre </a:t>
            </a:r>
            <a:r>
              <a:rPr lang="en-US" sz="1600" dirty="0" err="1">
                <a:latin typeface="Arial" panose="020B0604020202020204" pitchFamily="34" charset="0"/>
                <a:cs typeface="Arial" panose="020B0604020202020204" pitchFamily="34" charset="0"/>
              </a:rPr>
              <a:t>surcos</a:t>
            </a:r>
            <a:r>
              <a:rPr lang="en-US" sz="1600" dirty="0">
                <a:latin typeface="Arial" panose="020B0604020202020204" pitchFamily="34" charset="0"/>
                <a:cs typeface="Arial" panose="020B0604020202020204" pitchFamily="34" charset="0"/>
              </a:rPr>
              <a:t> (DES). </a:t>
            </a:r>
            <a:r>
              <a:rPr lang="en-US" sz="1600" dirty="0" err="1">
                <a:latin typeface="Arial" panose="020B0604020202020204" pitchFamily="34" charset="0"/>
                <a:cs typeface="Arial" panose="020B0604020202020204" pitchFamily="34" charset="0"/>
              </a:rPr>
              <a:t>Estructuras</a:t>
            </a:r>
            <a:r>
              <a:rPr lang="en-US" sz="1600" dirty="0">
                <a:latin typeface="Arial" panose="020B0604020202020204" pitchFamily="34" charset="0"/>
                <a:cs typeface="Arial" panose="020B0604020202020204" pitchFamily="34" charset="0"/>
              </a:rPr>
              <a:t> que </a:t>
            </a:r>
            <a:r>
              <a:rPr lang="en-US" sz="1600" dirty="0" err="1">
                <a:latin typeface="Arial" panose="020B0604020202020204" pitchFamily="34" charset="0"/>
                <a:cs typeface="Arial" panose="020B0604020202020204" pitchFamily="34" charset="0"/>
              </a:rPr>
              <a:t>definen</a:t>
            </a:r>
            <a:r>
              <a:rPr lang="en-US" sz="1600" dirty="0">
                <a:latin typeface="Arial" panose="020B0604020202020204" pitchFamily="34" charset="0"/>
                <a:cs typeface="Arial" panose="020B0604020202020204" pitchFamily="34" charset="0"/>
              </a:rPr>
              <a:t> el </a:t>
            </a:r>
            <a:r>
              <a:rPr lang="en-US" sz="1600" dirty="0" err="1">
                <a:latin typeface="Arial" panose="020B0604020202020204" pitchFamily="34" charset="0"/>
                <a:cs typeface="Arial" panose="020B0604020202020204" pitchFamily="34" charset="0"/>
              </a:rPr>
              <a:t>arreglo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espacial</a:t>
            </a:r>
            <a:endParaRPr lang="es-A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5124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CuadroTexto 6">
            <a:extLst>
              <a:ext uri="{FF2B5EF4-FFF2-40B4-BE49-F238E27FC236}">
                <a16:creationId xmlns:a16="http://schemas.microsoft.com/office/drawing/2014/main" id="{3AB9F7A8-5599-4344-9CD0-9000C7DD4B41}"/>
              </a:ext>
            </a:extLst>
          </p:cNvPr>
          <p:cNvSpPr txBox="1"/>
          <p:nvPr/>
        </p:nvSpPr>
        <p:spPr>
          <a:xfrm>
            <a:off x="340242" y="-31116"/>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cxnSp>
        <p:nvCxnSpPr>
          <p:cNvPr id="12" name="Straight Connector 11">
            <a:extLst>
              <a:ext uri="{FF2B5EF4-FFF2-40B4-BE49-F238E27FC236}">
                <a16:creationId xmlns:a16="http://schemas.microsoft.com/office/drawing/2014/main" id="{028C3B21-6954-4708-BA66-C5F922CE4AEE}"/>
              </a:ext>
            </a:extLst>
          </p:cNvPr>
          <p:cNvCxnSpPr/>
          <p:nvPr/>
        </p:nvCxnSpPr>
        <p:spPr>
          <a:xfrm>
            <a:off x="5686425" y="20097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5913C35-91A0-4C67-B409-BB5DD5509DE6}"/>
              </a:ext>
            </a:extLst>
          </p:cNvPr>
          <p:cNvCxnSpPr/>
          <p:nvPr/>
        </p:nvCxnSpPr>
        <p:spPr>
          <a:xfrm>
            <a:off x="723392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uadroTexto 3">
            <a:extLst>
              <a:ext uri="{FF2B5EF4-FFF2-40B4-BE49-F238E27FC236}">
                <a16:creationId xmlns:a16="http://schemas.microsoft.com/office/drawing/2014/main" id="{E7B8E3E3-2861-422D-A9FA-3BD09CA66C31}"/>
              </a:ext>
            </a:extLst>
          </p:cNvPr>
          <p:cNvSpPr txBox="1"/>
          <p:nvPr/>
        </p:nvSpPr>
        <p:spPr>
          <a:xfrm>
            <a:off x="114937" y="1292730"/>
            <a:ext cx="4673597" cy="584775"/>
          </a:xfrm>
          <a:prstGeom prst="rect">
            <a:avLst/>
          </a:prstGeom>
          <a:noFill/>
          <a:ln>
            <a:solidFill>
              <a:schemeClr val="tx1"/>
            </a:solidFill>
          </a:ln>
        </p:spPr>
        <p:txBody>
          <a:bodyPr wrap="square" rtlCol="0">
            <a:spAutoFit/>
          </a:bodyPr>
          <a:lstStyle/>
          <a:p>
            <a:r>
              <a:rPr lang="en-US" sz="1600" dirty="0" err="1">
                <a:latin typeface="Arial" panose="020B0604020202020204" pitchFamily="34" charset="0"/>
                <a:cs typeface="Arial" panose="020B0604020202020204" pitchFamily="34" charset="0"/>
              </a:rPr>
              <a:t>Rectangularidad</a:t>
            </a:r>
            <a:r>
              <a:rPr lang="en-US" sz="1600" dirty="0">
                <a:latin typeface="Arial" panose="020B0604020202020204" pitchFamily="34" charset="0"/>
                <a:cs typeface="Arial" panose="020B0604020202020204" pitchFamily="34" charset="0"/>
              </a:rPr>
              <a:t> o </a:t>
            </a:r>
            <a:r>
              <a:rPr lang="en-US" sz="1600" dirty="0" err="1">
                <a:latin typeface="Arial" panose="020B0604020202020204" pitchFamily="34" charset="0"/>
                <a:cs typeface="Arial" panose="020B0604020202020204" pitchFamily="34" charset="0"/>
              </a:rPr>
              <a:t>Cuadracidad</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función</a:t>
            </a:r>
            <a:r>
              <a:rPr lang="en-US" sz="1600" dirty="0">
                <a:latin typeface="Arial" panose="020B0604020202020204" pitchFamily="34" charset="0"/>
                <a:cs typeface="Arial" panose="020B0604020202020204" pitchFamily="34" charset="0"/>
              </a:rPr>
              <a:t> de la </a:t>
            </a:r>
            <a:r>
              <a:rPr lang="en-US" sz="1600" dirty="0" err="1">
                <a:latin typeface="Arial" panose="020B0604020202020204" pitchFamily="34" charset="0"/>
                <a:cs typeface="Arial" panose="020B0604020202020204" pitchFamily="34" charset="0"/>
              </a:rPr>
              <a:t>distancia</a:t>
            </a:r>
            <a:r>
              <a:rPr lang="en-US" sz="1600" dirty="0">
                <a:latin typeface="Arial" panose="020B0604020202020204" pitchFamily="34" charset="0"/>
                <a:cs typeface="Arial" panose="020B0604020202020204" pitchFamily="34" charset="0"/>
              </a:rPr>
              <a:t> entre </a:t>
            </a:r>
            <a:r>
              <a:rPr lang="en-US" sz="1600" dirty="0" err="1">
                <a:latin typeface="Arial" panose="020B0604020202020204" pitchFamily="34" charset="0"/>
                <a:cs typeface="Arial" panose="020B0604020202020204" pitchFamily="34" charset="0"/>
              </a:rPr>
              <a:t>surcos</a:t>
            </a:r>
            <a:r>
              <a:rPr lang="en-US" sz="1600" dirty="0">
                <a:latin typeface="Arial" panose="020B0604020202020204" pitchFamily="34" charset="0"/>
                <a:cs typeface="Arial" panose="020B0604020202020204" pitchFamily="34" charset="0"/>
              </a:rPr>
              <a:t> (DES) y la </a:t>
            </a:r>
            <a:r>
              <a:rPr lang="en-US" sz="1600" dirty="0" err="1">
                <a:latin typeface="Arial" panose="020B0604020202020204" pitchFamily="34" charset="0"/>
                <a:cs typeface="Arial" panose="020B0604020202020204" pitchFamily="34" charset="0"/>
              </a:rPr>
              <a:t>densidad</a:t>
            </a:r>
            <a:r>
              <a:rPr lang="en-US" sz="1600" dirty="0">
                <a:latin typeface="Arial" panose="020B0604020202020204" pitchFamily="34" charset="0"/>
                <a:cs typeface="Arial" panose="020B0604020202020204" pitchFamily="34" charset="0"/>
              </a:rPr>
              <a:t>.   </a:t>
            </a:r>
            <a:endParaRPr lang="es-AR" sz="1600" dirty="0">
              <a:latin typeface="Arial" panose="020B060402020202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995ED24D-7C19-4D63-9056-28E0B03E39D1}"/>
              </a:ext>
            </a:extLst>
          </p:cNvPr>
          <p:cNvGraphicFramePr>
            <a:graphicFrameLocks noGrp="1"/>
          </p:cNvGraphicFramePr>
          <p:nvPr>
            <p:extLst>
              <p:ext uri="{D42A27DB-BD31-4B8C-83A1-F6EECF244321}">
                <p14:modId xmlns:p14="http://schemas.microsoft.com/office/powerpoint/2010/main" val="2136255073"/>
              </p:ext>
            </p:extLst>
          </p:nvPr>
        </p:nvGraphicFramePr>
        <p:xfrm>
          <a:off x="5391151" y="4420619"/>
          <a:ext cx="5638804" cy="2393950"/>
        </p:xfrm>
        <a:graphic>
          <a:graphicData uri="http://schemas.openxmlformats.org/drawingml/2006/table">
            <a:tbl>
              <a:tblPr/>
              <a:tblGrid>
                <a:gridCol w="1513865">
                  <a:extLst>
                    <a:ext uri="{9D8B030D-6E8A-4147-A177-3AD203B41FA5}">
                      <a16:colId xmlns:a16="http://schemas.microsoft.com/office/drawing/2014/main" val="1600425764"/>
                    </a:ext>
                  </a:extLst>
                </a:gridCol>
                <a:gridCol w="1527754">
                  <a:extLst>
                    <a:ext uri="{9D8B030D-6E8A-4147-A177-3AD203B41FA5}">
                      <a16:colId xmlns:a16="http://schemas.microsoft.com/office/drawing/2014/main" val="2450154675"/>
                    </a:ext>
                  </a:extLst>
                </a:gridCol>
                <a:gridCol w="888876">
                  <a:extLst>
                    <a:ext uri="{9D8B030D-6E8A-4147-A177-3AD203B41FA5}">
                      <a16:colId xmlns:a16="http://schemas.microsoft.com/office/drawing/2014/main" val="3161059077"/>
                    </a:ext>
                  </a:extLst>
                </a:gridCol>
                <a:gridCol w="611104">
                  <a:extLst>
                    <a:ext uri="{9D8B030D-6E8A-4147-A177-3AD203B41FA5}">
                      <a16:colId xmlns:a16="http://schemas.microsoft.com/office/drawing/2014/main" val="3714305345"/>
                    </a:ext>
                  </a:extLst>
                </a:gridCol>
                <a:gridCol w="291662">
                  <a:extLst>
                    <a:ext uri="{9D8B030D-6E8A-4147-A177-3AD203B41FA5}">
                      <a16:colId xmlns:a16="http://schemas.microsoft.com/office/drawing/2014/main" val="3369965243"/>
                    </a:ext>
                  </a:extLst>
                </a:gridCol>
                <a:gridCol w="305550">
                  <a:extLst>
                    <a:ext uri="{9D8B030D-6E8A-4147-A177-3AD203B41FA5}">
                      <a16:colId xmlns:a16="http://schemas.microsoft.com/office/drawing/2014/main" val="3963649835"/>
                    </a:ext>
                  </a:extLst>
                </a:gridCol>
                <a:gridCol w="236108">
                  <a:extLst>
                    <a:ext uri="{9D8B030D-6E8A-4147-A177-3AD203B41FA5}">
                      <a16:colId xmlns:a16="http://schemas.microsoft.com/office/drawing/2014/main" val="1224674648"/>
                    </a:ext>
                  </a:extLst>
                </a:gridCol>
                <a:gridCol w="263885">
                  <a:extLst>
                    <a:ext uri="{9D8B030D-6E8A-4147-A177-3AD203B41FA5}">
                      <a16:colId xmlns:a16="http://schemas.microsoft.com/office/drawing/2014/main" val="2084827112"/>
                    </a:ext>
                  </a:extLst>
                </a:gridCol>
              </a:tblGrid>
              <a:tr h="184150">
                <a:tc gridSpan="8">
                  <a:txBody>
                    <a:bodyPr/>
                    <a:lstStyle/>
                    <a:p>
                      <a:pPr algn="l" fontAlgn="b"/>
                      <a:r>
                        <a:rPr lang="es-AR" sz="1100" b="0" i="0" u="none" strike="noStrike">
                          <a:solidFill>
                            <a:srgbClr val="000000"/>
                          </a:solidFill>
                          <a:effectLst/>
                          <a:latin typeface="Arial" panose="020B0604020202020204" pitchFamily="34" charset="0"/>
                        </a:rPr>
                        <a:t>R.kg.ha.14.5 - Medias ajustadas y errores estándares para Distanciamiento*Densidad</a:t>
                      </a:r>
                    </a:p>
                  </a:txBody>
                  <a:tcPr marL="6350" marR="6350" marT="6350" marB="0" anchor="b">
                    <a:lnL>
                      <a:noFill/>
                    </a:lnL>
                    <a:lnR>
                      <a:noFill/>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977552334"/>
                  </a:ext>
                </a:extLst>
              </a:tr>
              <a:tr h="184150">
                <a:tc gridSpan="8">
                  <a:txBody>
                    <a:bodyPr/>
                    <a:lstStyle/>
                    <a:p>
                      <a:pPr algn="l" fontAlgn="b"/>
                      <a:r>
                        <a:rPr lang="es-AR" sz="1100" b="0" i="0" u="none" strike="noStrike" dirty="0">
                          <a:solidFill>
                            <a:srgbClr val="000000"/>
                          </a:solidFill>
                          <a:effectLst/>
                          <a:latin typeface="Arial" panose="020B0604020202020204" pitchFamily="34" charset="0"/>
                        </a:rPr>
                        <a:t>LSD Fisher (Alfa=0.05). Procedimiento de corrección de p-valores: No</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155512599"/>
                  </a:ext>
                </a:extLst>
              </a:tr>
              <a:tr h="184150">
                <a:tc>
                  <a:txBody>
                    <a:bodyPr/>
                    <a:lstStyle/>
                    <a:p>
                      <a:pPr algn="ctr" fontAlgn="b"/>
                      <a:r>
                        <a:rPr lang="es-AR" sz="1100" b="0" i="0" u="none" strike="noStrike">
                          <a:solidFill>
                            <a:srgbClr val="000000"/>
                          </a:solidFill>
                          <a:effectLst/>
                          <a:latin typeface="Arial" panose="020B0604020202020204" pitchFamily="34" charset="0"/>
                        </a:rPr>
                        <a:t>Distanciamiento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Densidad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5395452"/>
                  </a:ext>
                </a:extLst>
              </a:tr>
              <a:tr h="184150">
                <a:tc>
                  <a:txBody>
                    <a:bodyPr/>
                    <a:lstStyle/>
                    <a:p>
                      <a:pPr algn="ctr" fontAlgn="b"/>
                      <a:r>
                        <a:rPr lang="es-AR" sz="1100" b="0" i="0" u="none" strike="noStrike">
                          <a:solidFill>
                            <a:srgbClr val="000000"/>
                          </a:solidFill>
                          <a:effectLst/>
                          <a:latin typeface="Arial" panose="020B0604020202020204" pitchFamily="34" charset="0"/>
                        </a:rPr>
                        <a:t>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D3= 8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10519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s-AR" sz="1100" b="0" i="0" u="none" strike="noStrike">
                          <a:solidFill>
                            <a:srgbClr val="000000"/>
                          </a:solidFill>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110405"/>
                  </a:ext>
                </a:extLst>
              </a:tr>
              <a:tr h="184150">
                <a:tc>
                  <a:txBody>
                    <a:bodyPr/>
                    <a:lstStyle/>
                    <a:p>
                      <a:pPr algn="ctr" fontAlgn="b"/>
                      <a:r>
                        <a:rPr lang="es-AR" sz="1100" b="0" i="0" u="none" strike="noStrike">
                          <a:solidFill>
                            <a:srgbClr val="000000"/>
                          </a:solidFill>
                          <a:effectLst/>
                          <a:latin typeface="Arial" panose="020B0604020202020204" pitchFamily="34" charset="0"/>
                        </a:rPr>
                        <a:t>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D2=6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10495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EC17C"/>
                    </a:solidFill>
                  </a:tcPr>
                </a:tc>
                <a:tc>
                  <a:txBody>
                    <a:bodyPr/>
                    <a:lstStyle/>
                    <a:p>
                      <a:pPr algn="ctr" fontAlgn="b"/>
                      <a:r>
                        <a:rPr lang="es-AR" sz="1100" b="0" i="0" u="none" strike="noStrike">
                          <a:solidFill>
                            <a:srgbClr val="000000"/>
                          </a:solidFill>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6188810"/>
                  </a:ext>
                </a:extLst>
              </a:tr>
              <a:tr h="184150">
                <a:tc>
                  <a:txBody>
                    <a:bodyPr/>
                    <a:lstStyle/>
                    <a:p>
                      <a:pPr algn="ctr" fontAlgn="b"/>
                      <a:r>
                        <a:rPr lang="es-AR" sz="1100" b="0" i="0" u="none" strike="noStrike">
                          <a:solidFill>
                            <a:srgbClr val="000000"/>
                          </a:solidFill>
                          <a:effectLst/>
                          <a:latin typeface="Arial" panose="020B0604020202020204" pitchFamily="34" charset="0"/>
                        </a:rPr>
                        <a:t>0.35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D2=6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10482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C37C"/>
                    </a:solidFill>
                  </a:tcPr>
                </a:tc>
                <a:tc>
                  <a:txBody>
                    <a:bodyPr/>
                    <a:lstStyle/>
                    <a:p>
                      <a:pPr algn="ctr" fontAlgn="b"/>
                      <a:r>
                        <a:rPr lang="es-AR" sz="1100" b="0" i="0" u="none" strike="noStrike">
                          <a:solidFill>
                            <a:srgbClr val="000000"/>
                          </a:solidFill>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0876543"/>
                  </a:ext>
                </a:extLst>
              </a:tr>
              <a:tr h="184150">
                <a:tc>
                  <a:txBody>
                    <a:bodyPr/>
                    <a:lstStyle/>
                    <a:p>
                      <a:pPr algn="ctr" fontAlgn="b"/>
                      <a:r>
                        <a:rPr lang="es-AR" sz="1100" b="0" i="0" u="none" strike="noStrike">
                          <a:solidFill>
                            <a:srgbClr val="000000"/>
                          </a:solidFill>
                          <a:effectLst/>
                          <a:latin typeface="Arial" panose="020B0604020202020204" pitchFamily="34" charset="0"/>
                        </a:rPr>
                        <a:t>0.35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D1=4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10341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D480"/>
                    </a:solidFill>
                  </a:tcPr>
                </a:tc>
                <a:tc>
                  <a:txBody>
                    <a:bodyPr/>
                    <a:lstStyle/>
                    <a:p>
                      <a:pPr algn="ctr" fontAlgn="b"/>
                      <a:r>
                        <a:rPr lang="es-AR" sz="1100" b="0" i="0" u="none" strike="noStrike">
                          <a:solidFill>
                            <a:srgbClr val="000000"/>
                          </a:solidFill>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352632"/>
                  </a:ext>
                </a:extLst>
              </a:tr>
              <a:tr h="184150">
                <a:tc>
                  <a:txBody>
                    <a:bodyPr/>
                    <a:lstStyle/>
                    <a:p>
                      <a:pPr algn="ctr" fontAlgn="b"/>
                      <a:r>
                        <a:rPr lang="es-AR" sz="1100" b="0" i="0" u="none" strike="noStrike">
                          <a:solidFill>
                            <a:srgbClr val="000000"/>
                          </a:solidFill>
                          <a:effectLst/>
                          <a:latin typeface="Arial" panose="020B0604020202020204" pitchFamily="34" charset="0"/>
                        </a:rPr>
                        <a:t>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D1=4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10144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s-AR" sz="1100" b="0" i="0" u="none" strike="noStrike">
                          <a:solidFill>
                            <a:srgbClr val="000000"/>
                          </a:solidFill>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424579"/>
                  </a:ext>
                </a:extLst>
              </a:tr>
              <a:tr h="184150">
                <a:tc>
                  <a:txBody>
                    <a:bodyPr/>
                    <a:lstStyle/>
                    <a:p>
                      <a:pPr algn="ctr" fontAlgn="b"/>
                      <a:r>
                        <a:rPr lang="es-AR" sz="1100" b="0" i="0" u="none" strike="noStrike">
                          <a:solidFill>
                            <a:srgbClr val="000000"/>
                          </a:solidFill>
                          <a:effectLst/>
                          <a:latin typeface="Arial" panose="020B0604020202020204" pitchFamily="34" charset="0"/>
                        </a:rPr>
                        <a:t>0.35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D3= 8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10060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b"/>
                      <a:r>
                        <a:rPr lang="es-AR" sz="1100" b="0" i="0" u="none" strike="noStrike">
                          <a:solidFill>
                            <a:srgbClr val="000000"/>
                          </a:solidFill>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1573031"/>
                  </a:ext>
                </a:extLst>
              </a:tr>
              <a:tr h="184150">
                <a:tc>
                  <a:txBody>
                    <a:bodyPr/>
                    <a:lstStyle/>
                    <a:p>
                      <a:pPr algn="ctr" fontAlgn="b"/>
                      <a:r>
                        <a:rPr lang="es-AR" sz="1100" b="0" i="0" u="none" strike="noStrike">
                          <a:solidFill>
                            <a:srgbClr val="000000"/>
                          </a:solidFill>
                          <a:effectLst/>
                          <a:latin typeface="Arial" panose="020B0604020202020204" pitchFamily="34" charset="0"/>
                        </a:rPr>
                        <a:t>1.05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D2=6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9778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37C"/>
                    </a:solidFill>
                  </a:tcPr>
                </a:tc>
                <a:tc>
                  <a:txBody>
                    <a:bodyPr/>
                    <a:lstStyle/>
                    <a:p>
                      <a:pPr algn="ctr" fontAlgn="b"/>
                      <a:r>
                        <a:rPr lang="es-AR" sz="1100" b="0" i="0" u="none" strike="noStrike">
                          <a:solidFill>
                            <a:srgbClr val="000000"/>
                          </a:solidFill>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2304920"/>
                  </a:ext>
                </a:extLst>
              </a:tr>
              <a:tr h="184150">
                <a:tc>
                  <a:txBody>
                    <a:bodyPr/>
                    <a:lstStyle/>
                    <a:p>
                      <a:pPr algn="ctr" fontAlgn="b"/>
                      <a:r>
                        <a:rPr lang="es-AR" sz="1100" b="0" i="0" u="none" strike="noStrike">
                          <a:solidFill>
                            <a:srgbClr val="000000"/>
                          </a:solidFill>
                          <a:effectLst/>
                          <a:latin typeface="Arial" panose="020B0604020202020204" pitchFamily="34" charset="0"/>
                        </a:rPr>
                        <a:t>1.05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D1=4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9486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376"/>
                    </a:solidFill>
                  </a:tcPr>
                </a:tc>
                <a:tc>
                  <a:txBody>
                    <a:bodyPr/>
                    <a:lstStyle/>
                    <a:p>
                      <a:pPr algn="ctr" fontAlgn="b"/>
                      <a:r>
                        <a:rPr lang="es-AR" sz="1100" b="0" i="0" u="none" strike="noStrike">
                          <a:solidFill>
                            <a:srgbClr val="000000"/>
                          </a:solidFill>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6868379"/>
                  </a:ext>
                </a:extLst>
              </a:tr>
              <a:tr h="184150">
                <a:tc>
                  <a:txBody>
                    <a:bodyPr/>
                    <a:lstStyle/>
                    <a:p>
                      <a:pPr algn="ctr" fontAlgn="b"/>
                      <a:r>
                        <a:rPr lang="es-AR" sz="1100" b="0" i="0" u="none" strike="noStrike">
                          <a:solidFill>
                            <a:srgbClr val="000000"/>
                          </a:solidFill>
                          <a:effectLst/>
                          <a:latin typeface="Arial" panose="020B0604020202020204" pitchFamily="34" charset="0"/>
                        </a:rPr>
                        <a:t>1.05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D3= 8 </a:t>
                      </a:r>
                      <a:r>
                        <a:rPr lang="es-AR" sz="1100" b="0" i="0" u="none" strike="noStrike" dirty="0" err="1">
                          <a:solidFill>
                            <a:srgbClr val="000000"/>
                          </a:solidFill>
                          <a:effectLst/>
                          <a:latin typeface="Arial" panose="020B0604020202020204" pitchFamily="34" charset="0"/>
                        </a:rPr>
                        <a:t>pl</a:t>
                      </a:r>
                      <a:r>
                        <a:rPr lang="es-AR" sz="1100" b="0" i="0" u="none" strike="noStrike" dirty="0">
                          <a:solidFill>
                            <a:srgbClr val="000000"/>
                          </a:solidFill>
                          <a:effectLst/>
                          <a:latin typeface="Arial" panose="020B0604020202020204" pitchFamily="34" charset="0"/>
                        </a:rPr>
                        <a:t>/m2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8953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s-AR" sz="1100" b="0" i="0" u="none" strike="noStrike">
                          <a:solidFill>
                            <a:srgbClr val="000000"/>
                          </a:solidFill>
                          <a:effectLst/>
                          <a:latin typeface="Arial" panose="020B0604020202020204" pitchFamily="34" charset="0"/>
                        </a:rPr>
                        <a:t>179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6161560"/>
                  </a:ext>
                </a:extLst>
              </a:tr>
              <a:tr h="184150">
                <a:tc gridSpan="8">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433308520"/>
                  </a:ext>
                </a:extLst>
              </a:tr>
            </a:tbl>
          </a:graphicData>
        </a:graphic>
      </p:graphicFrame>
      <p:graphicFrame>
        <p:nvGraphicFramePr>
          <p:cNvPr id="17" name="Chart 16">
            <a:extLst>
              <a:ext uri="{FF2B5EF4-FFF2-40B4-BE49-F238E27FC236}">
                <a16:creationId xmlns:a16="http://schemas.microsoft.com/office/drawing/2014/main" id="{88E926A3-8495-4108-A793-9866DCDD16FB}"/>
              </a:ext>
            </a:extLst>
          </p:cNvPr>
          <p:cNvGraphicFramePr>
            <a:graphicFrameLocks/>
          </p:cNvGraphicFramePr>
          <p:nvPr>
            <p:extLst>
              <p:ext uri="{D42A27DB-BD31-4B8C-83A1-F6EECF244321}">
                <p14:modId xmlns:p14="http://schemas.microsoft.com/office/powerpoint/2010/main" val="4285555146"/>
              </p:ext>
            </p:extLst>
          </p:nvPr>
        </p:nvGraphicFramePr>
        <p:xfrm>
          <a:off x="5391151" y="1400045"/>
          <a:ext cx="6685912" cy="2885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1 Gráfico">
            <a:extLst>
              <a:ext uri="{FF2B5EF4-FFF2-40B4-BE49-F238E27FC236}">
                <a16:creationId xmlns:a16="http://schemas.microsoft.com/office/drawing/2014/main" id="{6084A582-D94D-4B0C-A85F-2FF1E36453E4}"/>
              </a:ext>
            </a:extLst>
          </p:cNvPr>
          <p:cNvGraphicFramePr>
            <a:graphicFrameLocks/>
          </p:cNvGraphicFramePr>
          <p:nvPr>
            <p:extLst>
              <p:ext uri="{D42A27DB-BD31-4B8C-83A1-F6EECF244321}">
                <p14:modId xmlns:p14="http://schemas.microsoft.com/office/powerpoint/2010/main" val="2614371039"/>
              </p:ext>
            </p:extLst>
          </p:nvPr>
        </p:nvGraphicFramePr>
        <p:xfrm>
          <a:off x="-664182" y="1677365"/>
          <a:ext cx="6223526" cy="4365211"/>
        </p:xfrm>
        <a:graphic>
          <a:graphicData uri="http://schemas.openxmlformats.org/drawingml/2006/chart">
            <c:chart xmlns:c="http://schemas.openxmlformats.org/drawingml/2006/chart" xmlns:r="http://schemas.openxmlformats.org/officeDocument/2006/relationships" r:id="rId5"/>
          </a:graphicData>
        </a:graphic>
      </p:graphicFrame>
      <p:cxnSp>
        <p:nvCxnSpPr>
          <p:cNvPr id="21" name="Straight Connector 20">
            <a:extLst>
              <a:ext uri="{FF2B5EF4-FFF2-40B4-BE49-F238E27FC236}">
                <a16:creationId xmlns:a16="http://schemas.microsoft.com/office/drawing/2014/main" id="{78E5D029-C9FC-4295-A59F-7A0BC9F1AC0D}"/>
              </a:ext>
            </a:extLst>
          </p:cNvPr>
          <p:cNvCxnSpPr>
            <a:cxnSpLocks/>
          </p:cNvCxnSpPr>
          <p:nvPr/>
        </p:nvCxnSpPr>
        <p:spPr>
          <a:xfrm flipV="1">
            <a:off x="2865120" y="4152412"/>
            <a:ext cx="0" cy="1270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696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CuadroTexto 6">
            <a:extLst>
              <a:ext uri="{FF2B5EF4-FFF2-40B4-BE49-F238E27FC236}">
                <a16:creationId xmlns:a16="http://schemas.microsoft.com/office/drawing/2014/main" id="{3AB9F7A8-5599-4344-9CD0-9000C7DD4B41}"/>
              </a:ext>
            </a:extLst>
          </p:cNvPr>
          <p:cNvSpPr txBox="1"/>
          <p:nvPr/>
        </p:nvSpPr>
        <p:spPr>
          <a:xfrm>
            <a:off x="340242" y="24129"/>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cxnSp>
        <p:nvCxnSpPr>
          <p:cNvPr id="12" name="Straight Connector 11">
            <a:extLst>
              <a:ext uri="{FF2B5EF4-FFF2-40B4-BE49-F238E27FC236}">
                <a16:creationId xmlns:a16="http://schemas.microsoft.com/office/drawing/2014/main" id="{028C3B21-6954-4708-BA66-C5F922CE4AEE}"/>
              </a:ext>
            </a:extLst>
          </p:cNvPr>
          <p:cNvCxnSpPr/>
          <p:nvPr/>
        </p:nvCxnSpPr>
        <p:spPr>
          <a:xfrm>
            <a:off x="5686425" y="20097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5913C35-91A0-4C67-B409-BB5DD5509DE6}"/>
              </a:ext>
            </a:extLst>
          </p:cNvPr>
          <p:cNvCxnSpPr/>
          <p:nvPr/>
        </p:nvCxnSpPr>
        <p:spPr>
          <a:xfrm>
            <a:off x="7233920" y="164592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Imagen 6">
            <a:extLst>
              <a:ext uri="{FF2B5EF4-FFF2-40B4-BE49-F238E27FC236}">
                <a16:creationId xmlns:a16="http://schemas.microsoft.com/office/drawing/2014/main" id="{6E9E6CDE-94DC-44FC-8D63-2309D1C50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1329" y="1628775"/>
            <a:ext cx="6728834" cy="356234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101971B6-C102-4BA7-8BD6-390FB6D4565A}"/>
              </a:ext>
            </a:extLst>
          </p:cNvPr>
          <p:cNvCxnSpPr>
            <a:cxnSpLocks/>
          </p:cNvCxnSpPr>
          <p:nvPr/>
        </p:nvCxnSpPr>
        <p:spPr>
          <a:xfrm flipV="1">
            <a:off x="5457825" y="1264475"/>
            <a:ext cx="0" cy="547160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ECA3C40B-5DC8-4567-8608-177A5A75E9A8}"/>
              </a:ext>
            </a:extLst>
          </p:cNvPr>
          <p:cNvGraphicFramePr>
            <a:graphicFrameLocks noGrp="1"/>
          </p:cNvGraphicFramePr>
          <p:nvPr>
            <p:extLst>
              <p:ext uri="{D42A27DB-BD31-4B8C-83A1-F6EECF244321}">
                <p14:modId xmlns:p14="http://schemas.microsoft.com/office/powerpoint/2010/main" val="3105792372"/>
              </p:ext>
            </p:extLst>
          </p:nvPr>
        </p:nvGraphicFramePr>
        <p:xfrm>
          <a:off x="256539" y="5097910"/>
          <a:ext cx="5038380" cy="1289050"/>
        </p:xfrm>
        <a:graphic>
          <a:graphicData uri="http://schemas.openxmlformats.org/drawingml/2006/table">
            <a:tbl>
              <a:tblPr/>
              <a:tblGrid>
                <a:gridCol w="2305700">
                  <a:extLst>
                    <a:ext uri="{9D8B030D-6E8A-4147-A177-3AD203B41FA5}">
                      <a16:colId xmlns:a16="http://schemas.microsoft.com/office/drawing/2014/main" val="166284228"/>
                    </a:ext>
                  </a:extLst>
                </a:gridCol>
                <a:gridCol w="683170">
                  <a:extLst>
                    <a:ext uri="{9D8B030D-6E8A-4147-A177-3AD203B41FA5}">
                      <a16:colId xmlns:a16="http://schemas.microsoft.com/office/drawing/2014/main" val="2487298151"/>
                    </a:ext>
                  </a:extLst>
                </a:gridCol>
                <a:gridCol w="683170">
                  <a:extLst>
                    <a:ext uri="{9D8B030D-6E8A-4147-A177-3AD203B41FA5}">
                      <a16:colId xmlns:a16="http://schemas.microsoft.com/office/drawing/2014/main" val="751105704"/>
                    </a:ext>
                  </a:extLst>
                </a:gridCol>
                <a:gridCol w="683170">
                  <a:extLst>
                    <a:ext uri="{9D8B030D-6E8A-4147-A177-3AD203B41FA5}">
                      <a16:colId xmlns:a16="http://schemas.microsoft.com/office/drawing/2014/main" val="1176949818"/>
                    </a:ext>
                  </a:extLst>
                </a:gridCol>
                <a:gridCol w="683170">
                  <a:extLst>
                    <a:ext uri="{9D8B030D-6E8A-4147-A177-3AD203B41FA5}">
                      <a16:colId xmlns:a16="http://schemas.microsoft.com/office/drawing/2014/main" val="1500718666"/>
                    </a:ext>
                  </a:extLst>
                </a:gridCol>
              </a:tblGrid>
              <a:tr h="184150">
                <a:tc gridSpan="5">
                  <a:txBody>
                    <a:bodyPr/>
                    <a:lstStyle/>
                    <a:p>
                      <a:pPr algn="l" fontAlgn="b"/>
                      <a:r>
                        <a:rPr lang="es-AR" sz="1100" b="0" i="0" u="none" strike="noStrike" dirty="0">
                          <a:solidFill>
                            <a:srgbClr val="000000"/>
                          </a:solidFill>
                          <a:effectLst/>
                          <a:latin typeface="Arial" panose="020B0604020202020204" pitchFamily="34" charset="0"/>
                          <a:cs typeface="Arial" panose="020B0604020202020204" pitchFamily="34" charset="0"/>
                        </a:rPr>
                        <a:t>R.kg.ha.14.5 - Medias ajustadas y errores estándares para Barbecho</a:t>
                      </a:r>
                    </a:p>
                  </a:txBody>
                  <a:tcPr marL="6350" marR="6350" marT="6350" marB="0" anchor="b">
                    <a:lnL>
                      <a:noFill/>
                    </a:lnL>
                    <a:lnR>
                      <a:noFill/>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383397738"/>
                  </a:ext>
                </a:extLst>
              </a:tr>
              <a:tr h="184150">
                <a:tc>
                  <a:txBody>
                    <a:bodyPr/>
                    <a:lstStyle/>
                    <a:p>
                      <a:pPr algn="l" fontAlgn="b"/>
                      <a:r>
                        <a:rPr lang="es-AR" sz="1100" b="0" i="0" u="none" strike="noStrike" dirty="0">
                          <a:solidFill>
                            <a:srgbClr val="000000"/>
                          </a:solidFill>
                          <a:effectLst/>
                          <a:latin typeface="Arial" panose="020B0604020202020204" pitchFamily="34" charset="0"/>
                          <a:cs typeface="Arial" panose="020B0604020202020204" pitchFamily="34" charset="0"/>
                        </a:rPr>
                        <a:t>LSD Fisher (Alfa=0.05)</a:t>
                      </a: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901413062"/>
                  </a:ext>
                </a:extLst>
              </a:tr>
              <a:tr h="184150">
                <a:tc gridSpan="3">
                  <a:txBody>
                    <a:bodyPr/>
                    <a:lstStyle/>
                    <a:p>
                      <a:pPr algn="l" fontAlgn="b"/>
                      <a:r>
                        <a:rPr lang="es-AR" sz="1100" b="0" i="0" u="none" strike="noStrike" dirty="0">
                          <a:solidFill>
                            <a:srgbClr val="000000"/>
                          </a:solidFill>
                          <a:effectLst/>
                          <a:latin typeface="Arial" panose="020B0604020202020204" pitchFamily="34" charset="0"/>
                          <a:cs typeface="Arial" panose="020B0604020202020204" pitchFamily="34" charset="0"/>
                        </a:rPr>
                        <a:t>Procedimiento de corrección de p-valores: No</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a:txBody>
                    <a:bodyPr/>
                    <a:lstStyle/>
                    <a:p>
                      <a:pPr algn="l" fontAlgn="b"/>
                      <a:endParaRPr lang="es-AR"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272351"/>
                  </a:ext>
                </a:extLst>
              </a:tr>
              <a:tr h="184150">
                <a:tc>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Variable Barbecho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cs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cs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641925"/>
                  </a:ext>
                </a:extLst>
              </a:tr>
              <a:tr h="184150">
                <a:tc>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Barbecho Químico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10331.29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90.66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cs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cs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1466561"/>
                  </a:ext>
                </a:extLst>
              </a:tr>
              <a:tr h="184150">
                <a:tc>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Cultivo de Cobertura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cs typeface="Arial" panose="020B0604020202020204" pitchFamily="34" charset="0"/>
                        </a:rPr>
                        <a:t>9706.67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90.66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887465"/>
                  </a:ext>
                </a:extLst>
              </a:tr>
              <a:tr h="184150">
                <a:tc gridSpan="5">
                  <a:txBody>
                    <a:bodyPr/>
                    <a:lstStyle/>
                    <a:p>
                      <a:pPr algn="ctr" fontAlgn="b"/>
                      <a:r>
                        <a:rPr lang="es-AR" sz="1100" b="0" i="0" u="none" strike="noStrike" dirty="0">
                          <a:solidFill>
                            <a:srgbClr val="000000"/>
                          </a:solidFill>
                          <a:effectLst/>
                          <a:latin typeface="Arial" panose="020B0604020202020204" pitchFamily="34" charset="0"/>
                          <a:cs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926813363"/>
                  </a:ext>
                </a:extLst>
              </a:tr>
            </a:tbl>
          </a:graphicData>
        </a:graphic>
      </p:graphicFrame>
      <p:graphicFrame>
        <p:nvGraphicFramePr>
          <p:cNvPr id="23" name="Chart 22">
            <a:extLst>
              <a:ext uri="{FF2B5EF4-FFF2-40B4-BE49-F238E27FC236}">
                <a16:creationId xmlns:a16="http://schemas.microsoft.com/office/drawing/2014/main" id="{0BDF7A32-B3AB-43AA-836D-FBEA4B3C685D}"/>
              </a:ext>
            </a:extLst>
          </p:cNvPr>
          <p:cNvGraphicFramePr>
            <a:graphicFrameLocks/>
          </p:cNvGraphicFramePr>
          <p:nvPr>
            <p:extLst>
              <p:ext uri="{D42A27DB-BD31-4B8C-83A1-F6EECF244321}">
                <p14:modId xmlns:p14="http://schemas.microsoft.com/office/powerpoint/2010/main" val="1773232589"/>
              </p:ext>
            </p:extLst>
          </p:nvPr>
        </p:nvGraphicFramePr>
        <p:xfrm>
          <a:off x="173233" y="1514475"/>
          <a:ext cx="5121688" cy="3207890"/>
        </p:xfrm>
        <a:graphic>
          <a:graphicData uri="http://schemas.openxmlformats.org/drawingml/2006/chart">
            <c:chart xmlns:c="http://schemas.openxmlformats.org/drawingml/2006/chart" xmlns:r="http://schemas.openxmlformats.org/officeDocument/2006/relationships" r:id="rId5"/>
          </a:graphicData>
        </a:graphic>
      </p:graphicFrame>
      <p:sp>
        <p:nvSpPr>
          <p:cNvPr id="24" name="CuadroTexto 3">
            <a:extLst>
              <a:ext uri="{FF2B5EF4-FFF2-40B4-BE49-F238E27FC236}">
                <a16:creationId xmlns:a16="http://schemas.microsoft.com/office/drawing/2014/main" id="{6C4089EF-08BE-44BC-B8A6-62EAF50CAE0A}"/>
              </a:ext>
            </a:extLst>
          </p:cNvPr>
          <p:cNvSpPr txBox="1"/>
          <p:nvPr/>
        </p:nvSpPr>
        <p:spPr>
          <a:xfrm>
            <a:off x="6538780" y="5191124"/>
            <a:ext cx="4036629" cy="1323439"/>
          </a:xfrm>
          <a:prstGeom prst="rect">
            <a:avLst/>
          </a:prstGeom>
          <a:noFill/>
          <a:ln>
            <a:solidFill>
              <a:schemeClr val="tx1"/>
            </a:solidFill>
          </a:ln>
        </p:spPr>
        <p:txBody>
          <a:bodyPr wrap="square" rtlCol="0">
            <a:spAutoFit/>
          </a:bodyPr>
          <a:lstStyle/>
          <a:p>
            <a:r>
              <a:rPr lang="en-US" sz="1600" dirty="0">
                <a:latin typeface="Arial" panose="020B0604020202020204" pitchFamily="34" charset="0"/>
                <a:cs typeface="Arial" panose="020B0604020202020204" pitchFamily="34" charset="0"/>
              </a:rPr>
              <a:t>El </a:t>
            </a:r>
            <a:r>
              <a:rPr lang="en-US" sz="1600" dirty="0" err="1">
                <a:latin typeface="Arial" panose="020B0604020202020204" pitchFamily="34" charset="0"/>
                <a:cs typeface="Arial" panose="020B0604020202020204" pitchFamily="34" charset="0"/>
              </a:rPr>
              <a:t>efecto</a:t>
            </a:r>
            <a:r>
              <a:rPr lang="en-US" sz="1600" dirty="0">
                <a:latin typeface="Arial" panose="020B0604020202020204" pitchFamily="34" charset="0"/>
                <a:cs typeface="Arial" panose="020B0604020202020204" pitchFamily="34" charset="0"/>
              </a:rPr>
              <a:t> del </a:t>
            </a:r>
            <a:r>
              <a:rPr lang="en-US" sz="1600" dirty="0" err="1">
                <a:latin typeface="Arial" panose="020B0604020202020204" pitchFamily="34" charset="0"/>
                <a:cs typeface="Arial" panose="020B0604020202020204" pitchFamily="34" charset="0"/>
              </a:rPr>
              <a:t>antecesor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fue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significativo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produciendo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más</a:t>
            </a:r>
            <a:r>
              <a:rPr lang="en-US" sz="1600" dirty="0">
                <a:latin typeface="Arial" panose="020B0604020202020204" pitchFamily="34" charset="0"/>
                <a:cs typeface="Arial" panose="020B0604020202020204" pitchFamily="34" charset="0"/>
              </a:rPr>
              <a:t> las </a:t>
            </a:r>
            <a:r>
              <a:rPr lang="en-US" sz="1600" dirty="0" err="1">
                <a:latin typeface="Arial" panose="020B0604020202020204" pitchFamily="34" charset="0"/>
                <a:cs typeface="Arial" panose="020B0604020202020204" pitchFamily="34" charset="0"/>
              </a:rPr>
              <a:t>parcelas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sembradas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sobre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Barbecho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Químico</a:t>
            </a:r>
            <a:r>
              <a:rPr lang="en-US" sz="1600" dirty="0">
                <a:latin typeface="Arial" panose="020B0604020202020204" pitchFamily="34" charset="0"/>
                <a:cs typeface="Arial" panose="020B0604020202020204" pitchFamily="34" charset="0"/>
              </a:rPr>
              <a:t>. La </a:t>
            </a:r>
            <a:r>
              <a:rPr lang="en-US" sz="1600" dirty="0" err="1">
                <a:latin typeface="Arial" panose="020B0604020202020204" pitchFamily="34" charset="0"/>
                <a:cs typeface="Arial" panose="020B0604020202020204" pitchFamily="34" charset="0"/>
              </a:rPr>
              <a:t>interacción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barbecho-distanciamientos</a:t>
            </a:r>
            <a:r>
              <a:rPr lang="en-US" sz="1600" dirty="0">
                <a:latin typeface="Arial" panose="020B0604020202020204" pitchFamily="34" charset="0"/>
                <a:cs typeface="Arial" panose="020B0604020202020204" pitchFamily="34" charset="0"/>
              </a:rPr>
              <a:t> no </a:t>
            </a:r>
            <a:r>
              <a:rPr lang="en-US" sz="1600" dirty="0" err="1">
                <a:latin typeface="Arial" panose="020B0604020202020204" pitchFamily="34" charset="0"/>
                <a:cs typeface="Arial" panose="020B0604020202020204" pitchFamily="34" charset="0"/>
              </a:rPr>
              <a:t>mostro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diferencias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significativas</a:t>
            </a:r>
            <a:r>
              <a:rPr lang="en-US" sz="1600" dirty="0">
                <a:latin typeface="Arial" panose="020B0604020202020204" pitchFamily="34" charset="0"/>
                <a:cs typeface="Arial" panose="020B0604020202020204" pitchFamily="34" charset="0"/>
              </a:rPr>
              <a:t>.</a:t>
            </a:r>
            <a:endParaRPr lang="es-A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50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CuadroTexto 6">
            <a:extLst>
              <a:ext uri="{FF2B5EF4-FFF2-40B4-BE49-F238E27FC236}">
                <a16:creationId xmlns:a16="http://schemas.microsoft.com/office/drawing/2014/main" id="{3AB9F7A8-5599-4344-9CD0-9000C7DD4B41}"/>
              </a:ext>
            </a:extLst>
          </p:cNvPr>
          <p:cNvSpPr txBox="1"/>
          <p:nvPr/>
        </p:nvSpPr>
        <p:spPr>
          <a:xfrm>
            <a:off x="340242" y="24129"/>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cxnSp>
        <p:nvCxnSpPr>
          <p:cNvPr id="12" name="Straight Connector 11">
            <a:extLst>
              <a:ext uri="{FF2B5EF4-FFF2-40B4-BE49-F238E27FC236}">
                <a16:creationId xmlns:a16="http://schemas.microsoft.com/office/drawing/2014/main" id="{028C3B21-6954-4708-BA66-C5F922CE4AEE}"/>
              </a:ext>
            </a:extLst>
          </p:cNvPr>
          <p:cNvCxnSpPr/>
          <p:nvPr/>
        </p:nvCxnSpPr>
        <p:spPr>
          <a:xfrm>
            <a:off x="5686425" y="20097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4920F1-5183-4B44-AE52-7EFF52A20F61}"/>
              </a:ext>
            </a:extLst>
          </p:cNvPr>
          <p:cNvCxnSpPr>
            <a:cxnSpLocks/>
          </p:cNvCxnSpPr>
          <p:nvPr/>
        </p:nvCxnSpPr>
        <p:spPr>
          <a:xfrm flipV="1">
            <a:off x="6315075" y="1015410"/>
            <a:ext cx="0" cy="572067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AE7A0A23-3FC9-415A-877F-2F00928FA426}"/>
              </a:ext>
            </a:extLst>
          </p:cNvPr>
          <p:cNvGraphicFramePr>
            <a:graphicFrameLocks noGrp="1"/>
          </p:cNvGraphicFramePr>
          <p:nvPr>
            <p:extLst>
              <p:ext uri="{D42A27DB-BD31-4B8C-83A1-F6EECF244321}">
                <p14:modId xmlns:p14="http://schemas.microsoft.com/office/powerpoint/2010/main" val="43606750"/>
              </p:ext>
            </p:extLst>
          </p:nvPr>
        </p:nvGraphicFramePr>
        <p:xfrm>
          <a:off x="6591300" y="4868704"/>
          <a:ext cx="5105399" cy="1446530"/>
        </p:xfrm>
        <a:graphic>
          <a:graphicData uri="http://schemas.openxmlformats.org/drawingml/2006/table">
            <a:tbl>
              <a:tblPr/>
              <a:tblGrid>
                <a:gridCol w="1941490">
                  <a:extLst>
                    <a:ext uri="{9D8B030D-6E8A-4147-A177-3AD203B41FA5}">
                      <a16:colId xmlns:a16="http://schemas.microsoft.com/office/drawing/2014/main" val="4009854562"/>
                    </a:ext>
                  </a:extLst>
                </a:gridCol>
                <a:gridCol w="575256">
                  <a:extLst>
                    <a:ext uri="{9D8B030D-6E8A-4147-A177-3AD203B41FA5}">
                      <a16:colId xmlns:a16="http://schemas.microsoft.com/office/drawing/2014/main" val="2710002335"/>
                    </a:ext>
                  </a:extLst>
                </a:gridCol>
                <a:gridCol w="575256">
                  <a:extLst>
                    <a:ext uri="{9D8B030D-6E8A-4147-A177-3AD203B41FA5}">
                      <a16:colId xmlns:a16="http://schemas.microsoft.com/office/drawing/2014/main" val="859339220"/>
                    </a:ext>
                  </a:extLst>
                </a:gridCol>
                <a:gridCol w="575256">
                  <a:extLst>
                    <a:ext uri="{9D8B030D-6E8A-4147-A177-3AD203B41FA5}">
                      <a16:colId xmlns:a16="http://schemas.microsoft.com/office/drawing/2014/main" val="1252774602"/>
                    </a:ext>
                  </a:extLst>
                </a:gridCol>
                <a:gridCol w="575256">
                  <a:extLst>
                    <a:ext uri="{9D8B030D-6E8A-4147-A177-3AD203B41FA5}">
                      <a16:colId xmlns:a16="http://schemas.microsoft.com/office/drawing/2014/main" val="3304253682"/>
                    </a:ext>
                  </a:extLst>
                </a:gridCol>
                <a:gridCol w="862885">
                  <a:extLst>
                    <a:ext uri="{9D8B030D-6E8A-4147-A177-3AD203B41FA5}">
                      <a16:colId xmlns:a16="http://schemas.microsoft.com/office/drawing/2014/main" val="2414580579"/>
                    </a:ext>
                  </a:extLst>
                </a:gridCol>
              </a:tblGrid>
              <a:tr h="184150">
                <a:tc gridSpan="5">
                  <a:txBody>
                    <a:bodyPr/>
                    <a:lstStyle/>
                    <a:p>
                      <a:pPr algn="l" fontAlgn="b"/>
                      <a:r>
                        <a:rPr lang="es-AR" sz="1100" b="0" i="0" u="none" strike="noStrike">
                          <a:solidFill>
                            <a:srgbClr val="000000"/>
                          </a:solidFill>
                          <a:effectLst/>
                          <a:latin typeface="Arial" panose="020B0604020202020204" pitchFamily="34" charset="0"/>
                        </a:rPr>
                        <a:t>R.kg.ha.14.5 - Medias ajustadas y errores estándares para Fuente.de.N</a:t>
                      </a:r>
                    </a:p>
                  </a:txBody>
                  <a:tcPr marL="6350" marR="6350" marT="6350" marB="0" anchor="b">
                    <a:lnL>
                      <a:noFill/>
                    </a:lnL>
                    <a:lnR>
                      <a:noFill/>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967541423"/>
                  </a:ext>
                </a:extLst>
              </a:tr>
              <a:tr h="184150">
                <a:tc>
                  <a:txBody>
                    <a:bodyPr/>
                    <a:lstStyle/>
                    <a:p>
                      <a:pPr algn="l" fontAlgn="b"/>
                      <a:r>
                        <a:rPr lang="es-AR" sz="1100" b="0" i="0" u="none" strike="noStrike" dirty="0">
                          <a:solidFill>
                            <a:srgbClr val="000000"/>
                          </a:solidFill>
                          <a:effectLst/>
                          <a:latin typeface="Arial" panose="020B0604020202020204" pitchFamily="34" charset="0"/>
                        </a:rPr>
                        <a:t>LSD Fisher (Alfa=0.05)</a:t>
                      </a: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638724232"/>
                  </a:ext>
                </a:extLst>
              </a:tr>
              <a:tr h="184150">
                <a:tc gridSpan="3">
                  <a:txBody>
                    <a:bodyPr/>
                    <a:lstStyle/>
                    <a:p>
                      <a:pPr algn="l" fontAlgn="b"/>
                      <a:r>
                        <a:rPr lang="es-AR" sz="1100" b="0" i="0" u="none" strike="noStrike">
                          <a:solidFill>
                            <a:srgbClr val="000000"/>
                          </a:solidFill>
                          <a:effectLst/>
                          <a:latin typeface="Arial" panose="020B0604020202020204" pitchFamily="34" charset="0"/>
                        </a:rPr>
                        <a:t>Procedimiento de corrección de p-valores: No</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816366130"/>
                  </a:ext>
                </a:extLst>
              </a:tr>
              <a:tr h="184150">
                <a:tc>
                  <a:txBody>
                    <a:bodyPr/>
                    <a:lstStyle/>
                    <a:p>
                      <a:pPr algn="ctr" fontAlgn="b"/>
                      <a:r>
                        <a:rPr lang="es-AR" sz="1100" b="0" i="0" u="none" strike="noStrike">
                          <a:solidFill>
                            <a:srgbClr val="000000"/>
                          </a:solidFill>
                          <a:effectLst/>
                          <a:latin typeface="Arial" panose="020B0604020202020204" pitchFamily="34" charset="0"/>
                        </a:rPr>
                        <a:t>Fuente.de.N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16658559"/>
                  </a:ext>
                </a:extLst>
              </a:tr>
              <a:tr h="184150">
                <a:tc>
                  <a:txBody>
                    <a:bodyPr/>
                    <a:lstStyle/>
                    <a:p>
                      <a:pPr algn="ctr" fontAlgn="b"/>
                      <a:r>
                        <a:rPr lang="es-AR" sz="1100" b="0" i="0" u="none" strike="noStrike">
                          <a:solidFill>
                            <a:srgbClr val="000000"/>
                          </a:solidFill>
                          <a:effectLst/>
                          <a:latin typeface="Arial" panose="020B0604020202020204" pitchFamily="34" charset="0"/>
                        </a:rPr>
                        <a:t>Nitro Doble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10273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85.21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64971121"/>
                  </a:ext>
                </a:extLst>
              </a:tr>
              <a:tr h="184150">
                <a:tc>
                  <a:txBody>
                    <a:bodyPr/>
                    <a:lstStyle/>
                    <a:p>
                      <a:pPr algn="ctr" fontAlgn="b"/>
                      <a:r>
                        <a:rPr lang="es-AR" sz="1100" b="0" i="0" u="none" strike="noStrike">
                          <a:solidFill>
                            <a:srgbClr val="000000"/>
                          </a:solidFill>
                          <a:effectLst/>
                          <a:latin typeface="Arial" panose="020B0604020202020204" pitchFamily="34" charset="0"/>
                        </a:rPr>
                        <a:t>Urea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9784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85.21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17996168"/>
                  </a:ext>
                </a:extLst>
              </a:tr>
              <a:tr h="184150">
                <a:tc gridSpan="6">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824315116"/>
                  </a:ext>
                </a:extLst>
              </a:tr>
            </a:tbl>
          </a:graphicData>
        </a:graphic>
      </p:graphicFrame>
      <p:graphicFrame>
        <p:nvGraphicFramePr>
          <p:cNvPr id="18" name="Chart 17">
            <a:extLst>
              <a:ext uri="{FF2B5EF4-FFF2-40B4-BE49-F238E27FC236}">
                <a16:creationId xmlns:a16="http://schemas.microsoft.com/office/drawing/2014/main" id="{40EFEC34-09E0-43CA-B8AD-669D493829C3}"/>
              </a:ext>
            </a:extLst>
          </p:cNvPr>
          <p:cNvGraphicFramePr>
            <a:graphicFrameLocks/>
          </p:cNvGraphicFramePr>
          <p:nvPr>
            <p:extLst>
              <p:ext uri="{D42A27DB-BD31-4B8C-83A1-F6EECF244321}">
                <p14:modId xmlns:p14="http://schemas.microsoft.com/office/powerpoint/2010/main" val="3760245849"/>
              </p:ext>
            </p:extLst>
          </p:nvPr>
        </p:nvGraphicFramePr>
        <p:xfrm>
          <a:off x="6591299" y="1333499"/>
          <a:ext cx="5009987" cy="31718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AABBE0B3-D173-46EB-8DC2-AEF3E15BE31B}"/>
              </a:ext>
            </a:extLst>
          </p:cNvPr>
          <p:cNvGraphicFramePr>
            <a:graphicFrameLocks noGrp="1"/>
          </p:cNvGraphicFramePr>
          <p:nvPr>
            <p:extLst>
              <p:ext uri="{D42A27DB-BD31-4B8C-83A1-F6EECF244321}">
                <p14:modId xmlns:p14="http://schemas.microsoft.com/office/powerpoint/2010/main" val="1755481423"/>
              </p:ext>
            </p:extLst>
          </p:nvPr>
        </p:nvGraphicFramePr>
        <p:xfrm>
          <a:off x="314325" y="4196080"/>
          <a:ext cx="5638800" cy="1473200"/>
        </p:xfrm>
        <a:graphic>
          <a:graphicData uri="http://schemas.openxmlformats.org/drawingml/2006/table">
            <a:tbl>
              <a:tblPr/>
              <a:tblGrid>
                <a:gridCol w="1762125">
                  <a:extLst>
                    <a:ext uri="{9D8B030D-6E8A-4147-A177-3AD203B41FA5}">
                      <a16:colId xmlns:a16="http://schemas.microsoft.com/office/drawing/2014/main" val="277627357"/>
                    </a:ext>
                  </a:extLst>
                </a:gridCol>
                <a:gridCol w="828675">
                  <a:extLst>
                    <a:ext uri="{9D8B030D-6E8A-4147-A177-3AD203B41FA5}">
                      <a16:colId xmlns:a16="http://schemas.microsoft.com/office/drawing/2014/main" val="3853556720"/>
                    </a:ext>
                  </a:extLst>
                </a:gridCol>
                <a:gridCol w="609600">
                  <a:extLst>
                    <a:ext uri="{9D8B030D-6E8A-4147-A177-3AD203B41FA5}">
                      <a16:colId xmlns:a16="http://schemas.microsoft.com/office/drawing/2014/main" val="669007218"/>
                    </a:ext>
                  </a:extLst>
                </a:gridCol>
                <a:gridCol w="609600">
                  <a:extLst>
                    <a:ext uri="{9D8B030D-6E8A-4147-A177-3AD203B41FA5}">
                      <a16:colId xmlns:a16="http://schemas.microsoft.com/office/drawing/2014/main" val="336539984"/>
                    </a:ext>
                  </a:extLst>
                </a:gridCol>
                <a:gridCol w="609600">
                  <a:extLst>
                    <a:ext uri="{9D8B030D-6E8A-4147-A177-3AD203B41FA5}">
                      <a16:colId xmlns:a16="http://schemas.microsoft.com/office/drawing/2014/main" val="3779271790"/>
                    </a:ext>
                  </a:extLst>
                </a:gridCol>
                <a:gridCol w="609600">
                  <a:extLst>
                    <a:ext uri="{9D8B030D-6E8A-4147-A177-3AD203B41FA5}">
                      <a16:colId xmlns:a16="http://schemas.microsoft.com/office/drawing/2014/main" val="1754520504"/>
                    </a:ext>
                  </a:extLst>
                </a:gridCol>
                <a:gridCol w="609600">
                  <a:extLst>
                    <a:ext uri="{9D8B030D-6E8A-4147-A177-3AD203B41FA5}">
                      <a16:colId xmlns:a16="http://schemas.microsoft.com/office/drawing/2014/main" val="852153464"/>
                    </a:ext>
                  </a:extLst>
                </a:gridCol>
              </a:tblGrid>
              <a:tr h="184150">
                <a:tc gridSpan="7">
                  <a:txBody>
                    <a:bodyPr/>
                    <a:lstStyle/>
                    <a:p>
                      <a:pPr algn="l" fontAlgn="b"/>
                      <a:r>
                        <a:rPr lang="es-AR" sz="1100" b="0" i="0" u="none" strike="noStrike">
                          <a:solidFill>
                            <a:srgbClr val="000000"/>
                          </a:solidFill>
                          <a:effectLst/>
                          <a:latin typeface="Arial" panose="020B0604020202020204" pitchFamily="34" charset="0"/>
                        </a:rPr>
                        <a:t>R.kg.ha.14.5 - Medias ajustadas y errores estándares para Barbecho*Fuente.de.N</a:t>
                      </a:r>
                    </a:p>
                  </a:txBody>
                  <a:tcPr marL="6350" marR="6350" marT="6350" marB="0" anchor="b">
                    <a:lnL>
                      <a:noFill/>
                    </a:lnL>
                    <a:lnR>
                      <a:noFill/>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529803124"/>
                  </a:ext>
                </a:extLst>
              </a:tr>
              <a:tr h="184150">
                <a:tc gridSpan="7">
                  <a:txBody>
                    <a:bodyPr/>
                    <a:lstStyle/>
                    <a:p>
                      <a:pPr algn="l" fontAlgn="b"/>
                      <a:r>
                        <a:rPr lang="es-AR" sz="1100" b="0" i="0" u="none" strike="noStrike" dirty="0">
                          <a:solidFill>
                            <a:srgbClr val="000000"/>
                          </a:solidFill>
                          <a:effectLst/>
                          <a:latin typeface="Arial" panose="020B0604020202020204" pitchFamily="34" charset="0"/>
                        </a:rPr>
                        <a:t>LSD Fisher (Alfa=0.05). Procedimiento de corrección de p-valores: No</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876586161"/>
                  </a:ext>
                </a:extLst>
              </a:tr>
              <a:tr h="184150">
                <a:tc>
                  <a:txBody>
                    <a:bodyPr/>
                    <a:lstStyle/>
                    <a:p>
                      <a:pPr algn="ctr" fontAlgn="b"/>
                      <a:r>
                        <a:rPr lang="es-AR" sz="1100" b="0" i="0" u="none" strike="noStrike">
                          <a:solidFill>
                            <a:srgbClr val="000000"/>
                          </a:solidFill>
                          <a:effectLst/>
                          <a:latin typeface="Arial" panose="020B0604020202020204" pitchFamily="34" charset="0"/>
                        </a:rPr>
                        <a:t>      Barbecho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Fuente.de.N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598130"/>
                  </a:ext>
                </a:extLst>
              </a:tr>
              <a:tr h="184150">
                <a:tc>
                  <a:txBody>
                    <a:bodyPr/>
                    <a:lstStyle/>
                    <a:p>
                      <a:pPr algn="ctr" fontAlgn="b"/>
                      <a:r>
                        <a:rPr lang="es-AR" sz="1100" b="0" i="0" u="none" strike="noStrike">
                          <a:solidFill>
                            <a:srgbClr val="000000"/>
                          </a:solidFill>
                          <a:effectLst/>
                          <a:latin typeface="Arial" panose="020B0604020202020204" pitchFamily="34" charset="0"/>
                        </a:rPr>
                        <a:t>Barbecho Convencional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Nitro Doble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10505.5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119.55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1379453"/>
                  </a:ext>
                </a:extLst>
              </a:tr>
              <a:tr h="184150">
                <a:tc>
                  <a:txBody>
                    <a:bodyPr/>
                    <a:lstStyle/>
                    <a:p>
                      <a:pPr algn="ctr" fontAlgn="b"/>
                      <a:r>
                        <a:rPr lang="es-AR" sz="1100" b="0" i="0" u="none" strike="noStrike">
                          <a:solidFill>
                            <a:srgbClr val="000000"/>
                          </a:solidFill>
                          <a:effectLst/>
                          <a:latin typeface="Arial" panose="020B0604020202020204" pitchFamily="34" charset="0"/>
                        </a:rPr>
                        <a:t>Barbecho Convencional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Urea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10133.6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119.55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720937"/>
                  </a:ext>
                </a:extLst>
              </a:tr>
              <a:tr h="184150">
                <a:tc>
                  <a:txBody>
                    <a:bodyPr/>
                    <a:lstStyle/>
                    <a:p>
                      <a:pPr algn="ctr" fontAlgn="b"/>
                      <a:r>
                        <a:rPr lang="es-AR" sz="1100" b="0" i="0" u="none" strike="noStrike">
                          <a:solidFill>
                            <a:srgbClr val="000000"/>
                          </a:solidFill>
                          <a:effectLst/>
                          <a:latin typeface="Arial" panose="020B0604020202020204" pitchFamily="34" charset="0"/>
                        </a:rPr>
                        <a:t>Barbecho Verde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Nitro Doble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10041.1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119.55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9888093"/>
                  </a:ext>
                </a:extLst>
              </a:tr>
              <a:tr h="184150">
                <a:tc>
                  <a:txBody>
                    <a:bodyPr/>
                    <a:lstStyle/>
                    <a:p>
                      <a:pPr algn="ctr" fontAlgn="b"/>
                      <a:r>
                        <a:rPr lang="es-AR" sz="1100" b="0" i="0" u="none" strike="noStrike">
                          <a:solidFill>
                            <a:srgbClr val="000000"/>
                          </a:solidFill>
                          <a:effectLst/>
                          <a:latin typeface="Arial" panose="020B0604020202020204" pitchFamily="34" charset="0"/>
                        </a:rPr>
                        <a:t>Barbecho Verde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Urea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9434.22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119.55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810367"/>
                  </a:ext>
                </a:extLst>
              </a:tr>
              <a:tr h="184150">
                <a:tc gridSpan="7">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037679331"/>
                  </a:ext>
                </a:extLst>
              </a:tr>
            </a:tbl>
          </a:graphicData>
        </a:graphic>
      </p:graphicFrame>
      <p:graphicFrame>
        <p:nvGraphicFramePr>
          <p:cNvPr id="13" name="Chart 12">
            <a:extLst>
              <a:ext uri="{FF2B5EF4-FFF2-40B4-BE49-F238E27FC236}">
                <a16:creationId xmlns:a16="http://schemas.microsoft.com/office/drawing/2014/main" id="{6480D215-9E0E-41BA-8B99-9A1DFEC17D4E}"/>
              </a:ext>
            </a:extLst>
          </p:cNvPr>
          <p:cNvGraphicFramePr>
            <a:graphicFrameLocks/>
          </p:cNvGraphicFramePr>
          <p:nvPr>
            <p:extLst>
              <p:ext uri="{D42A27DB-BD31-4B8C-83A1-F6EECF244321}">
                <p14:modId xmlns:p14="http://schemas.microsoft.com/office/powerpoint/2010/main" val="1456562158"/>
              </p:ext>
            </p:extLst>
          </p:nvPr>
        </p:nvGraphicFramePr>
        <p:xfrm>
          <a:off x="496887" y="1276350"/>
          <a:ext cx="5178425"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5" name="CuadroTexto 3">
            <a:extLst>
              <a:ext uri="{FF2B5EF4-FFF2-40B4-BE49-F238E27FC236}">
                <a16:creationId xmlns:a16="http://schemas.microsoft.com/office/drawing/2014/main" id="{7B995DF9-743D-4C0B-A60E-B867A6E394EA}"/>
              </a:ext>
            </a:extLst>
          </p:cNvPr>
          <p:cNvSpPr txBox="1"/>
          <p:nvPr/>
        </p:nvSpPr>
        <p:spPr>
          <a:xfrm>
            <a:off x="244992" y="5864860"/>
            <a:ext cx="5755754" cy="830997"/>
          </a:xfrm>
          <a:prstGeom prst="rect">
            <a:avLst/>
          </a:prstGeom>
          <a:noFill/>
          <a:ln>
            <a:solidFill>
              <a:schemeClr val="tx1"/>
            </a:solidFill>
          </a:ln>
        </p:spPr>
        <p:txBody>
          <a:bodyPr wrap="square" rtlCol="0">
            <a:spAutoFit/>
          </a:bodyPr>
          <a:lstStyle/>
          <a:p>
            <a:r>
              <a:rPr lang="en-US" sz="1600" dirty="0" err="1">
                <a:latin typeface="Arial" panose="020B0604020202020204" pitchFamily="34" charset="0"/>
                <a:cs typeface="Arial" panose="020B0604020202020204" pitchFamily="34" charset="0"/>
              </a:rPr>
              <a:t>Aunque</a:t>
            </a:r>
            <a:r>
              <a:rPr lang="en-US" sz="1600" dirty="0">
                <a:latin typeface="Arial" panose="020B0604020202020204" pitchFamily="34" charset="0"/>
                <a:cs typeface="Arial" panose="020B0604020202020204" pitchFamily="34" charset="0"/>
              </a:rPr>
              <a:t> la </a:t>
            </a:r>
            <a:r>
              <a:rPr lang="en-US" sz="1600" dirty="0" err="1">
                <a:latin typeface="Arial" panose="020B0604020202020204" pitchFamily="34" charset="0"/>
                <a:cs typeface="Arial" panose="020B0604020202020204" pitchFamily="34" charset="0"/>
              </a:rPr>
              <a:t>relación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Barbecho</a:t>
            </a:r>
            <a:r>
              <a:rPr lang="en-US" sz="1600" dirty="0">
                <a:latin typeface="Arial" panose="020B0604020202020204" pitchFamily="34" charset="0"/>
                <a:cs typeface="Arial" panose="020B0604020202020204" pitchFamily="34" charset="0"/>
              </a:rPr>
              <a:t>-Fuente de N no </a:t>
            </a:r>
            <a:r>
              <a:rPr lang="en-US" sz="1600" dirty="0" err="1">
                <a:latin typeface="Arial" panose="020B0604020202020204" pitchFamily="34" charset="0"/>
                <a:cs typeface="Arial" panose="020B0604020202020204" pitchFamily="34" charset="0"/>
              </a:rPr>
              <a:t>fue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significativa</a:t>
            </a:r>
            <a:r>
              <a:rPr lang="en-US" sz="1600" dirty="0">
                <a:latin typeface="Arial" panose="020B0604020202020204" pitchFamily="34" charset="0"/>
                <a:cs typeface="Arial" panose="020B0604020202020204" pitchFamily="34" charset="0"/>
              </a:rPr>
              <a:t>, la </a:t>
            </a:r>
            <a:r>
              <a:rPr lang="en-US" sz="1600" dirty="0" err="1">
                <a:latin typeface="Arial" panose="020B0604020202020204" pitchFamily="34" charset="0"/>
                <a:cs typeface="Arial" panose="020B0604020202020204" pitchFamily="34" charset="0"/>
              </a:rPr>
              <a:t>fuente</a:t>
            </a:r>
            <a:r>
              <a:rPr lang="en-US" sz="1600" dirty="0">
                <a:latin typeface="Arial" panose="020B0604020202020204" pitchFamily="34" charset="0"/>
                <a:cs typeface="Arial" panose="020B0604020202020204" pitchFamily="34" charset="0"/>
              </a:rPr>
              <a:t> Nitro Doble </a:t>
            </a:r>
            <a:r>
              <a:rPr lang="en-US" sz="1600" dirty="0" err="1">
                <a:latin typeface="Arial" panose="020B0604020202020204" pitchFamily="34" charset="0"/>
                <a:cs typeface="Arial" panose="020B0604020202020204" pitchFamily="34" charset="0"/>
              </a:rPr>
              <a:t>aporto</a:t>
            </a:r>
            <a:r>
              <a:rPr lang="en-US" sz="1600" dirty="0">
                <a:latin typeface="Arial" panose="020B0604020202020204" pitchFamily="34" charset="0"/>
                <a:cs typeface="Arial" panose="020B0604020202020204" pitchFamily="34" charset="0"/>
              </a:rPr>
              <a:t> 371kg/ha </a:t>
            </a:r>
            <a:r>
              <a:rPr lang="en-US" sz="1600" dirty="0" err="1">
                <a:latin typeface="Arial" panose="020B0604020202020204" pitchFamily="34" charset="0"/>
                <a:cs typeface="Arial" panose="020B0604020202020204" pitchFamily="34" charset="0"/>
              </a:rPr>
              <a:t>sobre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Barbecho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Convencional</a:t>
            </a:r>
            <a:r>
              <a:rPr lang="en-US" sz="1600" dirty="0">
                <a:latin typeface="Arial" panose="020B0604020202020204" pitchFamily="34" charset="0"/>
                <a:cs typeface="Arial" panose="020B0604020202020204" pitchFamily="34" charset="0"/>
              </a:rPr>
              <a:t> y 607kg/ha </a:t>
            </a:r>
            <a:r>
              <a:rPr lang="en-US" sz="1600" dirty="0" err="1">
                <a:latin typeface="Arial" panose="020B0604020202020204" pitchFamily="34" charset="0"/>
                <a:cs typeface="Arial" panose="020B0604020202020204" pitchFamily="34" charset="0"/>
              </a:rPr>
              <a:t>sobre</a:t>
            </a:r>
            <a:r>
              <a:rPr lang="en-US" sz="1600" dirty="0">
                <a:latin typeface="Arial" panose="020B0604020202020204" pitchFamily="34" charset="0"/>
                <a:cs typeface="Arial" panose="020B0604020202020204" pitchFamily="34" charset="0"/>
              </a:rPr>
              <a:t> el </a:t>
            </a:r>
            <a:r>
              <a:rPr lang="en-US" sz="1600" dirty="0" err="1">
                <a:latin typeface="Arial" panose="020B0604020202020204" pitchFamily="34" charset="0"/>
                <a:cs typeface="Arial" panose="020B0604020202020204" pitchFamily="34" charset="0"/>
              </a:rPr>
              <a:t>Barbecho</a:t>
            </a:r>
            <a:r>
              <a:rPr lang="en-US" sz="1600" dirty="0">
                <a:latin typeface="Arial" panose="020B0604020202020204" pitchFamily="34" charset="0"/>
                <a:cs typeface="Arial" panose="020B0604020202020204" pitchFamily="34" charset="0"/>
              </a:rPr>
              <a:t> Verde.   </a:t>
            </a:r>
            <a:endParaRPr lang="es-A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484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CuadroTexto 6">
            <a:extLst>
              <a:ext uri="{FF2B5EF4-FFF2-40B4-BE49-F238E27FC236}">
                <a16:creationId xmlns:a16="http://schemas.microsoft.com/office/drawing/2014/main" id="{3AB9F7A8-5599-4344-9CD0-9000C7DD4B41}"/>
              </a:ext>
            </a:extLst>
          </p:cNvPr>
          <p:cNvSpPr txBox="1"/>
          <p:nvPr/>
        </p:nvSpPr>
        <p:spPr>
          <a:xfrm>
            <a:off x="340242" y="24129"/>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cxnSp>
        <p:nvCxnSpPr>
          <p:cNvPr id="12" name="Straight Connector 11">
            <a:extLst>
              <a:ext uri="{FF2B5EF4-FFF2-40B4-BE49-F238E27FC236}">
                <a16:creationId xmlns:a16="http://schemas.microsoft.com/office/drawing/2014/main" id="{028C3B21-6954-4708-BA66-C5F922CE4AEE}"/>
              </a:ext>
            </a:extLst>
          </p:cNvPr>
          <p:cNvCxnSpPr/>
          <p:nvPr/>
        </p:nvCxnSpPr>
        <p:spPr>
          <a:xfrm>
            <a:off x="5686425" y="200977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uadroTexto 3">
            <a:extLst>
              <a:ext uri="{FF2B5EF4-FFF2-40B4-BE49-F238E27FC236}">
                <a16:creationId xmlns:a16="http://schemas.microsoft.com/office/drawing/2014/main" id="{7B995DF9-743D-4C0B-A60E-B867A6E394EA}"/>
              </a:ext>
            </a:extLst>
          </p:cNvPr>
          <p:cNvSpPr txBox="1"/>
          <p:nvPr/>
        </p:nvSpPr>
        <p:spPr>
          <a:xfrm>
            <a:off x="2988192" y="5231260"/>
            <a:ext cx="5755754" cy="1077218"/>
          </a:xfrm>
          <a:prstGeom prst="rect">
            <a:avLst/>
          </a:prstGeom>
          <a:noFill/>
          <a:ln>
            <a:solidFill>
              <a:schemeClr val="tx1"/>
            </a:solidFill>
          </a:ln>
        </p:spPr>
        <p:txBody>
          <a:bodyPr wrap="square" rtlCol="0">
            <a:spAutoFit/>
          </a:bodyPr>
          <a:lstStyle/>
          <a:p>
            <a:r>
              <a:rPr lang="en-US" sz="1600" dirty="0" err="1">
                <a:latin typeface="Arial" panose="020B0604020202020204" pitchFamily="34" charset="0"/>
                <a:cs typeface="Arial" panose="020B0604020202020204" pitchFamily="34" charset="0"/>
              </a:rPr>
              <a:t>Aunque</a:t>
            </a:r>
            <a:r>
              <a:rPr lang="en-US" sz="1600" dirty="0">
                <a:latin typeface="Arial" panose="020B0604020202020204" pitchFamily="34" charset="0"/>
                <a:cs typeface="Arial" panose="020B0604020202020204" pitchFamily="34" charset="0"/>
              </a:rPr>
              <a:t> la </a:t>
            </a:r>
            <a:r>
              <a:rPr lang="en-US" sz="1600" dirty="0" err="1">
                <a:latin typeface="Arial" panose="020B0604020202020204" pitchFamily="34" charset="0"/>
                <a:cs typeface="Arial" panose="020B0604020202020204" pitchFamily="34" charset="0"/>
              </a:rPr>
              <a:t>relación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Densidad</a:t>
            </a:r>
            <a:r>
              <a:rPr lang="en-US" sz="1600" dirty="0">
                <a:latin typeface="Arial" panose="020B0604020202020204" pitchFamily="34" charset="0"/>
                <a:cs typeface="Arial" panose="020B0604020202020204" pitchFamily="34" charset="0"/>
              </a:rPr>
              <a:t>-Fuente de N no </a:t>
            </a:r>
            <a:r>
              <a:rPr lang="en-US" sz="1600" dirty="0" err="1">
                <a:latin typeface="Arial" panose="020B0604020202020204" pitchFamily="34" charset="0"/>
                <a:cs typeface="Arial" panose="020B0604020202020204" pitchFamily="34" charset="0"/>
              </a:rPr>
              <a:t>fue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significativa</a:t>
            </a:r>
            <a:r>
              <a:rPr lang="en-US" sz="1600" dirty="0">
                <a:latin typeface="Arial" panose="020B0604020202020204" pitchFamily="34" charset="0"/>
                <a:cs typeface="Arial" panose="020B0604020202020204" pitchFamily="34" charset="0"/>
              </a:rPr>
              <a:t>, la </a:t>
            </a:r>
            <a:r>
              <a:rPr lang="en-US" sz="1600" dirty="0" err="1">
                <a:latin typeface="Arial" panose="020B0604020202020204" pitchFamily="34" charset="0"/>
                <a:cs typeface="Arial" panose="020B0604020202020204" pitchFamily="34" charset="0"/>
              </a:rPr>
              <a:t>fuente</a:t>
            </a:r>
            <a:r>
              <a:rPr lang="en-US" sz="1600" dirty="0">
                <a:latin typeface="Arial" panose="020B0604020202020204" pitchFamily="34" charset="0"/>
                <a:cs typeface="Arial" panose="020B0604020202020204" pitchFamily="34" charset="0"/>
              </a:rPr>
              <a:t> Nitro Doble </a:t>
            </a:r>
            <a:r>
              <a:rPr lang="en-US" sz="1600" dirty="0" err="1">
                <a:latin typeface="Arial" panose="020B0604020202020204" pitchFamily="34" charset="0"/>
                <a:cs typeface="Arial" panose="020B0604020202020204" pitchFamily="34" charset="0"/>
              </a:rPr>
              <a:t>aporto</a:t>
            </a:r>
            <a:r>
              <a:rPr lang="en-US" sz="1600" dirty="0">
                <a:latin typeface="Arial" panose="020B0604020202020204" pitchFamily="34" charset="0"/>
                <a:cs typeface="Arial" panose="020B0604020202020204" pitchFamily="34" charset="0"/>
              </a:rPr>
              <a:t> 489kg/ha </a:t>
            </a:r>
            <a:r>
              <a:rPr lang="en-US" sz="1600" dirty="0" err="1">
                <a:latin typeface="Arial" panose="020B0604020202020204" pitchFamily="34" charset="0"/>
                <a:cs typeface="Arial" panose="020B0604020202020204" pitchFamily="34" charset="0"/>
              </a:rPr>
              <a:t>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promedio</a:t>
            </a:r>
            <a:r>
              <a:rPr lang="en-US" sz="1600" dirty="0">
                <a:latin typeface="Arial" panose="020B0604020202020204" pitchFamily="34" charset="0"/>
                <a:cs typeface="Arial" panose="020B0604020202020204" pitchFamily="34" charset="0"/>
              </a:rPr>
              <a:t> para las </a:t>
            </a:r>
            <a:r>
              <a:rPr lang="en-US" sz="1600" dirty="0" err="1">
                <a:latin typeface="Arial" panose="020B0604020202020204" pitchFamily="34" charset="0"/>
                <a:cs typeface="Arial" panose="020B0604020202020204" pitchFamily="34" charset="0"/>
              </a:rPr>
              <a:t>tres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densidades</a:t>
            </a:r>
            <a:r>
              <a:rPr lang="en-US" sz="1600" dirty="0">
                <a:latin typeface="Arial" panose="020B0604020202020204" pitchFamily="34" charset="0"/>
                <a:cs typeface="Arial" panose="020B0604020202020204" pitchFamily="34" charset="0"/>
              </a:rPr>
              <a:t> versus la </a:t>
            </a:r>
            <a:r>
              <a:rPr lang="en-US" sz="1600" dirty="0" err="1">
                <a:latin typeface="Arial" panose="020B0604020202020204" pitchFamily="34" charset="0"/>
                <a:cs typeface="Arial" panose="020B0604020202020204" pitchFamily="34" charset="0"/>
              </a:rPr>
              <a:t>fuente</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nitrógeno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convencional</a:t>
            </a:r>
            <a:r>
              <a:rPr lang="en-US" sz="1600" dirty="0">
                <a:latin typeface="Arial" panose="020B0604020202020204" pitchFamily="34" charset="0"/>
                <a:cs typeface="Arial" panose="020B0604020202020204" pitchFamily="34" charset="0"/>
              </a:rPr>
              <a:t> a base de Urea. </a:t>
            </a:r>
            <a:endParaRPr lang="es-AR" sz="1600" dirty="0">
              <a:latin typeface="Arial" panose="020B0604020202020204" pitchFamily="34" charset="0"/>
              <a:cs typeface="Arial" panose="020B0604020202020204" pitchFamily="34" charset="0"/>
            </a:endParaRPr>
          </a:p>
        </p:txBody>
      </p:sp>
      <p:graphicFrame>
        <p:nvGraphicFramePr>
          <p:cNvPr id="14" name="Chart 13">
            <a:extLst>
              <a:ext uri="{FF2B5EF4-FFF2-40B4-BE49-F238E27FC236}">
                <a16:creationId xmlns:a16="http://schemas.microsoft.com/office/drawing/2014/main" id="{92EF075F-DDA2-4233-B578-CF636BB7F4BA}"/>
              </a:ext>
            </a:extLst>
          </p:cNvPr>
          <p:cNvGraphicFramePr>
            <a:graphicFrameLocks/>
          </p:cNvGraphicFramePr>
          <p:nvPr>
            <p:extLst>
              <p:ext uri="{D42A27DB-BD31-4B8C-83A1-F6EECF244321}">
                <p14:modId xmlns:p14="http://schemas.microsoft.com/office/powerpoint/2010/main" val="430056194"/>
              </p:ext>
            </p:extLst>
          </p:nvPr>
        </p:nvGraphicFramePr>
        <p:xfrm>
          <a:off x="408455" y="1626740"/>
          <a:ext cx="5891213" cy="31738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4">
            <a:extLst>
              <a:ext uri="{FF2B5EF4-FFF2-40B4-BE49-F238E27FC236}">
                <a16:creationId xmlns:a16="http://schemas.microsoft.com/office/drawing/2014/main" id="{AC41398B-027F-4AB5-8010-892396FF4707}"/>
              </a:ext>
            </a:extLst>
          </p:cNvPr>
          <p:cNvGraphicFramePr>
            <a:graphicFrameLocks noGrp="1"/>
          </p:cNvGraphicFramePr>
          <p:nvPr>
            <p:extLst>
              <p:ext uri="{D42A27DB-BD31-4B8C-83A1-F6EECF244321}">
                <p14:modId xmlns:p14="http://schemas.microsoft.com/office/powerpoint/2010/main" val="2771440091"/>
              </p:ext>
            </p:extLst>
          </p:nvPr>
        </p:nvGraphicFramePr>
        <p:xfrm>
          <a:off x="6973050" y="2292920"/>
          <a:ext cx="4927600" cy="1841500"/>
        </p:xfrm>
        <a:graphic>
          <a:graphicData uri="http://schemas.openxmlformats.org/drawingml/2006/table">
            <a:tbl>
              <a:tblPr/>
              <a:tblGrid>
                <a:gridCol w="1473496">
                  <a:extLst>
                    <a:ext uri="{9D8B030D-6E8A-4147-A177-3AD203B41FA5}">
                      <a16:colId xmlns:a16="http://schemas.microsoft.com/office/drawing/2014/main" val="2780000888"/>
                    </a:ext>
                  </a:extLst>
                </a:gridCol>
                <a:gridCol w="1052497">
                  <a:extLst>
                    <a:ext uri="{9D8B030D-6E8A-4147-A177-3AD203B41FA5}">
                      <a16:colId xmlns:a16="http://schemas.microsoft.com/office/drawing/2014/main" val="2989549918"/>
                    </a:ext>
                  </a:extLst>
                </a:gridCol>
                <a:gridCol w="612362">
                  <a:extLst>
                    <a:ext uri="{9D8B030D-6E8A-4147-A177-3AD203B41FA5}">
                      <a16:colId xmlns:a16="http://schemas.microsoft.com/office/drawing/2014/main" val="825795680"/>
                    </a:ext>
                  </a:extLst>
                </a:gridCol>
                <a:gridCol w="420999">
                  <a:extLst>
                    <a:ext uri="{9D8B030D-6E8A-4147-A177-3AD203B41FA5}">
                      <a16:colId xmlns:a16="http://schemas.microsoft.com/office/drawing/2014/main" val="2037841919"/>
                    </a:ext>
                  </a:extLst>
                </a:gridCol>
                <a:gridCol w="200931">
                  <a:extLst>
                    <a:ext uri="{9D8B030D-6E8A-4147-A177-3AD203B41FA5}">
                      <a16:colId xmlns:a16="http://schemas.microsoft.com/office/drawing/2014/main" val="1779419764"/>
                    </a:ext>
                  </a:extLst>
                </a:gridCol>
                <a:gridCol w="210499">
                  <a:extLst>
                    <a:ext uri="{9D8B030D-6E8A-4147-A177-3AD203B41FA5}">
                      <a16:colId xmlns:a16="http://schemas.microsoft.com/office/drawing/2014/main" val="2161977340"/>
                    </a:ext>
                  </a:extLst>
                </a:gridCol>
                <a:gridCol w="162659">
                  <a:extLst>
                    <a:ext uri="{9D8B030D-6E8A-4147-A177-3AD203B41FA5}">
                      <a16:colId xmlns:a16="http://schemas.microsoft.com/office/drawing/2014/main" val="3505047900"/>
                    </a:ext>
                  </a:extLst>
                </a:gridCol>
                <a:gridCol w="181795">
                  <a:extLst>
                    <a:ext uri="{9D8B030D-6E8A-4147-A177-3AD203B41FA5}">
                      <a16:colId xmlns:a16="http://schemas.microsoft.com/office/drawing/2014/main" val="3967209280"/>
                    </a:ext>
                  </a:extLst>
                </a:gridCol>
                <a:gridCol w="612362">
                  <a:extLst>
                    <a:ext uri="{9D8B030D-6E8A-4147-A177-3AD203B41FA5}">
                      <a16:colId xmlns:a16="http://schemas.microsoft.com/office/drawing/2014/main" val="987829320"/>
                    </a:ext>
                  </a:extLst>
                </a:gridCol>
              </a:tblGrid>
              <a:tr h="184150">
                <a:tc gridSpan="9">
                  <a:txBody>
                    <a:bodyPr/>
                    <a:lstStyle/>
                    <a:p>
                      <a:pPr algn="l" fontAlgn="b"/>
                      <a:r>
                        <a:rPr lang="es-AR" sz="1100" b="0" i="0" u="none" strike="noStrike">
                          <a:solidFill>
                            <a:srgbClr val="000000"/>
                          </a:solidFill>
                          <a:effectLst/>
                          <a:latin typeface="Calibri" panose="020F0502020204030204" pitchFamily="34" charset="0"/>
                        </a:rPr>
                        <a:t>R.kg.ha.14.5 - Medias ajustadas y errores estándares para Fuente.de.N*Densidad</a:t>
                      </a:r>
                    </a:p>
                  </a:txBody>
                  <a:tcPr marL="0" marR="0" marT="0" marB="0" anchor="b">
                    <a:lnL>
                      <a:noFill/>
                    </a:lnL>
                    <a:lnR>
                      <a:noFill/>
                    </a:lnR>
                    <a:lnT>
                      <a:noFill/>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161572024"/>
                  </a:ext>
                </a:extLst>
              </a:tr>
              <a:tr h="184150">
                <a:tc gridSpan="9">
                  <a:txBody>
                    <a:bodyPr/>
                    <a:lstStyle/>
                    <a:p>
                      <a:pPr algn="l" fontAlgn="b"/>
                      <a:r>
                        <a:rPr lang="es-AR" sz="1100" b="0" i="0" u="none" strike="noStrike">
                          <a:solidFill>
                            <a:srgbClr val="000000"/>
                          </a:solidFill>
                          <a:effectLst/>
                          <a:latin typeface="Calibri" panose="020F0502020204030204" pitchFamily="34" charset="0"/>
                        </a:rPr>
                        <a:t>LSD Fisher (Alfa=0.05). Procedimiento de corrección de p-valores: No</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165399329"/>
                  </a:ext>
                </a:extLst>
              </a:tr>
              <a:tr h="184150">
                <a:tc>
                  <a:txBody>
                    <a:bodyPr/>
                    <a:lstStyle/>
                    <a:p>
                      <a:pPr algn="ctr" fontAlgn="b"/>
                      <a:r>
                        <a:rPr lang="es-AR" sz="1100" b="0" i="0" u="none" strike="noStrike">
                          <a:solidFill>
                            <a:srgbClr val="000000"/>
                          </a:solidFill>
                          <a:effectLst/>
                          <a:latin typeface="Calibri" panose="020F0502020204030204" pitchFamily="34" charset="0"/>
                        </a:rPr>
                        <a:t>Fuente.de.N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Densidad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Medias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E.E.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86704595"/>
                  </a:ext>
                </a:extLst>
              </a:tr>
              <a:tr h="184150">
                <a:tc>
                  <a:txBody>
                    <a:bodyPr/>
                    <a:lstStyle/>
                    <a:p>
                      <a:pPr algn="ctr" fontAlgn="b"/>
                      <a:r>
                        <a:rPr lang="es-AR" sz="1100" b="0" i="0" u="none" strike="noStrike">
                          <a:solidFill>
                            <a:srgbClr val="000000"/>
                          </a:solidFill>
                          <a:effectLst/>
                          <a:latin typeface="Calibri" panose="020F0502020204030204" pitchFamily="34" charset="0"/>
                        </a:rPr>
                        <a:t>Nitro Doble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D2=6pl/m2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10538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s-AR" sz="1100" b="0" i="0" u="none" strike="noStrike">
                          <a:solidFill>
                            <a:srgbClr val="000000"/>
                          </a:solidFill>
                          <a:effectLst/>
                          <a:latin typeface="Calibri" panose="020F050202020403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90399217"/>
                  </a:ext>
                </a:extLst>
              </a:tr>
              <a:tr h="184150">
                <a:tc>
                  <a:txBody>
                    <a:bodyPr/>
                    <a:lstStyle/>
                    <a:p>
                      <a:pPr algn="ctr" fontAlgn="b"/>
                      <a:r>
                        <a:rPr lang="es-AR" sz="1100" b="0" i="0" u="none" strike="noStrike">
                          <a:solidFill>
                            <a:srgbClr val="000000"/>
                          </a:solidFill>
                          <a:effectLst/>
                          <a:latin typeface="Calibri" panose="020F0502020204030204" pitchFamily="34" charset="0"/>
                        </a:rPr>
                        <a:t>Nitro Doble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D1=4 pl/m2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10208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B81"/>
                    </a:solidFill>
                  </a:tcPr>
                </a:tc>
                <a:tc>
                  <a:txBody>
                    <a:bodyPr/>
                    <a:lstStyle/>
                    <a:p>
                      <a:pPr algn="ctr" fontAlgn="b"/>
                      <a:r>
                        <a:rPr lang="es-AR" sz="1100" b="0" i="0" u="none" strike="noStrike">
                          <a:solidFill>
                            <a:srgbClr val="000000"/>
                          </a:solidFill>
                          <a:effectLst/>
                          <a:latin typeface="Calibri" panose="020F050202020403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18439866"/>
                  </a:ext>
                </a:extLst>
              </a:tr>
              <a:tr h="184150">
                <a:tc>
                  <a:txBody>
                    <a:bodyPr/>
                    <a:lstStyle/>
                    <a:p>
                      <a:pPr algn="ctr" fontAlgn="b"/>
                      <a:r>
                        <a:rPr lang="es-AR" sz="1100" b="0" i="0" u="none" strike="noStrike">
                          <a:solidFill>
                            <a:srgbClr val="000000"/>
                          </a:solidFill>
                          <a:effectLst/>
                          <a:latin typeface="Calibri" panose="020F0502020204030204" pitchFamily="34" charset="0"/>
                        </a:rPr>
                        <a:t>Nitro Doble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D3= 8pl/m2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10073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b"/>
                      <a:r>
                        <a:rPr lang="es-AR" sz="1100" b="0" i="0" u="none" strike="noStrike">
                          <a:solidFill>
                            <a:srgbClr val="000000"/>
                          </a:solidFill>
                          <a:effectLst/>
                          <a:latin typeface="Calibri" panose="020F050202020403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C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29072760"/>
                  </a:ext>
                </a:extLst>
              </a:tr>
              <a:tr h="184150">
                <a:tc>
                  <a:txBody>
                    <a:bodyPr/>
                    <a:lstStyle/>
                    <a:p>
                      <a:pPr algn="ctr" fontAlgn="b"/>
                      <a:r>
                        <a:rPr lang="es-AR" sz="1100" b="0" i="0" u="none" strike="noStrike">
                          <a:solidFill>
                            <a:srgbClr val="000000"/>
                          </a:solidFill>
                          <a:effectLst/>
                          <a:latin typeface="Calibri" panose="020F0502020204030204" pitchFamily="34" charset="0"/>
                        </a:rPr>
                        <a:t>Urea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D2=6pl/m2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9965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b"/>
                      <a:r>
                        <a:rPr lang="es-AR" sz="1100" b="0" i="0" u="none" strike="noStrike">
                          <a:solidFill>
                            <a:srgbClr val="000000"/>
                          </a:solidFill>
                          <a:effectLst/>
                          <a:latin typeface="Calibri" panose="020F050202020403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C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30745784"/>
                  </a:ext>
                </a:extLst>
              </a:tr>
              <a:tr h="184150">
                <a:tc>
                  <a:txBody>
                    <a:bodyPr/>
                    <a:lstStyle/>
                    <a:p>
                      <a:pPr algn="ctr" fontAlgn="b"/>
                      <a:r>
                        <a:rPr lang="es-AR" sz="1100" b="0" i="0" u="none" strike="noStrike">
                          <a:solidFill>
                            <a:srgbClr val="000000"/>
                          </a:solidFill>
                          <a:effectLst/>
                          <a:latin typeface="Calibri" panose="020F0502020204030204" pitchFamily="34" charset="0"/>
                        </a:rPr>
                        <a:t>Urea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D1=4 pl/m2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9772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B74"/>
                    </a:solidFill>
                  </a:tcPr>
                </a:tc>
                <a:tc>
                  <a:txBody>
                    <a:bodyPr/>
                    <a:lstStyle/>
                    <a:p>
                      <a:pPr algn="ctr" fontAlgn="b"/>
                      <a:r>
                        <a:rPr lang="es-AR" sz="1100" b="0" i="0" u="none" strike="noStrike">
                          <a:solidFill>
                            <a:srgbClr val="000000"/>
                          </a:solidFill>
                          <a:effectLst/>
                          <a:latin typeface="Calibri" panose="020F050202020403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C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74766911"/>
                  </a:ext>
                </a:extLst>
              </a:tr>
              <a:tr h="184150">
                <a:tc>
                  <a:txBody>
                    <a:bodyPr/>
                    <a:lstStyle/>
                    <a:p>
                      <a:pPr algn="ctr" fontAlgn="b"/>
                      <a:r>
                        <a:rPr lang="es-AR" sz="1100" b="0" i="0" u="none" strike="noStrike" dirty="0">
                          <a:solidFill>
                            <a:srgbClr val="000000"/>
                          </a:solidFill>
                          <a:effectLst/>
                          <a:latin typeface="Calibri" panose="020F0502020204030204" pitchFamily="34" charset="0"/>
                        </a:rPr>
                        <a:t>Urea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D3= 8pl/m2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9615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s-AR" sz="1100" b="0" i="0" u="none" strike="noStrike">
                          <a:solidFill>
                            <a:srgbClr val="000000"/>
                          </a:solidFill>
                          <a:effectLst/>
                          <a:latin typeface="Calibri" panose="020F050202020403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924884"/>
                  </a:ext>
                </a:extLst>
              </a:tr>
              <a:tr h="184150">
                <a:tc gridSpan="9">
                  <a:txBody>
                    <a:bodyPr/>
                    <a:lstStyle/>
                    <a:p>
                      <a:pPr algn="l" fontAlgn="b"/>
                      <a:r>
                        <a:rPr lang="es-AR" sz="1100" b="0" i="0" u="none" strike="noStrike" dirty="0">
                          <a:solidFill>
                            <a:srgbClr val="000000"/>
                          </a:solidFill>
                          <a:effectLst/>
                          <a:latin typeface="Calibri" panose="020F0502020204030204" pitchFamily="34" charset="0"/>
                        </a:rPr>
                        <a:t>Medias con una letra común no son significativamente diferentes (p &gt; 0.05)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274072489"/>
                  </a:ext>
                </a:extLst>
              </a:tr>
            </a:tbl>
          </a:graphicData>
        </a:graphic>
      </p:graphicFrame>
    </p:spTree>
    <p:extLst>
      <p:ext uri="{BB962C8B-B14F-4D97-AF65-F5344CB8AC3E}">
        <p14:creationId xmlns:p14="http://schemas.microsoft.com/office/powerpoint/2010/main" val="1442012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CuadroTexto 6">
            <a:extLst>
              <a:ext uri="{FF2B5EF4-FFF2-40B4-BE49-F238E27FC236}">
                <a16:creationId xmlns:a16="http://schemas.microsoft.com/office/drawing/2014/main" id="{3AB9F7A8-5599-4344-9CD0-9000C7DD4B41}"/>
              </a:ext>
            </a:extLst>
          </p:cNvPr>
          <p:cNvSpPr txBox="1"/>
          <p:nvPr/>
        </p:nvSpPr>
        <p:spPr>
          <a:xfrm>
            <a:off x="340242" y="56028"/>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15" name="CuadroTexto 4">
            <a:extLst>
              <a:ext uri="{FF2B5EF4-FFF2-40B4-BE49-F238E27FC236}">
                <a16:creationId xmlns:a16="http://schemas.microsoft.com/office/drawing/2014/main" id="{864715B8-7ED8-4C19-BB2F-920362AA096F}"/>
              </a:ext>
            </a:extLst>
          </p:cNvPr>
          <p:cNvSpPr txBox="1"/>
          <p:nvPr/>
        </p:nvSpPr>
        <p:spPr>
          <a:xfrm>
            <a:off x="215150" y="1000388"/>
            <a:ext cx="10887312" cy="4893647"/>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Comentario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 analizar el efecto del Distanciamiento </a:t>
            </a:r>
            <a:r>
              <a:rPr lang="es-AR" sz="1400" dirty="0">
                <a:solidFill>
                  <a:prstClr val="black"/>
                </a:solidFill>
                <a:latin typeface="Arial" panose="020B0604020202020204" pitchFamily="34" charset="0"/>
                <a:cs typeface="Arial" panose="020B0604020202020204" pitchFamily="34" charset="0"/>
              </a:rPr>
              <a:t>E</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ntre</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Surcos (DES). Se observo </a:t>
            </a:r>
            <a:r>
              <a:rPr lang="es-AR" sz="1400" dirty="0">
                <a:solidFill>
                  <a:prstClr val="black"/>
                </a:solidFill>
                <a:latin typeface="Arial" panose="020B0604020202020204" pitchFamily="34" charset="0"/>
                <a:cs typeface="Arial" panose="020B0604020202020204" pitchFamily="34" charset="0"/>
              </a:rPr>
              <a:t>que</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productividad entre </a:t>
            </a:r>
            <a:r>
              <a:rPr lang="es-AR" sz="1400" dirty="0">
                <a:solidFill>
                  <a:prstClr val="black"/>
                </a:solidFill>
                <a:latin typeface="Arial" panose="020B0604020202020204" pitchFamily="34" charset="0"/>
                <a:cs typeface="Arial" panose="020B0604020202020204" pitchFamily="34" charset="0"/>
              </a:rPr>
              <a:t>DES</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0,35m</a:t>
            </a:r>
            <a:r>
              <a:rPr lang="es-AR" sz="1400" dirty="0">
                <a:solidFill>
                  <a:prstClr val="black"/>
                </a:solidFill>
                <a:latin typeface="Arial" panose="020B0604020202020204" pitchFamily="34" charset="0"/>
                <a:cs typeface="Arial" panose="020B0604020202020204" pitchFamily="34" charset="0"/>
              </a:rPr>
              <a:t> y DES 0.7m fue similar. Ambos tratamientos</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expresaron mayor rendimiento que el DES a 1.05m.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4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Las parcelas sembradas sobre el Antecesor Barbecho Químico expresaron mayor productividad que las sembradas sobre el Barbecho Verde quemado cinco días previo a la siembra del Maíz.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4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Densidad incidió significativamente en el rendimiento. Los tratamientos de 4 y 6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pls</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/m2 superaron en rendimiento al tratamiento de 8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pls</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/m2. Posiblemente este resultado se </a:t>
            </a:r>
            <a:r>
              <a:rPr lang="es-AR" sz="1400" dirty="0">
                <a:solidFill>
                  <a:prstClr val="black"/>
                </a:solidFill>
                <a:latin typeface="Arial" panose="020B0604020202020204" pitchFamily="34" charset="0"/>
                <a:cs typeface="Arial" panose="020B0604020202020204" pitchFamily="34" charset="0"/>
              </a:rPr>
              <a:t>puede explicar por la combinación de condiciones hídricas y nutricionales limitantes para poder suplir el requerimiento de un </a:t>
            </a:r>
            <a:r>
              <a:rPr lang="es-AR" sz="1400" dirty="0" err="1">
                <a:solidFill>
                  <a:prstClr val="black"/>
                </a:solidFill>
                <a:latin typeface="Arial" panose="020B0604020202020204" pitchFamily="34" charset="0"/>
                <a:cs typeface="Arial" panose="020B0604020202020204" pitchFamily="34" charset="0"/>
              </a:rPr>
              <a:t>canopeo</a:t>
            </a:r>
            <a:r>
              <a:rPr lang="es-AR" sz="1400" dirty="0">
                <a:solidFill>
                  <a:prstClr val="black"/>
                </a:solidFill>
                <a:latin typeface="Arial" panose="020B0604020202020204" pitchFamily="34" charset="0"/>
                <a:cs typeface="Arial" panose="020B0604020202020204" pitchFamily="34" charset="0"/>
              </a:rPr>
              <a:t> de 8pls/m2. </a:t>
            </a: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efecto de la Nutrición también impactó de manera significativa en el rendimiento. En promedio las parcelas tratadas con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Nitrodoble</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rindieron mas (489kg/ha) que las tratadas con Urea. </a:t>
            </a:r>
            <a:r>
              <a:rPr kumimoji="0" lang="es-AR" sz="14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Con respecto a las fuentes, </a:t>
            </a:r>
            <a:r>
              <a:rPr kumimoji="0" lang="es-AR" sz="1400" b="0"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Nitrodoble</a:t>
            </a:r>
            <a:r>
              <a:rPr kumimoji="0" lang="es-AR" sz="14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aumentó en mayor medida la productividad en las parcelas </a:t>
            </a:r>
            <a:r>
              <a:rPr lang="es-AR" sz="1400" dirty="0">
                <a:solidFill>
                  <a:prstClr val="black"/>
                </a:solidFill>
                <a:highlight>
                  <a:srgbClr val="FFFF00"/>
                </a:highlight>
                <a:latin typeface="Arial" panose="020B0604020202020204" pitchFamily="34" charset="0"/>
                <a:cs typeface="Arial" panose="020B0604020202020204" pitchFamily="34" charset="0"/>
              </a:rPr>
              <a:t>sembradas sobre Barbecho Verde. Esta fuente de nitrógeno al carecer de nitrógeno ureico no sufre la perdida de N en forma de NH3 volatilizado</a:t>
            </a:r>
            <a:r>
              <a:rPr kumimoji="0" lang="es-AR" sz="14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a:t>
            </a:r>
            <a:r>
              <a:rPr kumimoji="0" lang="es-AR" sz="1400" b="0"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Nitrodoble</a:t>
            </a:r>
            <a:r>
              <a:rPr kumimoji="0" lang="es-AR" sz="14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posee 50% del N que aporta en forma de NH4 y 50% en forma de NO3.</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respecto a la densidad, ambas fuentes fueron menos productivas en los tratamientos de 8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pls</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/m2 seguramente por una mayor limitante hídrica.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-Estructuras que disponen a mayor equidistancia las plantas, aumentaron el rendimiento. Estas estructuras pueden aumentar la captura de nutrientes, disminuyendo el impacto ambiental producido por nutrientes móviles como el Nitrógeno.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A83CCC93-DEB7-4B62-A307-0A34C260D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936" y="5790332"/>
            <a:ext cx="2052228" cy="719487"/>
          </a:xfrm>
          <a:prstGeom prst="rect">
            <a:avLst/>
          </a:prstGeom>
        </p:spPr>
      </p:pic>
      <p:pic>
        <p:nvPicPr>
          <p:cNvPr id="8" name="Picture 7">
            <a:extLst>
              <a:ext uri="{FF2B5EF4-FFF2-40B4-BE49-F238E27FC236}">
                <a16:creationId xmlns:a16="http://schemas.microsoft.com/office/drawing/2014/main" id="{921BE017-8C57-420D-A6DC-E82F90101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597" y="5411352"/>
            <a:ext cx="189865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423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CuadroTexto 6">
            <a:extLst>
              <a:ext uri="{FF2B5EF4-FFF2-40B4-BE49-F238E27FC236}">
                <a16:creationId xmlns:a16="http://schemas.microsoft.com/office/drawing/2014/main" id="{3AB9F7A8-5599-4344-9CD0-9000C7DD4B41}"/>
              </a:ext>
            </a:extLst>
          </p:cNvPr>
          <p:cNvSpPr txBox="1"/>
          <p:nvPr/>
        </p:nvSpPr>
        <p:spPr>
          <a:xfrm>
            <a:off x="361201" y="-16964"/>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8" name="CuadroTexto 4">
            <a:extLst>
              <a:ext uri="{FF2B5EF4-FFF2-40B4-BE49-F238E27FC236}">
                <a16:creationId xmlns:a16="http://schemas.microsoft.com/office/drawing/2014/main" id="{62B6AB60-188A-4B7B-A4C3-6E9BC90B065F}"/>
              </a:ext>
            </a:extLst>
          </p:cNvPr>
          <p:cNvSpPr txBox="1"/>
          <p:nvPr/>
        </p:nvSpPr>
        <p:spPr>
          <a:xfrm>
            <a:off x="257747" y="1097986"/>
            <a:ext cx="11636608" cy="1692771"/>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resultados aquí presentados, se asocian a las condiciones climáticas y de sitio en que se llevó adelante el ensayo. Para profundizar en los conceptos relacionados con este trabajo. Recomendamos leer los siguientes links: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Imagen 7">
            <a:extLst>
              <a:ext uri="{FF2B5EF4-FFF2-40B4-BE49-F238E27FC236}">
                <a16:creationId xmlns:a16="http://schemas.microsoft.com/office/drawing/2014/main" id="{42A5F7B6-02CA-4F17-A817-A28B35AEC024}"/>
              </a:ext>
            </a:extLst>
          </p:cNvPr>
          <p:cNvPicPr>
            <a:picLocks noChangeAspect="1"/>
          </p:cNvPicPr>
          <p:nvPr/>
        </p:nvPicPr>
        <p:blipFill>
          <a:blip r:embed="rId2"/>
          <a:stretch>
            <a:fillRect/>
          </a:stretch>
        </p:blipFill>
        <p:spPr>
          <a:xfrm>
            <a:off x="10396327" y="43572"/>
            <a:ext cx="1769363" cy="1011838"/>
          </a:xfrm>
          <a:prstGeom prst="rect">
            <a:avLst/>
          </a:prstGeom>
        </p:spPr>
      </p:pic>
      <p:pic>
        <p:nvPicPr>
          <p:cNvPr id="6" name="Imagen 8">
            <a:extLst>
              <a:ext uri="{FF2B5EF4-FFF2-40B4-BE49-F238E27FC236}">
                <a16:creationId xmlns:a16="http://schemas.microsoft.com/office/drawing/2014/main" id="{8536C5D3-D3C5-4D12-833C-C047EFC6CBA1}"/>
              </a:ext>
            </a:extLst>
          </p:cNvPr>
          <p:cNvPicPr>
            <a:picLocks noChangeAspect="1"/>
          </p:cNvPicPr>
          <p:nvPr/>
        </p:nvPicPr>
        <p:blipFill>
          <a:blip r:embed="rId3"/>
          <a:stretch>
            <a:fillRect/>
          </a:stretch>
        </p:blipFill>
        <p:spPr>
          <a:xfrm>
            <a:off x="11248358" y="5650046"/>
            <a:ext cx="931332" cy="1212897"/>
          </a:xfrm>
          <a:prstGeom prst="rect">
            <a:avLst/>
          </a:prstGeom>
        </p:spPr>
      </p:pic>
      <p:sp>
        <p:nvSpPr>
          <p:cNvPr id="9" name="CuadroTexto 4">
            <a:extLst>
              <a:ext uri="{FF2B5EF4-FFF2-40B4-BE49-F238E27FC236}">
                <a16:creationId xmlns:a16="http://schemas.microsoft.com/office/drawing/2014/main" id="{7D32BA83-856A-44B8-BB7B-1056FD6BB5B3}"/>
              </a:ext>
            </a:extLst>
          </p:cNvPr>
          <p:cNvSpPr txBox="1"/>
          <p:nvPr/>
        </p:nvSpPr>
        <p:spPr>
          <a:xfrm>
            <a:off x="277696" y="2217598"/>
            <a:ext cx="11636608" cy="2062103"/>
          </a:xfrm>
          <a:prstGeom prst="rect">
            <a:avLst/>
          </a:prstGeom>
          <a:noFill/>
          <a:ln>
            <a:solidFill>
              <a:schemeClr val="bg1"/>
            </a:solidFill>
          </a:ln>
        </p:spPr>
        <p:txBody>
          <a:bodyPr wrap="square" rtlCol="0">
            <a:spAutoFit/>
          </a:bodyPr>
          <a:lstStyle/>
          <a:p>
            <a:pPr lvl="0">
              <a:defRPr/>
            </a:pPr>
            <a:r>
              <a:rPr lang="en-US" sz="1600" dirty="0">
                <a:solidFill>
                  <a:prstClr val="black"/>
                </a:solidFill>
                <a:latin typeface="Arial" panose="020B0604020202020204" pitchFamily="34" charset="0"/>
                <a:cs typeface="Arial" panose="020B0604020202020204" pitchFamily="34" charset="0"/>
                <a:hlinkClick r:id="rId4"/>
              </a:rPr>
              <a:t>Row Width and Maize Grain Yield. </a:t>
            </a:r>
            <a:r>
              <a:rPr lang="it-IT" sz="1600" dirty="0">
                <a:solidFill>
                  <a:prstClr val="black"/>
                </a:solidFill>
                <a:latin typeface="Arial" panose="020B0604020202020204" pitchFamily="34" charset="0"/>
                <a:cs typeface="Arial" panose="020B0604020202020204" pitchFamily="34" charset="0"/>
                <a:hlinkClick r:id="rId4"/>
              </a:rPr>
              <a:t>Gustavo A. Maddonni,* Alfredo G. Cirilo, and M. E. Otegui</a:t>
            </a:r>
            <a:endParaRPr lang="it-IT" sz="1600" dirty="0">
              <a:solidFill>
                <a:prstClr val="black"/>
              </a:solidFill>
              <a:latin typeface="Arial" panose="020B0604020202020204" pitchFamily="34" charset="0"/>
              <a:cs typeface="Arial" panose="020B0604020202020204" pitchFamily="34" charset="0"/>
            </a:endParaRPr>
          </a:p>
          <a:p>
            <a:pPr lvl="0">
              <a:defRPr/>
            </a:pPr>
            <a:b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lang="en-US" sz="1600" dirty="0">
                <a:solidFill>
                  <a:prstClr val="black"/>
                </a:solidFill>
                <a:latin typeface="Arial" panose="020B0604020202020204" pitchFamily="34" charset="0"/>
                <a:cs typeface="Arial" panose="020B0604020202020204" pitchFamily="34" charset="0"/>
                <a:hlinkClick r:id="rId5"/>
              </a:rPr>
              <a:t>Row Spacing, Landscape Position, and Maize Grain Yield.  Gustavo </a:t>
            </a:r>
            <a:r>
              <a:rPr lang="en-US" sz="1600" dirty="0" err="1">
                <a:solidFill>
                  <a:prstClr val="black"/>
                </a:solidFill>
                <a:latin typeface="Arial" panose="020B0604020202020204" pitchFamily="34" charset="0"/>
                <a:cs typeface="Arial" panose="020B0604020202020204" pitchFamily="34" charset="0"/>
                <a:hlinkClick r:id="rId5"/>
              </a:rPr>
              <a:t>Ángel</a:t>
            </a:r>
            <a:r>
              <a:rPr lang="en-US" sz="1600" dirty="0">
                <a:solidFill>
                  <a:prstClr val="black"/>
                </a:solidFill>
                <a:latin typeface="Arial" panose="020B0604020202020204" pitchFamily="34" charset="0"/>
                <a:cs typeface="Arial" panose="020B0604020202020204" pitchFamily="34" charset="0"/>
                <a:hlinkClick r:id="rId5"/>
              </a:rPr>
              <a:t> </a:t>
            </a:r>
            <a:r>
              <a:rPr lang="en-US" sz="1600" dirty="0" err="1">
                <a:solidFill>
                  <a:prstClr val="black"/>
                </a:solidFill>
                <a:latin typeface="Arial" panose="020B0604020202020204" pitchFamily="34" charset="0"/>
                <a:cs typeface="Arial" panose="020B0604020202020204" pitchFamily="34" charset="0"/>
                <a:hlinkClick r:id="rId5"/>
              </a:rPr>
              <a:t>Maddonni</a:t>
            </a:r>
            <a:r>
              <a:rPr lang="en-US" sz="1600" dirty="0">
                <a:solidFill>
                  <a:prstClr val="black"/>
                </a:solidFill>
                <a:latin typeface="Arial" panose="020B0604020202020204" pitchFamily="34" charset="0"/>
                <a:cs typeface="Arial" panose="020B0604020202020204" pitchFamily="34" charset="0"/>
                <a:hlinkClick r:id="rId5"/>
              </a:rPr>
              <a:t> and Joaquín Martínez-</a:t>
            </a:r>
            <a:r>
              <a:rPr lang="en-US" sz="1600" dirty="0" err="1">
                <a:solidFill>
                  <a:prstClr val="black"/>
                </a:solidFill>
                <a:latin typeface="Arial" panose="020B0604020202020204" pitchFamily="34" charset="0"/>
                <a:cs typeface="Arial" panose="020B0604020202020204" pitchFamily="34" charset="0"/>
                <a:hlinkClick r:id="rId5"/>
              </a:rPr>
              <a:t>Bercovich</a:t>
            </a:r>
            <a:endParaRPr lang="en-US" sz="1600" dirty="0">
              <a:solidFill>
                <a:prstClr val="black"/>
              </a:solidFill>
              <a:latin typeface="Arial" panose="020B0604020202020204" pitchFamily="34" charset="0"/>
              <a:cs typeface="Arial" panose="020B0604020202020204" pitchFamily="34" charset="0"/>
            </a:endParaRPr>
          </a:p>
          <a:p>
            <a:pPr lvl="0">
              <a:defRPr/>
            </a:pPr>
            <a:br>
              <a:rPr lang="en-US" sz="1600" dirty="0">
                <a:solidFill>
                  <a:prstClr val="black"/>
                </a:solidFill>
                <a:latin typeface="Arial" panose="020B0604020202020204" pitchFamily="34" charset="0"/>
                <a:cs typeface="Arial" panose="020B0604020202020204" pitchFamily="34" charset="0"/>
              </a:rPr>
            </a:br>
            <a:r>
              <a:rPr lang="en-US" sz="1600" dirty="0">
                <a:solidFill>
                  <a:prstClr val="black"/>
                </a:solidFill>
                <a:latin typeface="Arial" panose="020B0604020202020204" pitchFamily="34" charset="0"/>
                <a:cs typeface="Arial" panose="020B0604020202020204" pitchFamily="34" charset="0"/>
                <a:hlinkClick r:id="rId4"/>
              </a:rPr>
              <a:t>Row Width and Maize Grain Yield. G.A. </a:t>
            </a:r>
            <a:r>
              <a:rPr lang="en-US" sz="1600" dirty="0" err="1">
                <a:solidFill>
                  <a:prstClr val="black"/>
                </a:solidFill>
                <a:latin typeface="Arial" panose="020B0604020202020204" pitchFamily="34" charset="0"/>
                <a:cs typeface="Arial" panose="020B0604020202020204" pitchFamily="34" charset="0"/>
                <a:hlinkClick r:id="rId4"/>
              </a:rPr>
              <a:t>Maddonnia</a:t>
            </a:r>
            <a:r>
              <a:rPr lang="en-US" sz="1600" dirty="0">
                <a:solidFill>
                  <a:prstClr val="black"/>
                </a:solidFill>
                <a:latin typeface="Arial" panose="020B0604020202020204" pitchFamily="34" charset="0"/>
                <a:cs typeface="Arial" panose="020B0604020202020204" pitchFamily="34" charset="0"/>
                <a:hlinkClick r:id="rId4"/>
              </a:rPr>
              <a:t>, M. </a:t>
            </a:r>
            <a:r>
              <a:rPr lang="en-US" sz="1600" dirty="0" err="1">
                <a:solidFill>
                  <a:prstClr val="black"/>
                </a:solidFill>
                <a:latin typeface="Arial" panose="020B0604020202020204" pitchFamily="34" charset="0"/>
                <a:cs typeface="Arial" panose="020B0604020202020204" pitchFamily="34" charset="0"/>
                <a:hlinkClick r:id="rId4"/>
              </a:rPr>
              <a:t>Chelleb</a:t>
            </a:r>
            <a:r>
              <a:rPr lang="en-US" sz="1600" dirty="0">
                <a:solidFill>
                  <a:prstClr val="black"/>
                </a:solidFill>
                <a:latin typeface="Arial" panose="020B0604020202020204" pitchFamily="34" charset="0"/>
                <a:cs typeface="Arial" panose="020B0604020202020204" pitchFamily="34" charset="0"/>
                <a:hlinkClick r:id="rId4"/>
              </a:rPr>
              <a:t>, J.-L. </a:t>
            </a:r>
            <a:r>
              <a:rPr lang="en-US" sz="1600" dirty="0" err="1">
                <a:solidFill>
                  <a:prstClr val="black"/>
                </a:solidFill>
                <a:latin typeface="Arial" panose="020B0604020202020204" pitchFamily="34" charset="0"/>
                <a:cs typeface="Arial" panose="020B0604020202020204" pitchFamily="34" charset="0"/>
                <a:hlinkClick r:id="rId4"/>
              </a:rPr>
              <a:t>Drouetb</a:t>
            </a:r>
            <a:r>
              <a:rPr lang="en-US" sz="1600" dirty="0">
                <a:solidFill>
                  <a:prstClr val="black"/>
                </a:solidFill>
                <a:latin typeface="Arial" panose="020B0604020202020204" pitchFamily="34" charset="0"/>
                <a:cs typeface="Arial" panose="020B0604020202020204" pitchFamily="34" charset="0"/>
                <a:hlinkClick r:id="rId4"/>
              </a:rPr>
              <a:t>, B. </a:t>
            </a:r>
            <a:r>
              <a:rPr lang="en-US" sz="1600" dirty="0" err="1">
                <a:solidFill>
                  <a:prstClr val="black"/>
                </a:solidFill>
                <a:latin typeface="Arial" panose="020B0604020202020204" pitchFamily="34" charset="0"/>
                <a:cs typeface="Arial" panose="020B0604020202020204" pitchFamily="34" charset="0"/>
                <a:hlinkClick r:id="rId4"/>
              </a:rPr>
              <a:t>Andrieub</a:t>
            </a:r>
            <a:r>
              <a:rPr lang="en-US" sz="1600" dirty="0">
                <a:solidFill>
                  <a:prstClr val="black"/>
                </a:solidFill>
                <a:latin typeface="Arial" panose="020B0604020202020204" pitchFamily="34" charset="0"/>
                <a:cs typeface="Arial" panose="020B0604020202020204" pitchFamily="34" charset="0"/>
                <a:hlinkClick r:id="rId4"/>
              </a:rPr>
              <a:t> </a:t>
            </a:r>
            <a:br>
              <a:rPr lang="en-US" sz="1600" dirty="0">
                <a:solidFill>
                  <a:prstClr val="black"/>
                </a:solidFill>
                <a:latin typeface="Arial" panose="020B0604020202020204" pitchFamily="34" charset="0"/>
                <a:cs typeface="Arial" panose="020B0604020202020204" pitchFamily="34" charset="0"/>
              </a:rPr>
            </a:br>
            <a:br>
              <a:rPr lang="en-US" sz="1600" dirty="0">
                <a:solidFill>
                  <a:prstClr val="black"/>
                </a:solidFill>
                <a:latin typeface="Arial" panose="020B0604020202020204" pitchFamily="34" charset="0"/>
                <a:cs typeface="Arial" panose="020B0604020202020204" pitchFamily="34" charset="0"/>
              </a:rPr>
            </a:br>
            <a:r>
              <a:rPr lang="en-US" sz="1600" dirty="0">
                <a:solidFill>
                  <a:prstClr val="black"/>
                </a:solidFill>
                <a:latin typeface="Arial" panose="020B0604020202020204" pitchFamily="34" charset="0"/>
                <a:cs typeface="Arial" panose="020B0604020202020204" pitchFamily="34" charset="0"/>
                <a:hlinkClick r:id="rId6"/>
              </a:rPr>
              <a:t>Plant population density, row spacing and hybrid effects on maize canopy architecture and light attenuation. G.A </a:t>
            </a:r>
            <a:r>
              <a:rPr lang="en-US" sz="1600" dirty="0" err="1">
                <a:solidFill>
                  <a:prstClr val="black"/>
                </a:solidFill>
                <a:latin typeface="Arial" panose="020B0604020202020204" pitchFamily="34" charset="0"/>
                <a:cs typeface="Arial" panose="020B0604020202020204" pitchFamily="34" charset="0"/>
                <a:hlinkClick r:id="rId6"/>
              </a:rPr>
              <a:t>Maddoni</a:t>
            </a:r>
            <a:r>
              <a:rPr lang="en-US" sz="1600" dirty="0">
                <a:solidFill>
                  <a:prstClr val="black"/>
                </a:solidFill>
                <a:latin typeface="Arial" panose="020B0604020202020204" pitchFamily="34" charset="0"/>
                <a:cs typeface="Arial" panose="020B0604020202020204" pitchFamily="34" charset="0"/>
                <a:hlinkClick r:id="rId6"/>
              </a:rPr>
              <a:t>, M.E </a:t>
            </a:r>
            <a:r>
              <a:rPr lang="en-US" sz="1600" dirty="0" err="1">
                <a:solidFill>
                  <a:prstClr val="black"/>
                </a:solidFill>
                <a:latin typeface="Arial" panose="020B0604020202020204" pitchFamily="34" charset="0"/>
                <a:cs typeface="Arial" panose="020B0604020202020204" pitchFamily="34" charset="0"/>
                <a:hlinkClick r:id="rId6"/>
              </a:rPr>
              <a:t>Otegui</a:t>
            </a:r>
            <a:r>
              <a:rPr lang="en-US" sz="1600" dirty="0">
                <a:solidFill>
                  <a:prstClr val="black"/>
                </a:solidFill>
                <a:latin typeface="Arial" panose="020B0604020202020204" pitchFamily="34" charset="0"/>
                <a:cs typeface="Arial" panose="020B0604020202020204" pitchFamily="34" charset="0"/>
                <a:hlinkClick r:id="rId6"/>
              </a:rPr>
              <a:t>, A.G Cirilo</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5228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22715" y="833650"/>
            <a:ext cx="4030270"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Localidad</a:t>
            </a:r>
            <a:r>
              <a:rPr lang="en-US" sz="2900" b="1" dirty="0">
                <a:solidFill>
                  <a:srgbClr val="F67D20"/>
                </a:solidFill>
                <a:latin typeface="Arial" panose="020B0604020202020204" pitchFamily="34" charset="0"/>
                <a:ea typeface="Uni Neue Heavy" charset="0"/>
                <a:cs typeface="Arial" panose="020B0604020202020204" pitchFamily="34" charset="0"/>
              </a:rPr>
              <a:t> </a:t>
            </a:r>
            <a:r>
              <a:rPr lang="en-US" sz="2900" b="1" dirty="0" err="1">
                <a:solidFill>
                  <a:srgbClr val="F67D20"/>
                </a:solidFill>
                <a:latin typeface="Arial" panose="020B0604020202020204" pitchFamily="34" charset="0"/>
                <a:ea typeface="Uni Neue Heavy" charset="0"/>
                <a:cs typeface="Arial" panose="020B0604020202020204" pitchFamily="34" charset="0"/>
              </a:rPr>
              <a:t>Chacabuco</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9177774" y="806354"/>
            <a:ext cx="2065422" cy="1181144"/>
          </a:xfrm>
          <a:prstGeom prst="rect">
            <a:avLst/>
          </a:prstGeom>
        </p:spPr>
      </p:pic>
      <p:pic>
        <p:nvPicPr>
          <p:cNvPr id="8" name="Imagen 7"/>
          <p:cNvPicPr>
            <a:picLocks noChangeAspect="1"/>
          </p:cNvPicPr>
          <p:nvPr/>
        </p:nvPicPr>
        <p:blipFill>
          <a:blip r:embed="rId3"/>
          <a:stretch>
            <a:fillRect/>
          </a:stretch>
        </p:blipFill>
        <p:spPr>
          <a:xfrm>
            <a:off x="11102462" y="5442154"/>
            <a:ext cx="1087167" cy="1415845"/>
          </a:xfrm>
          <a:prstGeom prst="rect">
            <a:avLst/>
          </a:prstGeom>
        </p:spPr>
      </p:pic>
      <p:sp>
        <p:nvSpPr>
          <p:cNvPr id="9" name="Rectángulo 8"/>
          <p:cNvSpPr/>
          <p:nvPr/>
        </p:nvSpPr>
        <p:spPr>
          <a:xfrm>
            <a:off x="1024514" y="1374005"/>
            <a:ext cx="620382" cy="59696"/>
          </a:xfrm>
          <a:prstGeom prst="rect">
            <a:avLst/>
          </a:prstGeom>
          <a:solidFill>
            <a:srgbClr val="F57E2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A355CC4-FDF5-4794-82E7-397621595677}"/>
              </a:ext>
            </a:extLst>
          </p:cNvPr>
          <p:cNvPicPr>
            <a:picLocks noChangeAspect="1"/>
          </p:cNvPicPr>
          <p:nvPr/>
        </p:nvPicPr>
        <p:blipFill>
          <a:blip r:embed="rId4"/>
          <a:stretch>
            <a:fillRect/>
          </a:stretch>
        </p:blipFill>
        <p:spPr>
          <a:xfrm>
            <a:off x="104775" y="2028825"/>
            <a:ext cx="7219950" cy="4743450"/>
          </a:xfrm>
          <a:prstGeom prst="rect">
            <a:avLst/>
          </a:prstGeom>
        </p:spPr>
      </p:pic>
      <p:sp>
        <p:nvSpPr>
          <p:cNvPr id="10" name="Title 1">
            <a:extLst>
              <a:ext uri="{FF2B5EF4-FFF2-40B4-BE49-F238E27FC236}">
                <a16:creationId xmlns:a16="http://schemas.microsoft.com/office/drawing/2014/main" id="{B0A92EA9-0F9A-463E-97EA-7807055DF2F5}"/>
              </a:ext>
            </a:extLst>
          </p:cNvPr>
          <p:cNvSpPr txBox="1">
            <a:spLocks/>
          </p:cNvSpPr>
          <p:nvPr/>
        </p:nvSpPr>
        <p:spPr>
          <a:xfrm>
            <a:off x="7810500" y="2041527"/>
            <a:ext cx="4019550" cy="45973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800" kern="1200">
                <a:solidFill>
                  <a:schemeClr val="tx1"/>
                </a:solidFill>
                <a:latin typeface="Helvetica" panose="020B0604020202020204" pitchFamily="34" charset="0"/>
                <a:ea typeface="+mj-ea"/>
                <a:cs typeface="Helvetica"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
                <a:srgbClr val="990033"/>
              </a:buClr>
              <a:buSzTx/>
              <a:buFontTx/>
              <a:buNone/>
              <a:tabLst/>
              <a:defRPr/>
            </a:pPr>
            <a:endParaRPr kumimoji="0" lang="en-US" sz="2000" b="1"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990033"/>
              </a:buClr>
              <a:buSzTx/>
              <a:buFontTx/>
              <a:buNone/>
              <a:tabLst/>
              <a:defRPr/>
            </a:pPr>
            <a:endParaRPr lang="en-US" sz="2000" b="1" dirty="0">
              <a:solidFill>
                <a:sysClr val="windowText" lastClr="000000"/>
              </a:solidFill>
            </a:endParaRPr>
          </a:p>
          <a:p>
            <a:pPr marL="0" marR="0" lvl="0" indent="0" algn="l" defTabSz="914400" rtl="0" eaLnBrk="1" fontAlgn="auto" latinLnBrk="0" hangingPunct="1">
              <a:lnSpc>
                <a:spcPct val="90000"/>
              </a:lnSpc>
              <a:spcBef>
                <a:spcPts val="1000"/>
              </a:spcBef>
              <a:spcAft>
                <a:spcPts val="0"/>
              </a:spcAft>
              <a:buClr>
                <a:srgbClr val="990033"/>
              </a:buClr>
              <a:buSzTx/>
              <a:buFontTx/>
              <a:buNone/>
              <a:tabLst/>
              <a:defRPr/>
            </a:pPr>
            <a:endParaRPr kumimoji="0" lang="en-US" sz="2000" b="1"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990033"/>
              </a:buClr>
              <a:buSzTx/>
              <a:buFontTx/>
              <a:buNone/>
              <a:tabLst/>
              <a:defRPr/>
            </a:pPr>
            <a:endParaRPr lang="en-US" sz="2000" b="1" dirty="0">
              <a:solidFill>
                <a:sysClr val="windowText" lastClr="000000"/>
              </a:solidFill>
            </a:endParaRPr>
          </a:p>
          <a:p>
            <a:pPr marL="0" marR="0" lvl="0" indent="0" algn="l" defTabSz="914400" rtl="0" eaLnBrk="1" fontAlgn="auto" latinLnBrk="0" hangingPunct="1">
              <a:lnSpc>
                <a:spcPct val="90000"/>
              </a:lnSpc>
              <a:spcBef>
                <a:spcPts val="1000"/>
              </a:spcBef>
              <a:spcAft>
                <a:spcPts val="0"/>
              </a:spcAft>
              <a:buClr>
                <a:srgbClr val="990033"/>
              </a:buClr>
              <a:buSzTx/>
              <a:buFontTx/>
              <a:buNone/>
              <a:tabLst/>
              <a:defRPr/>
            </a:pPr>
            <a:endParaRPr kumimoji="0" lang="en-US" sz="2000" b="1"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990033"/>
              </a:buClr>
              <a:buSzTx/>
              <a:buFontTx/>
              <a:buNone/>
              <a:tabLst/>
              <a:defRPr/>
            </a:pPr>
            <a:endParaRPr lang="en-US" sz="2000" b="1" dirty="0">
              <a:solidFill>
                <a:sysClr val="windowText" lastClr="000000"/>
              </a:solidFill>
            </a:endParaRPr>
          </a:p>
          <a:p>
            <a:pPr marL="0" marR="0" lvl="0" indent="0" algn="l" defTabSz="914400" rtl="0" eaLnBrk="1" fontAlgn="auto" latinLnBrk="0" hangingPunct="1">
              <a:lnSpc>
                <a:spcPct val="90000"/>
              </a:lnSpc>
              <a:spcBef>
                <a:spcPts val="1000"/>
              </a:spcBef>
              <a:spcAft>
                <a:spcPts val="0"/>
              </a:spcAft>
              <a:buClr>
                <a:srgbClr val="990033"/>
              </a:buClr>
              <a:buSzTx/>
              <a:buFontTx/>
              <a:buNone/>
              <a:tabLst/>
              <a:defRPr/>
            </a:pPr>
            <a:endParaRPr kumimoji="0" lang="en-US" sz="2000" b="1"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990033"/>
              </a:buClr>
              <a:buSzTx/>
              <a:buFontTx/>
              <a:buNone/>
              <a:tabLst/>
              <a:defRPr/>
            </a:pPr>
            <a:endParaRPr lang="en-US" sz="2000" b="1" dirty="0">
              <a:solidFill>
                <a:sysClr val="windowText" lastClr="000000"/>
              </a:solidFill>
            </a:endParaRPr>
          </a:p>
          <a:p>
            <a:pPr marL="0" marR="0" lvl="0" indent="0" algn="l" defTabSz="914400" rtl="0" eaLnBrk="1" fontAlgn="auto" latinLnBrk="0" hangingPunct="1">
              <a:lnSpc>
                <a:spcPct val="90000"/>
              </a:lnSpc>
              <a:spcBef>
                <a:spcPts val="1000"/>
              </a:spcBef>
              <a:spcAft>
                <a:spcPts val="0"/>
              </a:spcAft>
              <a:buClr>
                <a:srgbClr val="990033"/>
              </a:buClr>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rPr>
              <a:t>Auditor MIB </a:t>
            </a:r>
            <a:r>
              <a:rPr kumimoji="0" lang="en-US" sz="2000" b="1" i="0" u="none" strike="noStrike" kern="1200" cap="none" spc="0" normalizeH="0" baseline="0" noProof="0" dirty="0" err="1">
                <a:ln>
                  <a:noFill/>
                </a:ln>
                <a:solidFill>
                  <a:sysClr val="windowText" lastClr="000000"/>
                </a:solidFill>
                <a:effectLst/>
                <a:uLnTx/>
                <a:uFillTx/>
                <a:latin typeface="Helvetica" panose="020B0604020202020204" pitchFamily="34" charset="0"/>
                <a:ea typeface="+mj-ea"/>
                <a:cs typeface="Helvetica" panose="020B0604020202020204" pitchFamily="34" charset="0"/>
              </a:rPr>
              <a:t>Chacabuco</a:t>
            </a:r>
            <a:r>
              <a:rPr kumimoji="0" lang="en-US" sz="2000" b="1"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rPr>
              <a:t>:</a:t>
            </a:r>
            <a:br>
              <a:rPr kumimoji="0" lang="en-US" sz="2000" b="1"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rPr>
            </a:br>
            <a:br>
              <a:rPr kumimoji="0" lang="en-US" sz="2000" b="0"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rPr>
            </a:br>
            <a:r>
              <a:rPr kumimoji="0" lang="en-US" sz="2000" b="0"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rPr>
              <a:t> -Paolo De Luca Ing. </a:t>
            </a:r>
            <a:r>
              <a:rPr kumimoji="0" lang="en-US" sz="2000" b="0" i="0" u="none" strike="noStrike" kern="1200" cap="none" spc="0" normalizeH="0" baseline="0" noProof="0" dirty="0" err="1">
                <a:ln>
                  <a:noFill/>
                </a:ln>
                <a:solidFill>
                  <a:sysClr val="windowText" lastClr="000000"/>
                </a:solidFill>
                <a:effectLst/>
                <a:uLnTx/>
                <a:uFillTx/>
                <a:latin typeface="Helvetica" panose="020B0604020202020204" pitchFamily="34" charset="0"/>
                <a:ea typeface="+mj-ea"/>
                <a:cs typeface="Helvetica" panose="020B0604020202020204" pitchFamily="34" charset="0"/>
              </a:rPr>
              <a:t>Agr</a:t>
            </a:r>
            <a:r>
              <a:rPr kumimoji="0" lang="en-US" sz="2000" b="0"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rPr>
              <a:t>. UBA. D&amp;P </a:t>
            </a:r>
            <a:r>
              <a:rPr kumimoji="0" lang="en-US" sz="2000" b="0" i="0" u="none" strike="noStrike" kern="1200" cap="none" spc="0" normalizeH="0" baseline="0" noProof="0" dirty="0" err="1">
                <a:ln>
                  <a:noFill/>
                </a:ln>
                <a:solidFill>
                  <a:sysClr val="windowText" lastClr="000000"/>
                </a:solidFill>
                <a:effectLst/>
                <a:uLnTx/>
                <a:uFillTx/>
                <a:latin typeface="Helvetica" panose="020B0604020202020204" pitchFamily="34" charset="0"/>
                <a:ea typeface="+mj-ea"/>
                <a:cs typeface="Helvetica" panose="020B0604020202020204" pitchFamily="34" charset="0"/>
              </a:rPr>
              <a:t>Agro</a:t>
            </a:r>
            <a:r>
              <a:rPr kumimoji="0" lang="en-US" sz="2000" b="0"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rPr>
              <a:t> </a:t>
            </a:r>
            <a:r>
              <a:rPr kumimoji="0" lang="en-US" sz="2000" b="0" i="0" u="none" strike="noStrike" kern="1200" cap="none" spc="0" normalizeH="0" baseline="0" noProof="0" dirty="0" err="1">
                <a:ln>
                  <a:noFill/>
                </a:ln>
                <a:solidFill>
                  <a:sysClr val="windowText" lastClr="000000"/>
                </a:solidFill>
                <a:effectLst/>
                <a:uLnTx/>
                <a:uFillTx/>
                <a:latin typeface="Helvetica" panose="020B0604020202020204" pitchFamily="34" charset="0"/>
                <a:ea typeface="+mj-ea"/>
                <a:cs typeface="Helvetica" panose="020B0604020202020204" pitchFamily="34" charset="0"/>
              </a:rPr>
              <a:t>Consultora</a:t>
            </a:r>
            <a:r>
              <a:rPr kumimoji="0" lang="es-ES" sz="2000" b="0" i="0" u="none" strike="noStrike" kern="1200" cap="none" spc="0" normalizeH="0" baseline="0" noProof="0" dirty="0">
                <a:ln>
                  <a:noFill/>
                </a:ln>
                <a:solidFill>
                  <a:prstClr val="black"/>
                </a:solidFill>
                <a:effectLst/>
                <a:uLnTx/>
                <a:uFillTx/>
                <a:latin typeface="Helvetica" panose="020B0604020202020204" pitchFamily="34" charset="0"/>
                <a:ea typeface="+mj-ea"/>
                <a:cs typeface="Helvetica" panose="020B0604020202020204" pitchFamily="34" charset="0"/>
              </a:rPr>
              <a:t>.</a:t>
            </a:r>
            <a:br>
              <a:rPr kumimoji="0" lang="es-ES" sz="2000" b="0" i="0" u="none" strike="noStrike" kern="1200" cap="none" spc="0" normalizeH="0" baseline="0" noProof="0" dirty="0">
                <a:ln>
                  <a:noFill/>
                </a:ln>
                <a:solidFill>
                  <a:prstClr val="black"/>
                </a:solidFill>
                <a:effectLst/>
                <a:uLnTx/>
                <a:uFillTx/>
                <a:latin typeface="Helvetica" panose="020B0604020202020204" pitchFamily="34" charset="0"/>
                <a:ea typeface="+mj-ea"/>
                <a:cs typeface="Helvetica" panose="020B0604020202020204" pitchFamily="34" charset="0"/>
              </a:rPr>
            </a:br>
            <a:endParaRPr kumimoji="0" lang="en-US" sz="2000" b="0" i="0" u="none" strike="noStrike" kern="1200" cap="none" spc="0" normalizeH="0" baseline="0" noProof="0" dirty="0">
              <a:ln>
                <a:noFill/>
              </a:ln>
              <a:solidFill>
                <a:sysClr val="windowText" lastClr="000000"/>
              </a:solidFill>
              <a:effectLst/>
              <a:uLnTx/>
              <a:uFillTx/>
              <a:latin typeface="Helvetica" panose="020B0604020202020204" pitchFamily="34" charset="0"/>
              <a:ea typeface="+mj-ea"/>
              <a:cs typeface="Helvetica" panose="020B0604020202020204" pitchFamily="34" charset="0"/>
            </a:endParaRPr>
          </a:p>
        </p:txBody>
      </p:sp>
      <p:pic>
        <p:nvPicPr>
          <p:cNvPr id="11" name="Picture 10">
            <a:extLst>
              <a:ext uri="{FF2B5EF4-FFF2-40B4-BE49-F238E27FC236}">
                <a16:creationId xmlns:a16="http://schemas.microsoft.com/office/drawing/2014/main" id="{D0ADF90A-798A-4A58-A6F0-FB87C66FC682}"/>
              </a:ext>
            </a:extLst>
          </p:cNvPr>
          <p:cNvPicPr>
            <a:picLocks noChangeAspect="1"/>
          </p:cNvPicPr>
          <p:nvPr/>
        </p:nvPicPr>
        <p:blipFill>
          <a:blip r:embed="rId5"/>
          <a:stretch>
            <a:fillRect/>
          </a:stretch>
        </p:blipFill>
        <p:spPr>
          <a:xfrm>
            <a:off x="8410575" y="2181224"/>
            <a:ext cx="2471738" cy="2825115"/>
          </a:xfrm>
          <a:prstGeom prst="rect">
            <a:avLst/>
          </a:prstGeom>
        </p:spPr>
      </p:pic>
    </p:spTree>
    <p:extLst>
      <p:ext uri="{BB962C8B-B14F-4D97-AF65-F5344CB8AC3E}">
        <p14:creationId xmlns:p14="http://schemas.microsoft.com/office/powerpoint/2010/main" val="719885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950029" y="4071707"/>
            <a:ext cx="2125903"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2</a:t>
            </a:r>
          </a:p>
        </p:txBody>
      </p:sp>
      <p:sp>
        <p:nvSpPr>
          <p:cNvPr id="20" name="CuadroTexto 19"/>
          <p:cNvSpPr txBox="1"/>
          <p:nvPr/>
        </p:nvSpPr>
        <p:spPr>
          <a:xfrm>
            <a:off x="950029" y="5126832"/>
            <a:ext cx="7672293"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Híbrido x N</a:t>
            </a:r>
            <a:r>
              <a:rPr kumimoji="0" lang="es-AR"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itrógeno</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x Densidad</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22" name="Rectángulo 21"/>
          <p:cNvSpPr/>
          <p:nvPr/>
        </p:nvSpPr>
        <p:spPr>
          <a:xfrm>
            <a:off x="1044949" y="5760921"/>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260A61C5-3F8C-4F75-9148-F5E2194FC290}"/>
              </a:ext>
            </a:extLst>
          </p:cNvPr>
          <p:cNvSpPr txBox="1"/>
          <p:nvPr/>
        </p:nvSpPr>
        <p:spPr>
          <a:xfrm>
            <a:off x="950314" y="4649083"/>
            <a:ext cx="62376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Fertilización Dosis Optimas</a:t>
            </a:r>
            <a:endParaRPr kumimoji="0" lang="es-ES_tradnl"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3446440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CuadroTexto 6">
            <a:extLst>
              <a:ext uri="{FF2B5EF4-FFF2-40B4-BE49-F238E27FC236}">
                <a16:creationId xmlns:a16="http://schemas.microsoft.com/office/drawing/2014/main" id="{3AB9F7A8-5599-4344-9CD0-9000C7DD4B41}"/>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Nitrógeno x Densidad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pic>
        <p:nvPicPr>
          <p:cNvPr id="2" name="Picture 1">
            <a:extLst>
              <a:ext uri="{FF2B5EF4-FFF2-40B4-BE49-F238E27FC236}">
                <a16:creationId xmlns:a16="http://schemas.microsoft.com/office/drawing/2014/main" id="{FE742236-7620-4917-8AD1-74FE825E32B5}"/>
              </a:ext>
            </a:extLst>
          </p:cNvPr>
          <p:cNvPicPr>
            <a:picLocks noChangeAspect="1"/>
          </p:cNvPicPr>
          <p:nvPr/>
        </p:nvPicPr>
        <p:blipFill>
          <a:blip r:embed="rId4"/>
          <a:stretch>
            <a:fillRect/>
          </a:stretch>
        </p:blipFill>
        <p:spPr>
          <a:xfrm>
            <a:off x="498811" y="1754750"/>
            <a:ext cx="5845477" cy="4291914"/>
          </a:xfrm>
          <a:prstGeom prst="rect">
            <a:avLst/>
          </a:prstGeom>
        </p:spPr>
      </p:pic>
      <p:sp>
        <p:nvSpPr>
          <p:cNvPr id="8" name="Title 1">
            <a:extLst>
              <a:ext uri="{FF2B5EF4-FFF2-40B4-BE49-F238E27FC236}">
                <a16:creationId xmlns:a16="http://schemas.microsoft.com/office/drawing/2014/main" id="{994E10CA-A388-49DE-9D55-CFAF58BDAD8D}"/>
              </a:ext>
            </a:extLst>
          </p:cNvPr>
          <p:cNvSpPr txBox="1">
            <a:spLocks/>
          </p:cNvSpPr>
          <p:nvPr/>
        </p:nvSpPr>
        <p:spPr>
          <a:xfrm>
            <a:off x="6641433" y="3420617"/>
            <a:ext cx="4352800" cy="3290189"/>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Este ensayo complementa la información generada por el equipo de Desarrollo de CORTEVA. Estos resultados serán sumados a la base de datos general CORTEVA. La compilación de esa información permitirá obtener superficies de respuesta de Densidad y aporte de Nitrógeno. Este ensayo se repite en otros MIBs. Próximamente presentemos un análisis en conjunto de este tema. </a:t>
            </a:r>
          </a:p>
        </p:txBody>
      </p:sp>
      <p:sp>
        <p:nvSpPr>
          <p:cNvPr id="10" name="Title 1">
            <a:extLst>
              <a:ext uri="{FF2B5EF4-FFF2-40B4-BE49-F238E27FC236}">
                <a16:creationId xmlns:a16="http://schemas.microsoft.com/office/drawing/2014/main" id="{183BD1EE-E51D-40E1-A87E-E887858ED5F6}"/>
              </a:ext>
            </a:extLst>
          </p:cNvPr>
          <p:cNvSpPr txBox="1">
            <a:spLocks/>
          </p:cNvSpPr>
          <p:nvPr/>
        </p:nvSpPr>
        <p:spPr>
          <a:xfrm>
            <a:off x="6641433" y="1307502"/>
            <a:ext cx="4352800" cy="2070087"/>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Objetivo:</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Analizar la interacción densidad x dosis de nitrógeno en dos híbridos Brevant. Inferir recomendaciones de aporte de fertilizantes y densidades que permitan maximizar los rendimientos. </a:t>
            </a:r>
          </a:p>
        </p:txBody>
      </p:sp>
    </p:spTree>
    <p:extLst>
      <p:ext uri="{BB962C8B-B14F-4D97-AF65-F5344CB8AC3E}">
        <p14:creationId xmlns:p14="http://schemas.microsoft.com/office/powerpoint/2010/main" val="3537942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18" name="CuadroTexto 6">
            <a:extLst>
              <a:ext uri="{FF2B5EF4-FFF2-40B4-BE49-F238E27FC236}">
                <a16:creationId xmlns:a16="http://schemas.microsoft.com/office/drawing/2014/main" id="{95CA1BF9-8695-477E-9D31-BA75E9324AA6}"/>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Nitrógeno x Densidad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19" name="Title 1">
            <a:extLst>
              <a:ext uri="{FF2B5EF4-FFF2-40B4-BE49-F238E27FC236}">
                <a16:creationId xmlns:a16="http://schemas.microsoft.com/office/drawing/2014/main" id="{8C8B6948-044A-4632-804B-E47577907C44}"/>
              </a:ext>
            </a:extLst>
          </p:cNvPr>
          <p:cNvSpPr txBox="1">
            <a:spLocks/>
          </p:cNvSpPr>
          <p:nvPr/>
        </p:nvSpPr>
        <p:spPr>
          <a:xfrm>
            <a:off x="279135" y="1508567"/>
            <a:ext cx="5226516" cy="3773504"/>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Características Generales del Ensayo:</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-Fecha de siembra </a:t>
            </a:r>
            <a:r>
              <a:rPr lang="es-AR" sz="1400" dirty="0">
                <a:solidFill>
                  <a:prstClr val="black"/>
                </a:solidFill>
                <a:latin typeface="Arial" panose="020B0604020202020204" pitchFamily="34" charset="0"/>
                <a:cs typeface="Arial" panose="020B0604020202020204" pitchFamily="34" charset="0"/>
              </a:rPr>
              <a:t>24</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/09/2019</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-Fertilización con Fósforo MAP 100 Kg/ha</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 Genotipos: NEXT22.6PWUE y BRV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Precomercial</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PWUE</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-16 tratamientos:  4 Niveles de Nitrógeno (80, 120, 200 y 300kg de aporte de Nitrógeno) x 4 Densidades de Siembra (</a:t>
            </a:r>
            <a:r>
              <a:rPr lang="es-AR" sz="1400" dirty="0">
                <a:solidFill>
                  <a:prstClr val="black"/>
                </a:solidFill>
                <a:latin typeface="Arial" panose="020B0604020202020204" pitchFamily="34" charset="0"/>
                <a:cs typeface="Arial" panose="020B0604020202020204" pitchFamily="34" charset="0"/>
              </a:rPr>
              <a:t>45</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lang="es-AR" sz="1400" dirty="0">
                <a:solidFill>
                  <a:prstClr val="black"/>
                </a:solidFill>
                <a:latin typeface="Arial" panose="020B0604020202020204" pitchFamily="34" charset="0"/>
                <a:cs typeface="Arial" panose="020B0604020202020204" pitchFamily="34" charset="0"/>
              </a:rPr>
              <a:t>6</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0, 75, y 90 mil plantas/ha.</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 repeticiones</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-Diseño en Bloques completos </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-Fertilizante </a:t>
            </a:r>
            <a:r>
              <a:rPr lang="es-AR" sz="1400" b="1" dirty="0" err="1">
                <a:solidFill>
                  <a:prstClr val="black"/>
                </a:solidFill>
                <a:latin typeface="Arial" panose="020B0604020202020204" pitchFamily="34" charset="0"/>
                <a:cs typeface="Arial" panose="020B0604020202020204" pitchFamily="34" charset="0"/>
              </a:rPr>
              <a:t>Nitrodoble</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ts val="2299"/>
              </a:lnSpc>
              <a:spcBef>
                <a:spcPct val="0"/>
              </a:spcBef>
              <a:spcAft>
                <a:spcPts val="0"/>
              </a:spcAft>
              <a:buClrTx/>
              <a:buSzTx/>
              <a:buFontTx/>
              <a:buNone/>
              <a:tabLst/>
              <a:defRPr/>
            </a:pP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graphicFrame>
        <p:nvGraphicFramePr>
          <p:cNvPr id="8" name="Table 7">
            <a:extLst>
              <a:ext uri="{FF2B5EF4-FFF2-40B4-BE49-F238E27FC236}">
                <a16:creationId xmlns:a16="http://schemas.microsoft.com/office/drawing/2014/main" id="{D90624B5-823B-46A7-AF4D-648876DDA23E}"/>
              </a:ext>
            </a:extLst>
          </p:cNvPr>
          <p:cNvGraphicFramePr>
            <a:graphicFrameLocks noGrp="1"/>
          </p:cNvGraphicFramePr>
          <p:nvPr>
            <p:extLst>
              <p:ext uri="{D42A27DB-BD31-4B8C-83A1-F6EECF244321}">
                <p14:modId xmlns:p14="http://schemas.microsoft.com/office/powerpoint/2010/main" val="2418266388"/>
              </p:ext>
            </p:extLst>
          </p:nvPr>
        </p:nvGraphicFramePr>
        <p:xfrm>
          <a:off x="3692012" y="6105318"/>
          <a:ext cx="4419600" cy="533802"/>
        </p:xfrm>
        <a:graphic>
          <a:graphicData uri="http://schemas.openxmlformats.org/drawingml/2006/table">
            <a:tbl>
              <a:tblPr/>
              <a:tblGrid>
                <a:gridCol w="2696322">
                  <a:extLst>
                    <a:ext uri="{9D8B030D-6E8A-4147-A177-3AD203B41FA5}">
                      <a16:colId xmlns:a16="http://schemas.microsoft.com/office/drawing/2014/main" val="794889512"/>
                    </a:ext>
                  </a:extLst>
                </a:gridCol>
                <a:gridCol w="1723278">
                  <a:extLst>
                    <a:ext uri="{9D8B030D-6E8A-4147-A177-3AD203B41FA5}">
                      <a16:colId xmlns:a16="http://schemas.microsoft.com/office/drawing/2014/main" val="1869192971"/>
                    </a:ext>
                  </a:extLst>
                </a:gridCol>
              </a:tblGrid>
              <a:tr h="311552">
                <a:tc>
                  <a:txBody>
                    <a:bodyPr/>
                    <a:lstStyle/>
                    <a:p>
                      <a:pPr algn="ctr" rtl="0" fontAlgn="b"/>
                      <a:r>
                        <a:rPr lang="es-AR" sz="1400" b="1" i="0" u="none" strike="noStrike" dirty="0">
                          <a:solidFill>
                            <a:srgbClr val="000000"/>
                          </a:solidFill>
                          <a:effectLst/>
                          <a:latin typeface="Arial" panose="020B0604020202020204" pitchFamily="34" charset="0"/>
                        </a:rPr>
                        <a:t>N (Kg/Ha) 0-60 a la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b"/>
                      <a:r>
                        <a:rPr lang="es-AR" sz="1400" b="1" i="0" u="none" strike="noStrike" dirty="0">
                          <a:solidFill>
                            <a:srgbClr val="000000"/>
                          </a:solidFill>
                          <a:effectLst/>
                          <a:latin typeface="Arial" panose="020B0604020202020204" pitchFamily="34" charset="0"/>
                        </a:rPr>
                        <a:t>Fecha Análisis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981094172"/>
                  </a:ext>
                </a:extLst>
              </a:tr>
              <a:tr h="222250">
                <a:tc>
                  <a:txBody>
                    <a:bodyPr/>
                    <a:lstStyle/>
                    <a:p>
                      <a:pPr algn="ctr" rtl="0" fontAlgn="b"/>
                      <a:r>
                        <a:rPr lang="es-AR" sz="1400" b="0" i="0" u="none" strike="noStrike" dirty="0">
                          <a:solidFill>
                            <a:srgbClr val="000000"/>
                          </a:solidFill>
                          <a:effectLst/>
                          <a:latin typeface="Arial" panose="020B0604020202020204" pitchFamily="34" charset="0"/>
                        </a:rPr>
                        <a:t>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400" b="0" i="0" u="none" strike="noStrike" dirty="0">
                          <a:solidFill>
                            <a:srgbClr val="000000"/>
                          </a:solidFill>
                          <a:effectLst/>
                          <a:latin typeface="Arial" panose="020B0604020202020204" pitchFamily="34" charset="0"/>
                        </a:rPr>
                        <a:t>24/09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74105"/>
                  </a:ext>
                </a:extLst>
              </a:tr>
            </a:tbl>
          </a:graphicData>
        </a:graphic>
      </p:graphicFrame>
      <p:sp>
        <p:nvSpPr>
          <p:cNvPr id="9" name="CuadroTexto 3">
            <a:extLst>
              <a:ext uri="{FF2B5EF4-FFF2-40B4-BE49-F238E27FC236}">
                <a16:creationId xmlns:a16="http://schemas.microsoft.com/office/drawing/2014/main" id="{B3EB1E0B-A10C-41CB-A46C-9A9A4F6972D7}"/>
              </a:ext>
            </a:extLst>
          </p:cNvPr>
          <p:cNvSpPr txBox="1"/>
          <p:nvPr/>
        </p:nvSpPr>
        <p:spPr>
          <a:xfrm>
            <a:off x="4419600" y="5731337"/>
            <a:ext cx="2933699"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C0000"/>
                </a:solidFill>
                <a:effectLst/>
                <a:uLnTx/>
                <a:uFillTx/>
                <a:latin typeface="Arial" panose="020B0604020202020204" pitchFamily="34" charset="0"/>
                <a:ea typeface="+mn-ea"/>
                <a:cs typeface="Arial" panose="020B0604020202020204" pitchFamily="34" charset="0"/>
              </a:rPr>
              <a:t>Resultado Análisis (N inicial)</a:t>
            </a:r>
            <a:endPar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4DF3DBB-6A66-4573-8943-56A81E5FD7A7}"/>
              </a:ext>
            </a:extLst>
          </p:cNvPr>
          <p:cNvPicPr>
            <a:picLocks noChangeAspect="1"/>
          </p:cNvPicPr>
          <p:nvPr/>
        </p:nvPicPr>
        <p:blipFill>
          <a:blip r:embed="rId4"/>
          <a:stretch>
            <a:fillRect/>
          </a:stretch>
        </p:blipFill>
        <p:spPr>
          <a:xfrm>
            <a:off x="5912115" y="1764764"/>
            <a:ext cx="6000750" cy="3019425"/>
          </a:xfrm>
          <a:prstGeom prst="rect">
            <a:avLst/>
          </a:prstGeom>
        </p:spPr>
      </p:pic>
    </p:spTree>
    <p:extLst>
      <p:ext uri="{BB962C8B-B14F-4D97-AF65-F5344CB8AC3E}">
        <p14:creationId xmlns:p14="http://schemas.microsoft.com/office/powerpoint/2010/main" val="321384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18" name="CuadroTexto 6">
            <a:extLst>
              <a:ext uri="{FF2B5EF4-FFF2-40B4-BE49-F238E27FC236}">
                <a16:creationId xmlns:a16="http://schemas.microsoft.com/office/drawing/2014/main" id="{95CA1BF9-8695-477E-9D31-BA75E9324AA6}"/>
              </a:ext>
            </a:extLst>
          </p:cNvPr>
          <p:cNvSpPr txBox="1"/>
          <p:nvPr/>
        </p:nvSpPr>
        <p:spPr>
          <a:xfrm>
            <a:off x="317634" y="-49845"/>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Nitrógeno x Densidad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6" name="CuadroTexto 3">
            <a:extLst>
              <a:ext uri="{FF2B5EF4-FFF2-40B4-BE49-F238E27FC236}">
                <a16:creationId xmlns:a16="http://schemas.microsoft.com/office/drawing/2014/main" id="{847D2E01-68CB-47CA-BF6D-5D1E50418DC6}"/>
              </a:ext>
            </a:extLst>
          </p:cNvPr>
          <p:cNvSpPr txBox="1"/>
          <p:nvPr/>
        </p:nvSpPr>
        <p:spPr>
          <a:xfrm>
            <a:off x="7216785" y="1659576"/>
            <a:ext cx="4908884" cy="138499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a:t>
            </a:r>
            <a:r>
              <a:rPr lang="es-AR" sz="1400" dirty="0">
                <a:solidFill>
                  <a:prstClr val="black"/>
                </a:solidFill>
                <a:latin typeface="Arial" panose="020B0604020202020204" pitchFamily="34" charset="0"/>
                <a:cs typeface="Arial" panose="020B0604020202020204" pitchFamily="34" charset="0"/>
              </a:rPr>
              <a:t>nutrición</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la </a:t>
            </a:r>
            <a:r>
              <a:rPr lang="es-AR" sz="1400" dirty="0">
                <a:solidFill>
                  <a:prstClr val="black"/>
                </a:solidFill>
                <a:latin typeface="Arial" panose="020B0604020202020204" pitchFamily="34" charset="0"/>
                <a:cs typeface="Arial" panose="020B0604020202020204" pitchFamily="34" charset="0"/>
              </a:rPr>
              <a:t>densidad</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tuvieron efectos significativos en la productividad de las parcelas y explicaron el 63.7% y el </a:t>
            </a:r>
            <a:r>
              <a:rPr lang="es-AR" sz="1400" dirty="0">
                <a:solidFill>
                  <a:prstClr val="black"/>
                </a:solidFill>
                <a:latin typeface="Arial" panose="020B0604020202020204" pitchFamily="34" charset="0"/>
                <a:cs typeface="Arial" panose="020B0604020202020204" pitchFamily="34" charset="0"/>
              </a:rPr>
              <a:t>5</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de la variación del rendimiento, respectivamente. El efecto del hibrido, la interacción hibrido-nitrógeno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Obj</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como así también, la interacción triple de estas tres fuentes mostraron también diferencias significativas.</a:t>
            </a:r>
          </a:p>
        </p:txBody>
      </p:sp>
      <p:pic>
        <p:nvPicPr>
          <p:cNvPr id="8" name="Picture 7">
            <a:extLst>
              <a:ext uri="{FF2B5EF4-FFF2-40B4-BE49-F238E27FC236}">
                <a16:creationId xmlns:a16="http://schemas.microsoft.com/office/drawing/2014/main" id="{19E7DACC-7E39-4103-BE49-FAF644D5852A}"/>
              </a:ext>
            </a:extLst>
          </p:cNvPr>
          <p:cNvPicPr>
            <a:picLocks noChangeAspect="1"/>
          </p:cNvPicPr>
          <p:nvPr/>
        </p:nvPicPr>
        <p:blipFill>
          <a:blip r:embed="rId4"/>
          <a:stretch>
            <a:fillRect/>
          </a:stretch>
        </p:blipFill>
        <p:spPr>
          <a:xfrm>
            <a:off x="1389907" y="4417907"/>
            <a:ext cx="3362806" cy="2316268"/>
          </a:xfrm>
          <a:prstGeom prst="rect">
            <a:avLst/>
          </a:prstGeom>
          <a:ln>
            <a:solidFill>
              <a:schemeClr val="tx1"/>
            </a:solidFill>
          </a:ln>
        </p:spPr>
      </p:pic>
      <p:sp>
        <p:nvSpPr>
          <p:cNvPr id="9" name="CuadroTexto 3">
            <a:extLst>
              <a:ext uri="{FF2B5EF4-FFF2-40B4-BE49-F238E27FC236}">
                <a16:creationId xmlns:a16="http://schemas.microsoft.com/office/drawing/2014/main" id="{B3620D2B-1D94-4844-B72F-4F7698DAF6EB}"/>
              </a:ext>
            </a:extLst>
          </p:cNvPr>
          <p:cNvSpPr txBox="1"/>
          <p:nvPr/>
        </p:nvSpPr>
        <p:spPr>
          <a:xfrm>
            <a:off x="5947592" y="2002305"/>
            <a:ext cx="1110433" cy="20005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0" name="Table 9">
            <a:extLst>
              <a:ext uri="{FF2B5EF4-FFF2-40B4-BE49-F238E27FC236}">
                <a16:creationId xmlns:a16="http://schemas.microsoft.com/office/drawing/2014/main" id="{5013706F-E9F0-497E-8BCF-9FB7FCA352D8}"/>
              </a:ext>
            </a:extLst>
          </p:cNvPr>
          <p:cNvGraphicFramePr>
            <a:graphicFrameLocks noGrp="1"/>
          </p:cNvGraphicFramePr>
          <p:nvPr>
            <p:extLst>
              <p:ext uri="{D42A27DB-BD31-4B8C-83A1-F6EECF244321}">
                <p14:modId xmlns:p14="http://schemas.microsoft.com/office/powerpoint/2010/main" val="4021627778"/>
              </p:ext>
            </p:extLst>
          </p:nvPr>
        </p:nvGraphicFramePr>
        <p:xfrm>
          <a:off x="7304981" y="3373854"/>
          <a:ext cx="4795033" cy="1771650"/>
        </p:xfrm>
        <a:graphic>
          <a:graphicData uri="http://schemas.openxmlformats.org/drawingml/2006/table">
            <a:tbl>
              <a:tblPr/>
              <a:tblGrid>
                <a:gridCol w="2943668">
                  <a:extLst>
                    <a:ext uri="{9D8B030D-6E8A-4147-A177-3AD203B41FA5}">
                      <a16:colId xmlns:a16="http://schemas.microsoft.com/office/drawing/2014/main" val="2462529958"/>
                    </a:ext>
                  </a:extLst>
                </a:gridCol>
                <a:gridCol w="592437">
                  <a:extLst>
                    <a:ext uri="{9D8B030D-6E8A-4147-A177-3AD203B41FA5}">
                      <a16:colId xmlns:a16="http://schemas.microsoft.com/office/drawing/2014/main" val="1538590280"/>
                    </a:ext>
                  </a:extLst>
                </a:gridCol>
                <a:gridCol w="1258928">
                  <a:extLst>
                    <a:ext uri="{9D8B030D-6E8A-4147-A177-3AD203B41FA5}">
                      <a16:colId xmlns:a16="http://schemas.microsoft.com/office/drawing/2014/main" val="2261906588"/>
                    </a:ext>
                  </a:extLst>
                </a:gridCol>
              </a:tblGrid>
              <a:tr h="196850">
                <a:tc>
                  <a:txBody>
                    <a:bodyPr/>
                    <a:lstStyle/>
                    <a:p>
                      <a:pPr algn="l" fontAlgn="b"/>
                      <a:endParaRPr lang="es-AR" sz="1200" b="0" i="0" u="none" strike="noStrike" dirty="0">
                        <a:solidFill>
                          <a:srgbClr val="000000"/>
                        </a:solidFill>
                        <a:effectLst/>
                        <a:latin typeface="Arial" panose="020B060402020202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s-AR" sz="1200" b="1" i="0" u="none" strike="noStrike">
                          <a:solidFill>
                            <a:srgbClr val="000000"/>
                          </a:solidFill>
                          <a:effectLst/>
                          <a:latin typeface="Arial" panose="020B0604020202020204" pitchFamily="34" charset="0"/>
                        </a:rPr>
                        <a:t>Rendimiento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s-AR"/>
                    </a:p>
                  </a:txBody>
                  <a:tcPr/>
                </a:tc>
                <a:extLst>
                  <a:ext uri="{0D108BD9-81ED-4DB2-BD59-A6C34878D82A}">
                    <a16:rowId xmlns:a16="http://schemas.microsoft.com/office/drawing/2014/main" val="2648362153"/>
                  </a:ext>
                </a:extLst>
              </a:tr>
              <a:tr h="196850">
                <a:tc>
                  <a:txBody>
                    <a:bodyPr/>
                    <a:lstStyle/>
                    <a:p>
                      <a:pPr algn="l" fontAlgn="b"/>
                      <a:r>
                        <a:rPr lang="es-AR" sz="1200" b="1" i="0" u="none" strike="noStrike">
                          <a:solidFill>
                            <a:srgbClr val="000000"/>
                          </a:solidFill>
                          <a:effectLst/>
                          <a:latin typeface="Arial" panose="020B0604020202020204" pitchFamily="34" charset="0"/>
                        </a:rPr>
                        <a:t>         F.V.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s-AR" sz="1200" b="1"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AR" sz="1200" b="1" i="0" u="none" strike="noStrike">
                          <a:solidFill>
                            <a:srgbClr val="000000"/>
                          </a:solidFill>
                          <a:effectLst/>
                          <a:latin typeface="Arial" panose="020B0604020202020204" pitchFamily="34" charset="0"/>
                        </a:rPr>
                        <a:t>% de explicación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381182206"/>
                  </a:ext>
                </a:extLst>
              </a:tr>
              <a:tr h="196850">
                <a:tc>
                  <a:txBody>
                    <a:bodyPr/>
                    <a:lstStyle/>
                    <a:p>
                      <a:pPr algn="l" fontAlgn="b"/>
                      <a:r>
                        <a:rPr lang="es-AR" sz="1200" b="0" i="0" u="none" strike="noStrike">
                          <a:solidFill>
                            <a:srgbClr val="000000"/>
                          </a:solidFill>
                          <a:effectLst/>
                          <a:latin typeface="Arial" panose="020B0604020202020204" pitchFamily="34" charset="0"/>
                        </a:rPr>
                        <a:t>Híbrido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0.0088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8736100"/>
                  </a:ext>
                </a:extLst>
              </a:tr>
              <a:tr h="196850">
                <a:tc>
                  <a:txBody>
                    <a:bodyPr/>
                    <a:lstStyle/>
                    <a:p>
                      <a:pPr algn="l" fontAlgn="b"/>
                      <a:r>
                        <a:rPr lang="es-AR" sz="1200" b="0" i="0" u="none" strike="noStrike">
                          <a:solidFill>
                            <a:srgbClr val="000000"/>
                          </a:solidFill>
                          <a:effectLst/>
                          <a:latin typeface="Arial" panose="020B0604020202020204" pitchFamily="34" charset="0"/>
                        </a:rPr>
                        <a:t>Densidad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5.1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8243297"/>
                  </a:ext>
                </a:extLst>
              </a:tr>
              <a:tr h="196850">
                <a:tc>
                  <a:txBody>
                    <a:bodyPr/>
                    <a:lstStyle/>
                    <a:p>
                      <a:pPr algn="l" fontAlgn="b"/>
                      <a:r>
                        <a:rPr lang="es-AR" sz="1200" b="0" i="0" u="none" strike="noStrike">
                          <a:solidFill>
                            <a:srgbClr val="000000"/>
                          </a:solidFill>
                          <a:effectLst/>
                          <a:latin typeface="Arial" panose="020B0604020202020204" pitchFamily="34" charset="0"/>
                        </a:rPr>
                        <a:t>Nitrogeno Obj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63.7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395899"/>
                  </a:ext>
                </a:extLst>
              </a:tr>
              <a:tr h="196850">
                <a:tc>
                  <a:txBody>
                    <a:bodyPr/>
                    <a:lstStyle/>
                    <a:p>
                      <a:pPr algn="l" fontAlgn="b"/>
                      <a:r>
                        <a:rPr lang="es-AR" sz="1200" b="0" i="0" u="none" strike="noStrike">
                          <a:solidFill>
                            <a:srgbClr val="000000"/>
                          </a:solidFill>
                          <a:effectLst/>
                          <a:latin typeface="Arial" panose="020B0604020202020204" pitchFamily="34" charset="0"/>
                        </a:rPr>
                        <a:t>Híbrido*Densidad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0.7047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NS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8511010"/>
                  </a:ext>
                </a:extLst>
              </a:tr>
              <a:tr h="196850">
                <a:tc>
                  <a:txBody>
                    <a:bodyPr/>
                    <a:lstStyle/>
                    <a:p>
                      <a:pPr algn="l" fontAlgn="b"/>
                      <a:r>
                        <a:rPr lang="es-AR" sz="1200" b="0" i="0" u="none" strike="noStrike">
                          <a:solidFill>
                            <a:srgbClr val="000000"/>
                          </a:solidFill>
                          <a:effectLst/>
                          <a:latin typeface="Arial" panose="020B0604020202020204" pitchFamily="34" charset="0"/>
                        </a:rPr>
                        <a:t>Híbrido*Nitrogeno Obj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0.0035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825213"/>
                  </a:ext>
                </a:extLst>
              </a:tr>
              <a:tr h="196850">
                <a:tc>
                  <a:txBody>
                    <a:bodyPr/>
                    <a:lstStyle/>
                    <a:p>
                      <a:pPr algn="l" fontAlgn="b"/>
                      <a:r>
                        <a:rPr lang="es-AR" sz="1200" b="0" i="0" u="none" strike="noStrike">
                          <a:solidFill>
                            <a:srgbClr val="000000"/>
                          </a:solidFill>
                          <a:effectLst/>
                          <a:latin typeface="Arial" panose="020B0604020202020204" pitchFamily="34" charset="0"/>
                        </a:rPr>
                        <a:t>Densidad*Nitrogeno Obj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0.0041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9279634"/>
                  </a:ext>
                </a:extLst>
              </a:tr>
              <a:tr h="196850">
                <a:tc>
                  <a:txBody>
                    <a:bodyPr/>
                    <a:lstStyle/>
                    <a:p>
                      <a:pPr algn="l" fontAlgn="b"/>
                      <a:r>
                        <a:rPr lang="es-AR" sz="1200" b="0" i="0" u="none" strike="noStrike">
                          <a:solidFill>
                            <a:srgbClr val="000000"/>
                          </a:solidFill>
                          <a:effectLst/>
                          <a:latin typeface="Arial" panose="020B0604020202020204" pitchFamily="34" charset="0"/>
                        </a:rPr>
                        <a:t>Híbrido*Densidad*Nitrogeno Obj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737033"/>
                  </a:ext>
                </a:extLst>
              </a:tr>
            </a:tbl>
          </a:graphicData>
        </a:graphic>
      </p:graphicFrame>
      <p:graphicFrame>
        <p:nvGraphicFramePr>
          <p:cNvPr id="11" name="Table 10">
            <a:extLst>
              <a:ext uri="{FF2B5EF4-FFF2-40B4-BE49-F238E27FC236}">
                <a16:creationId xmlns:a16="http://schemas.microsoft.com/office/drawing/2014/main" id="{8E13A41D-8362-45BC-BD1C-D62D6939EDE7}"/>
              </a:ext>
            </a:extLst>
          </p:cNvPr>
          <p:cNvGraphicFramePr>
            <a:graphicFrameLocks noGrp="1"/>
          </p:cNvGraphicFramePr>
          <p:nvPr>
            <p:extLst>
              <p:ext uri="{D42A27DB-BD31-4B8C-83A1-F6EECF244321}">
                <p14:modId xmlns:p14="http://schemas.microsoft.com/office/powerpoint/2010/main" val="1805523346"/>
              </p:ext>
            </p:extLst>
          </p:nvPr>
        </p:nvGraphicFramePr>
        <p:xfrm>
          <a:off x="44361" y="1263114"/>
          <a:ext cx="7013664" cy="2952750"/>
        </p:xfrm>
        <a:graphic>
          <a:graphicData uri="http://schemas.openxmlformats.org/drawingml/2006/table">
            <a:tbl>
              <a:tblPr/>
              <a:tblGrid>
                <a:gridCol w="2460934">
                  <a:extLst>
                    <a:ext uri="{9D8B030D-6E8A-4147-A177-3AD203B41FA5}">
                      <a16:colId xmlns:a16="http://schemas.microsoft.com/office/drawing/2014/main" val="1358672284"/>
                    </a:ext>
                  </a:extLst>
                </a:gridCol>
                <a:gridCol w="1291992">
                  <a:extLst>
                    <a:ext uri="{9D8B030D-6E8A-4147-A177-3AD203B41FA5}">
                      <a16:colId xmlns:a16="http://schemas.microsoft.com/office/drawing/2014/main" val="2295279702"/>
                    </a:ext>
                  </a:extLst>
                </a:gridCol>
                <a:gridCol w="753661">
                  <a:extLst>
                    <a:ext uri="{9D8B030D-6E8A-4147-A177-3AD203B41FA5}">
                      <a16:colId xmlns:a16="http://schemas.microsoft.com/office/drawing/2014/main" val="2213768532"/>
                    </a:ext>
                  </a:extLst>
                </a:gridCol>
                <a:gridCol w="999755">
                  <a:extLst>
                    <a:ext uri="{9D8B030D-6E8A-4147-A177-3AD203B41FA5}">
                      <a16:colId xmlns:a16="http://schemas.microsoft.com/office/drawing/2014/main" val="1268393970"/>
                    </a:ext>
                  </a:extLst>
                </a:gridCol>
                <a:gridCol w="753661">
                  <a:extLst>
                    <a:ext uri="{9D8B030D-6E8A-4147-A177-3AD203B41FA5}">
                      <a16:colId xmlns:a16="http://schemas.microsoft.com/office/drawing/2014/main" val="766966691"/>
                    </a:ext>
                  </a:extLst>
                </a:gridCol>
                <a:gridCol w="753661">
                  <a:extLst>
                    <a:ext uri="{9D8B030D-6E8A-4147-A177-3AD203B41FA5}">
                      <a16:colId xmlns:a16="http://schemas.microsoft.com/office/drawing/2014/main" val="3153670380"/>
                    </a:ext>
                  </a:extLst>
                </a:gridCol>
              </a:tblGrid>
              <a:tr h="196850">
                <a:tc>
                  <a:txBody>
                    <a:bodyPr/>
                    <a:lstStyle/>
                    <a:p>
                      <a:pPr algn="l" fontAlgn="b"/>
                      <a:r>
                        <a:rPr lang="es-AR" sz="1200" b="1" i="0" u="none" strike="noStrike" dirty="0">
                          <a:solidFill>
                            <a:srgbClr val="000000"/>
                          </a:solidFill>
                          <a:effectLst/>
                          <a:latin typeface="Arial" panose="020B0604020202020204" pitchFamily="34" charset="0"/>
                        </a:rPr>
                        <a:t>Análisis de la varianza</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075750661"/>
                  </a:ext>
                </a:extLst>
              </a:tr>
              <a:tr h="196850">
                <a:tc>
                  <a:txBody>
                    <a:bodyPr/>
                    <a:lstStyle/>
                    <a:p>
                      <a:pPr algn="ctr" fontAlgn="b"/>
                      <a:r>
                        <a:rPr lang="es-AR" sz="1200" b="0" i="0" u="none" strike="noStrike">
                          <a:solidFill>
                            <a:srgbClr val="000000"/>
                          </a:solidFill>
                          <a:effectLst/>
                          <a:latin typeface="Arial" panose="020B0604020202020204" pitchFamily="34" charset="0"/>
                        </a:rPr>
                        <a:t>   Variable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 R²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R² Aj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 CV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94833872"/>
                  </a:ext>
                </a:extLst>
              </a:tr>
              <a:tr h="196850">
                <a:tc>
                  <a:txBody>
                    <a:bodyPr/>
                    <a:lstStyle/>
                    <a:p>
                      <a:pPr algn="ctr" fontAlgn="b"/>
                      <a:r>
                        <a:rPr lang="es-AR" sz="1200" b="0" i="0" u="none" strike="noStrike">
                          <a:solidFill>
                            <a:srgbClr val="000000"/>
                          </a:solidFill>
                          <a:effectLst/>
                          <a:latin typeface="Arial" panose="020B0604020202020204" pitchFamily="34" charset="0"/>
                        </a:rPr>
                        <a:t>R [kg/ha] 14.5%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0.86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6.27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26662260"/>
                  </a:ext>
                </a:extLst>
              </a:tr>
              <a:tr h="196850">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228887572"/>
                  </a:ext>
                </a:extLst>
              </a:tr>
              <a:tr h="196850">
                <a:tc gridSpan="3">
                  <a:txBody>
                    <a:bodyPr/>
                    <a:lstStyle/>
                    <a:p>
                      <a:pPr algn="l" fontAlgn="b"/>
                      <a:r>
                        <a:rPr lang="es-AR" sz="1200" b="0" i="0" u="none" strike="noStrike">
                          <a:solidFill>
                            <a:srgbClr val="000000"/>
                          </a:solidFill>
                          <a:effectLst/>
                          <a:latin typeface="Arial" panose="020B0604020202020204" pitchFamily="34" charset="0"/>
                        </a:rPr>
                        <a:t>Cuadro de Análisis de la Varianza (SC tipo III)</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2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6564840"/>
                  </a:ext>
                </a:extLst>
              </a:tr>
              <a:tr h="196850">
                <a:tc>
                  <a:txBody>
                    <a:bodyPr/>
                    <a:lstStyle/>
                    <a:p>
                      <a:pPr algn="ctr" fontAlgn="b"/>
                      <a:r>
                        <a:rPr lang="es-AR" sz="1200" b="1" i="0" u="none" strike="noStrike">
                          <a:solidFill>
                            <a:srgbClr val="000000"/>
                          </a:solidFill>
                          <a:effectLst/>
                          <a:latin typeface="Arial" panose="020B0604020202020204" pitchFamily="34" charset="0"/>
                        </a:rPr>
                        <a:t>         F.V.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a:solidFill>
                            <a:srgbClr val="000000"/>
                          </a:solidFill>
                          <a:effectLst/>
                          <a:latin typeface="Arial" panose="020B0604020202020204" pitchFamily="34" charset="0"/>
                        </a:rPr>
                        <a:t>     SC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dirty="0">
                          <a:solidFill>
                            <a:srgbClr val="000000"/>
                          </a:solidFill>
                          <a:effectLst/>
                          <a:latin typeface="Arial" panose="020B0604020202020204" pitchFamily="34" charset="0"/>
                        </a:rPr>
                        <a:t>gl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a:solidFill>
                            <a:srgbClr val="000000"/>
                          </a:solidFill>
                          <a:effectLst/>
                          <a:latin typeface="Arial" panose="020B0604020202020204" pitchFamily="34" charset="0"/>
                        </a:rPr>
                        <a:t>    CM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a:solidFill>
                            <a:srgbClr val="000000"/>
                          </a:solidFill>
                          <a:effectLst/>
                          <a:latin typeface="Arial" panose="020B0604020202020204" pitchFamily="34" charset="0"/>
                        </a:rPr>
                        <a:t> F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5157397"/>
                  </a:ext>
                </a:extLst>
              </a:tr>
              <a:tr h="196850">
                <a:tc>
                  <a:txBody>
                    <a:bodyPr/>
                    <a:lstStyle/>
                    <a:p>
                      <a:pPr algn="l" fontAlgn="b"/>
                      <a:r>
                        <a:rPr lang="es-AR" sz="1200" b="0" i="0" u="none" strike="noStrike">
                          <a:solidFill>
                            <a:srgbClr val="000000"/>
                          </a:solidFill>
                          <a:effectLst/>
                          <a:latin typeface="Arial" panose="020B0604020202020204" pitchFamily="34" charset="0"/>
                        </a:rPr>
                        <a:t>Modelo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219774523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6463956.6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16.31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6736475"/>
                  </a:ext>
                </a:extLst>
              </a:tr>
              <a:tr h="196850">
                <a:tc>
                  <a:txBody>
                    <a:bodyPr/>
                    <a:lstStyle/>
                    <a:p>
                      <a:pPr algn="l" fontAlgn="b"/>
                      <a:r>
                        <a:rPr lang="es-AR" sz="1200" b="0" i="0" u="none" strike="noStrike">
                          <a:solidFill>
                            <a:srgbClr val="000000"/>
                          </a:solidFill>
                          <a:effectLst/>
                          <a:latin typeface="Arial" panose="020B0604020202020204" pitchFamily="34" charset="0"/>
                        </a:rPr>
                        <a:t>Bloque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2994207.86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998069.29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2.52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0.0629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079399"/>
                  </a:ext>
                </a:extLst>
              </a:tr>
              <a:tr h="196850">
                <a:tc>
                  <a:txBody>
                    <a:bodyPr/>
                    <a:lstStyle/>
                    <a:p>
                      <a:pPr algn="l" fontAlgn="b"/>
                      <a:r>
                        <a:rPr lang="es-AR" sz="1200" b="1" i="0" u="none" strike="noStrike">
                          <a:solidFill>
                            <a:srgbClr val="000000"/>
                          </a:solidFill>
                          <a:effectLst/>
                          <a:latin typeface="Arial" panose="020B0604020202020204" pitchFamily="34" charset="0"/>
                        </a:rPr>
                        <a:t>Híbrido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AR" sz="1200" b="0" i="0" u="none" strike="noStrike">
                          <a:solidFill>
                            <a:srgbClr val="000000"/>
                          </a:solidFill>
                          <a:effectLst/>
                          <a:latin typeface="Arial" panose="020B0604020202020204" pitchFamily="34" charset="0"/>
                        </a:rPr>
                        <a:t>2837286.7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2837286.7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7.16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a:solidFill>
                            <a:srgbClr val="000000"/>
                          </a:solidFill>
                          <a:effectLst/>
                          <a:latin typeface="Arial" panose="020B0604020202020204" pitchFamily="34" charset="0"/>
                        </a:rPr>
                        <a:t>0.0088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694854786"/>
                  </a:ext>
                </a:extLst>
              </a:tr>
              <a:tr h="196850">
                <a:tc>
                  <a:txBody>
                    <a:bodyPr/>
                    <a:lstStyle/>
                    <a:p>
                      <a:pPr algn="l" fontAlgn="b"/>
                      <a:r>
                        <a:rPr lang="es-AR" sz="1200" b="1" i="0" u="none" strike="noStrike">
                          <a:solidFill>
                            <a:srgbClr val="000000"/>
                          </a:solidFill>
                          <a:effectLst/>
                          <a:latin typeface="Arial" panose="020B0604020202020204" pitchFamily="34" charset="0"/>
                        </a:rPr>
                        <a:t>Densidad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AR" sz="1200" b="0" i="0" u="none" strike="noStrike">
                          <a:solidFill>
                            <a:srgbClr val="000000"/>
                          </a:solidFill>
                          <a:effectLst/>
                          <a:latin typeface="Arial" panose="020B0604020202020204" pitchFamily="34" charset="0"/>
                        </a:rPr>
                        <a:t>13011492.96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4337164.3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10.94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497158645"/>
                  </a:ext>
                </a:extLst>
              </a:tr>
              <a:tr h="196850">
                <a:tc>
                  <a:txBody>
                    <a:bodyPr/>
                    <a:lstStyle/>
                    <a:p>
                      <a:pPr algn="l" fontAlgn="b"/>
                      <a:r>
                        <a:rPr lang="es-AR" sz="1200" b="1" i="0" u="none" strike="noStrike">
                          <a:solidFill>
                            <a:srgbClr val="000000"/>
                          </a:solidFill>
                          <a:effectLst/>
                          <a:latin typeface="Arial" panose="020B0604020202020204" pitchFamily="34" charset="0"/>
                        </a:rPr>
                        <a:t>Nitrogeno Obj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AR" sz="1200" b="0" i="0" u="none" strike="noStrike">
                          <a:solidFill>
                            <a:srgbClr val="000000"/>
                          </a:solidFill>
                          <a:effectLst/>
                          <a:latin typeface="Arial" panose="020B0604020202020204" pitchFamily="34" charset="0"/>
                        </a:rPr>
                        <a:t>163434888.5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54478296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137.44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347685119"/>
                  </a:ext>
                </a:extLst>
              </a:tr>
              <a:tr h="196850">
                <a:tc>
                  <a:txBody>
                    <a:bodyPr/>
                    <a:lstStyle/>
                    <a:p>
                      <a:pPr algn="l" fontAlgn="b"/>
                      <a:r>
                        <a:rPr lang="es-AR" sz="1200" b="0" i="0" u="none" strike="noStrike">
                          <a:solidFill>
                            <a:srgbClr val="000000"/>
                          </a:solidFill>
                          <a:effectLst/>
                          <a:latin typeface="Arial" panose="020B0604020202020204" pitchFamily="34" charset="0"/>
                        </a:rPr>
                        <a:t>Híbrido*Densidad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557535.82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185845.27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0.47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0.7047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9021802"/>
                  </a:ext>
                </a:extLst>
              </a:tr>
              <a:tr h="196850">
                <a:tc>
                  <a:txBody>
                    <a:bodyPr/>
                    <a:lstStyle/>
                    <a:p>
                      <a:pPr algn="l" fontAlgn="b"/>
                      <a:r>
                        <a:rPr lang="es-AR" sz="1200" b="1" i="0" u="none" strike="noStrike">
                          <a:solidFill>
                            <a:srgbClr val="000000"/>
                          </a:solidFill>
                          <a:effectLst/>
                          <a:latin typeface="Arial" panose="020B0604020202020204" pitchFamily="34" charset="0"/>
                        </a:rPr>
                        <a:t>Híbrido*Nitrogeno Obj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AR" sz="1200" b="0" i="0" u="none" strike="noStrike">
                          <a:solidFill>
                            <a:srgbClr val="000000"/>
                          </a:solidFill>
                          <a:effectLst/>
                          <a:latin typeface="Arial" panose="020B0604020202020204" pitchFamily="34" charset="0"/>
                        </a:rPr>
                        <a:t>5783611.83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1927870.6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4.86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a:solidFill>
                            <a:srgbClr val="000000"/>
                          </a:solidFill>
                          <a:effectLst/>
                          <a:latin typeface="Arial" panose="020B0604020202020204" pitchFamily="34" charset="0"/>
                        </a:rPr>
                        <a:t>0.0035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290116234"/>
                  </a:ext>
                </a:extLst>
              </a:tr>
              <a:tr h="196850">
                <a:tc>
                  <a:txBody>
                    <a:bodyPr/>
                    <a:lstStyle/>
                    <a:p>
                      <a:pPr algn="l" fontAlgn="b"/>
                      <a:r>
                        <a:rPr lang="es-AR" sz="1200" b="1" i="0" u="none" strike="noStrike">
                          <a:solidFill>
                            <a:srgbClr val="000000"/>
                          </a:solidFill>
                          <a:effectLst/>
                          <a:latin typeface="Arial" panose="020B0604020202020204" pitchFamily="34" charset="0"/>
                        </a:rPr>
                        <a:t>Densidad*Nitrogeno Obj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AR" sz="1200" b="0" i="0" u="none" strike="noStrike">
                          <a:solidFill>
                            <a:srgbClr val="000000"/>
                          </a:solidFill>
                          <a:effectLst/>
                          <a:latin typeface="Arial" panose="020B0604020202020204" pitchFamily="34" charset="0"/>
                        </a:rPr>
                        <a:t>10487839.05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1165315.5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2.94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a:solidFill>
                            <a:srgbClr val="000000"/>
                          </a:solidFill>
                          <a:effectLst/>
                          <a:latin typeface="Arial" panose="020B0604020202020204" pitchFamily="34" charset="0"/>
                        </a:rPr>
                        <a:t>0.0041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584250781"/>
                  </a:ext>
                </a:extLst>
              </a:tr>
              <a:tr h="196850">
                <a:tc>
                  <a:txBody>
                    <a:bodyPr/>
                    <a:lstStyle/>
                    <a:p>
                      <a:pPr algn="l" fontAlgn="b"/>
                      <a:r>
                        <a:rPr lang="es-AR" sz="1200" b="1" i="0" u="none" strike="noStrike">
                          <a:solidFill>
                            <a:srgbClr val="000000"/>
                          </a:solidFill>
                          <a:effectLst/>
                          <a:latin typeface="Arial" panose="020B0604020202020204" pitchFamily="34" charset="0"/>
                        </a:rPr>
                        <a:t>Híbrido*Densidad*Nitrogeno Obj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AR" sz="1200" b="0" i="0" u="none" strike="noStrike">
                          <a:solidFill>
                            <a:srgbClr val="000000"/>
                          </a:solidFill>
                          <a:effectLst/>
                          <a:latin typeface="Arial" panose="020B0604020202020204" pitchFamily="34" charset="0"/>
                        </a:rPr>
                        <a:t>20667660.23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2296406.7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5.79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1" i="0" u="none" strike="noStrike" dirty="0">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41778625"/>
                  </a:ext>
                </a:extLst>
              </a:tr>
            </a:tbl>
          </a:graphicData>
        </a:graphic>
      </p:graphicFrame>
    </p:spTree>
    <p:extLst>
      <p:ext uri="{BB962C8B-B14F-4D97-AF65-F5344CB8AC3E}">
        <p14:creationId xmlns:p14="http://schemas.microsoft.com/office/powerpoint/2010/main" val="1419584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52888"/>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18" name="CuadroTexto 6">
            <a:extLst>
              <a:ext uri="{FF2B5EF4-FFF2-40B4-BE49-F238E27FC236}">
                <a16:creationId xmlns:a16="http://schemas.microsoft.com/office/drawing/2014/main" id="{95CA1BF9-8695-477E-9D31-BA75E9324AA6}"/>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Nitrógeno x Densidad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8" name="CuadroTexto 3">
            <a:extLst>
              <a:ext uri="{FF2B5EF4-FFF2-40B4-BE49-F238E27FC236}">
                <a16:creationId xmlns:a16="http://schemas.microsoft.com/office/drawing/2014/main" id="{3F748FC1-8EDD-4028-871D-8085EC581256}"/>
              </a:ext>
            </a:extLst>
          </p:cNvPr>
          <p:cNvSpPr txBox="1"/>
          <p:nvPr/>
        </p:nvSpPr>
        <p:spPr>
          <a:xfrm>
            <a:off x="871790" y="5781676"/>
            <a:ext cx="3100135" cy="52322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observaron diferencias significativas entre ambos híbridos. </a:t>
            </a:r>
          </a:p>
        </p:txBody>
      </p:sp>
      <p:graphicFrame>
        <p:nvGraphicFramePr>
          <p:cNvPr id="2" name="Table 1">
            <a:extLst>
              <a:ext uri="{FF2B5EF4-FFF2-40B4-BE49-F238E27FC236}">
                <a16:creationId xmlns:a16="http://schemas.microsoft.com/office/drawing/2014/main" id="{4C439103-F941-423B-8F80-2149CA4AEA19}"/>
              </a:ext>
            </a:extLst>
          </p:cNvPr>
          <p:cNvGraphicFramePr>
            <a:graphicFrameLocks noGrp="1"/>
          </p:cNvGraphicFramePr>
          <p:nvPr>
            <p:extLst>
              <p:ext uri="{D42A27DB-BD31-4B8C-83A1-F6EECF244321}">
                <p14:modId xmlns:p14="http://schemas.microsoft.com/office/powerpoint/2010/main" val="3274840781"/>
              </p:ext>
            </p:extLst>
          </p:nvPr>
        </p:nvGraphicFramePr>
        <p:xfrm>
          <a:off x="117780" y="4337254"/>
          <a:ext cx="4759191" cy="1104900"/>
        </p:xfrm>
        <a:graphic>
          <a:graphicData uri="http://schemas.openxmlformats.org/drawingml/2006/table">
            <a:tbl>
              <a:tblPr/>
              <a:tblGrid>
                <a:gridCol w="1371090">
                  <a:extLst>
                    <a:ext uri="{9D8B030D-6E8A-4147-A177-3AD203B41FA5}">
                      <a16:colId xmlns:a16="http://schemas.microsoft.com/office/drawing/2014/main" val="2727414384"/>
                    </a:ext>
                  </a:extLst>
                </a:gridCol>
                <a:gridCol w="1102833">
                  <a:extLst>
                    <a:ext uri="{9D8B030D-6E8A-4147-A177-3AD203B41FA5}">
                      <a16:colId xmlns:a16="http://schemas.microsoft.com/office/drawing/2014/main" val="1529078956"/>
                    </a:ext>
                  </a:extLst>
                </a:gridCol>
                <a:gridCol w="385832">
                  <a:extLst>
                    <a:ext uri="{9D8B030D-6E8A-4147-A177-3AD203B41FA5}">
                      <a16:colId xmlns:a16="http://schemas.microsoft.com/office/drawing/2014/main" val="3461579500"/>
                    </a:ext>
                  </a:extLst>
                </a:gridCol>
                <a:gridCol w="885825">
                  <a:extLst>
                    <a:ext uri="{9D8B030D-6E8A-4147-A177-3AD203B41FA5}">
                      <a16:colId xmlns:a16="http://schemas.microsoft.com/office/drawing/2014/main" val="2685803176"/>
                    </a:ext>
                  </a:extLst>
                </a:gridCol>
                <a:gridCol w="523875">
                  <a:extLst>
                    <a:ext uri="{9D8B030D-6E8A-4147-A177-3AD203B41FA5}">
                      <a16:colId xmlns:a16="http://schemas.microsoft.com/office/drawing/2014/main" val="3234661257"/>
                    </a:ext>
                  </a:extLst>
                </a:gridCol>
                <a:gridCol w="489736">
                  <a:extLst>
                    <a:ext uri="{9D8B030D-6E8A-4147-A177-3AD203B41FA5}">
                      <a16:colId xmlns:a16="http://schemas.microsoft.com/office/drawing/2014/main" val="150686103"/>
                    </a:ext>
                  </a:extLst>
                </a:gridCol>
              </a:tblGrid>
              <a:tr h="184150">
                <a:tc gridSpan="2">
                  <a:txBody>
                    <a:bodyPr/>
                    <a:lstStyle/>
                    <a:p>
                      <a:pPr algn="l" fontAlgn="b"/>
                      <a:r>
                        <a:rPr lang="en-US" sz="1100" b="0" i="0" u="none" strike="noStrike" dirty="0" err="1">
                          <a:solidFill>
                            <a:srgbClr val="000000"/>
                          </a:solidFill>
                          <a:effectLst/>
                          <a:latin typeface="Arial" panose="020B0604020202020204" pitchFamily="34" charset="0"/>
                        </a:rPr>
                        <a:t>Test:DGC</a:t>
                      </a:r>
                      <a:r>
                        <a:rPr lang="en-US" sz="1100" b="0" i="0" u="none" strike="noStrike" dirty="0">
                          <a:solidFill>
                            <a:srgbClr val="000000"/>
                          </a:solidFill>
                          <a:effectLst/>
                          <a:latin typeface="Arial" panose="020B0604020202020204" pitchFamily="34" charset="0"/>
                        </a:rPr>
                        <a:t> Alfa=0.05 PCALT=220.2545</a:t>
                      </a:r>
                    </a:p>
                  </a:txBody>
                  <a:tcPr marL="6350" marR="6350" marT="6350" marB="0" anchor="b">
                    <a:lnL>
                      <a:noFill/>
                    </a:lnL>
                    <a:lnR>
                      <a:noFill/>
                    </a:lnR>
                    <a:lnT>
                      <a:noFill/>
                    </a:lnT>
                    <a:lnB>
                      <a:noFill/>
                    </a:lnB>
                  </a:tcPr>
                </a:tc>
                <a:tc hMerge="1">
                  <a:txBody>
                    <a:bodyPr/>
                    <a:lstStyle/>
                    <a:p>
                      <a:endParaRPr lang="es-AR"/>
                    </a:p>
                  </a:txBody>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223810411"/>
                  </a:ext>
                </a:extLst>
              </a:tr>
              <a:tr h="184150">
                <a:tc gridSpan="2">
                  <a:txBody>
                    <a:bodyPr/>
                    <a:lstStyle/>
                    <a:p>
                      <a:pPr algn="l" fontAlgn="b"/>
                      <a:r>
                        <a:rPr lang="es-AR" sz="1100" b="0" i="0" u="none" strike="noStrike" dirty="0">
                          <a:solidFill>
                            <a:srgbClr val="000000"/>
                          </a:solidFill>
                          <a:effectLst/>
                          <a:latin typeface="Arial" panose="020B0604020202020204" pitchFamily="34" charset="0"/>
                        </a:rPr>
                        <a:t>Error: 396388.2120 gl: 93</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a:txBody>
                    <a:bodyPr/>
                    <a:lstStyle/>
                    <a:p>
                      <a:pPr algn="l" fontAlgn="b"/>
                      <a:endParaRPr lang="es-AR" sz="1100" b="0" i="0" u="none" strike="noStrike" dirty="0">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8771798"/>
                  </a:ext>
                </a:extLst>
              </a:tr>
              <a:tr h="184150">
                <a:tc>
                  <a:txBody>
                    <a:bodyPr/>
                    <a:lstStyle/>
                    <a:p>
                      <a:pPr algn="ctr" fontAlgn="b"/>
                      <a:r>
                        <a:rPr lang="es-AR" sz="1100" b="1" i="0" u="none" strike="noStrike" dirty="0">
                          <a:solidFill>
                            <a:srgbClr val="000000"/>
                          </a:solidFill>
                          <a:effectLst/>
                          <a:latin typeface="Arial" panose="020B0604020202020204" pitchFamily="34" charset="0"/>
                        </a:rPr>
                        <a:t>    Híbrido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297716"/>
                  </a:ext>
                </a:extLst>
              </a:tr>
              <a:tr h="184150">
                <a:tc>
                  <a:txBody>
                    <a:bodyPr/>
                    <a:lstStyle/>
                    <a:p>
                      <a:pPr algn="ctr" fontAlgn="b"/>
                      <a:r>
                        <a:rPr lang="es-AR" sz="1100" b="0" i="0" u="none" strike="noStrike">
                          <a:solidFill>
                            <a:srgbClr val="000000"/>
                          </a:solidFill>
                          <a:effectLst/>
                          <a:latin typeface="Arial" panose="020B0604020202020204" pitchFamily="34" charset="0"/>
                        </a:rPr>
                        <a:t>BRV Exp PWUE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10184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78.7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906777"/>
                  </a:ext>
                </a:extLst>
              </a:tr>
              <a:tr h="184150">
                <a:tc>
                  <a:txBody>
                    <a:bodyPr/>
                    <a:lstStyle/>
                    <a:p>
                      <a:pPr algn="ctr" fontAlgn="b"/>
                      <a:r>
                        <a:rPr lang="es-AR" sz="1100" b="0" i="0" u="none" strike="noStrike" dirty="0">
                          <a:solidFill>
                            <a:srgbClr val="000000"/>
                          </a:solidFill>
                          <a:effectLst/>
                          <a:latin typeface="Arial" panose="020B0604020202020204" pitchFamily="34" charset="0"/>
                        </a:rPr>
                        <a:t>Next22.6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9886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78.7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338444"/>
                  </a:ext>
                </a:extLst>
              </a:tr>
              <a:tr h="184150">
                <a:tc gridSpan="6">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55902096"/>
                  </a:ext>
                </a:extLst>
              </a:tr>
            </a:tbl>
          </a:graphicData>
        </a:graphic>
      </p:graphicFrame>
      <p:graphicFrame>
        <p:nvGraphicFramePr>
          <p:cNvPr id="12" name="Chart 11">
            <a:extLst>
              <a:ext uri="{FF2B5EF4-FFF2-40B4-BE49-F238E27FC236}">
                <a16:creationId xmlns:a16="http://schemas.microsoft.com/office/drawing/2014/main" id="{F3DBA943-B83B-4084-9F40-2D764281BC1A}"/>
              </a:ext>
            </a:extLst>
          </p:cNvPr>
          <p:cNvGraphicFramePr>
            <a:graphicFrameLocks/>
          </p:cNvGraphicFramePr>
          <p:nvPr>
            <p:extLst>
              <p:ext uri="{D42A27DB-BD31-4B8C-83A1-F6EECF244321}">
                <p14:modId xmlns:p14="http://schemas.microsoft.com/office/powerpoint/2010/main" val="371823185"/>
              </p:ext>
            </p:extLst>
          </p:nvPr>
        </p:nvGraphicFramePr>
        <p:xfrm>
          <a:off x="5347643" y="1382228"/>
          <a:ext cx="6526724" cy="2955026"/>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Straight Connector 3">
            <a:extLst>
              <a:ext uri="{FF2B5EF4-FFF2-40B4-BE49-F238E27FC236}">
                <a16:creationId xmlns:a16="http://schemas.microsoft.com/office/drawing/2014/main" id="{4414A591-4FCE-4D05-A6B9-B126D991E946}"/>
              </a:ext>
            </a:extLst>
          </p:cNvPr>
          <p:cNvCxnSpPr>
            <a:cxnSpLocks/>
          </p:cNvCxnSpPr>
          <p:nvPr/>
        </p:nvCxnSpPr>
        <p:spPr>
          <a:xfrm>
            <a:off x="5112306" y="1162050"/>
            <a:ext cx="0" cy="5457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4296ECD2-B229-4754-A73A-C9AEAED49DD3}"/>
              </a:ext>
            </a:extLst>
          </p:cNvPr>
          <p:cNvGraphicFramePr>
            <a:graphicFrameLocks noGrp="1"/>
          </p:cNvGraphicFramePr>
          <p:nvPr>
            <p:extLst>
              <p:ext uri="{D42A27DB-BD31-4B8C-83A1-F6EECF244321}">
                <p14:modId xmlns:p14="http://schemas.microsoft.com/office/powerpoint/2010/main" val="171977758"/>
              </p:ext>
            </p:extLst>
          </p:nvPr>
        </p:nvGraphicFramePr>
        <p:xfrm>
          <a:off x="6227510" y="4571356"/>
          <a:ext cx="4991100" cy="1289050"/>
        </p:xfrm>
        <a:graphic>
          <a:graphicData uri="http://schemas.openxmlformats.org/drawingml/2006/table">
            <a:tbl>
              <a:tblPr/>
              <a:tblGrid>
                <a:gridCol w="1322019">
                  <a:extLst>
                    <a:ext uri="{9D8B030D-6E8A-4147-A177-3AD203B41FA5}">
                      <a16:colId xmlns:a16="http://schemas.microsoft.com/office/drawing/2014/main" val="3356205392"/>
                    </a:ext>
                  </a:extLst>
                </a:gridCol>
                <a:gridCol w="900506">
                  <a:extLst>
                    <a:ext uri="{9D8B030D-6E8A-4147-A177-3AD203B41FA5}">
                      <a16:colId xmlns:a16="http://schemas.microsoft.com/office/drawing/2014/main" val="4145186355"/>
                    </a:ext>
                  </a:extLst>
                </a:gridCol>
                <a:gridCol w="469412">
                  <a:extLst>
                    <a:ext uri="{9D8B030D-6E8A-4147-A177-3AD203B41FA5}">
                      <a16:colId xmlns:a16="http://schemas.microsoft.com/office/drawing/2014/main" val="1971156982"/>
                    </a:ext>
                  </a:extLst>
                </a:gridCol>
                <a:gridCol w="823867">
                  <a:extLst>
                    <a:ext uri="{9D8B030D-6E8A-4147-A177-3AD203B41FA5}">
                      <a16:colId xmlns:a16="http://schemas.microsoft.com/office/drawing/2014/main" val="2140233542"/>
                    </a:ext>
                  </a:extLst>
                </a:gridCol>
                <a:gridCol w="431093">
                  <a:extLst>
                    <a:ext uri="{9D8B030D-6E8A-4147-A177-3AD203B41FA5}">
                      <a16:colId xmlns:a16="http://schemas.microsoft.com/office/drawing/2014/main" val="2002937582"/>
                    </a:ext>
                  </a:extLst>
                </a:gridCol>
                <a:gridCol w="431093">
                  <a:extLst>
                    <a:ext uri="{9D8B030D-6E8A-4147-A177-3AD203B41FA5}">
                      <a16:colId xmlns:a16="http://schemas.microsoft.com/office/drawing/2014/main" val="3566777887"/>
                    </a:ext>
                  </a:extLst>
                </a:gridCol>
                <a:gridCol w="613110">
                  <a:extLst>
                    <a:ext uri="{9D8B030D-6E8A-4147-A177-3AD203B41FA5}">
                      <a16:colId xmlns:a16="http://schemas.microsoft.com/office/drawing/2014/main" val="519827162"/>
                    </a:ext>
                  </a:extLst>
                </a:gridCol>
              </a:tblGrid>
              <a:tr h="184150">
                <a:tc gridSpan="7">
                  <a:txBody>
                    <a:bodyPr/>
                    <a:lstStyle/>
                    <a:p>
                      <a:pPr algn="l" fontAlgn="b"/>
                      <a:r>
                        <a:rPr lang="es-AR" sz="1100" b="0" i="0" u="none" strike="noStrike" dirty="0" err="1">
                          <a:solidFill>
                            <a:srgbClr val="000000"/>
                          </a:solidFill>
                          <a:effectLst/>
                          <a:latin typeface="Arial" panose="020B0604020202020204" pitchFamily="34" charset="0"/>
                        </a:rPr>
                        <a:t>Test:DGC</a:t>
                      </a:r>
                      <a:r>
                        <a:rPr lang="es-AR" sz="1100" b="0" i="0" u="none" strike="noStrike" dirty="0">
                          <a:solidFill>
                            <a:srgbClr val="000000"/>
                          </a:solidFill>
                          <a:effectLst/>
                          <a:latin typeface="Arial" panose="020B0604020202020204" pitchFamily="34" charset="0"/>
                        </a:rPr>
                        <a:t> Alfa=0.05 PCALT=323.6531. Error: 396388.2120 gl: 93</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263888137"/>
                  </a:ext>
                </a:extLst>
              </a:tr>
              <a:tr h="184150">
                <a:tc>
                  <a:txBody>
                    <a:bodyPr/>
                    <a:lstStyle/>
                    <a:p>
                      <a:pPr algn="ctr" fontAlgn="b"/>
                      <a:r>
                        <a:rPr lang="es-AR" sz="1100" b="1" i="0" u="none" strike="noStrike">
                          <a:solidFill>
                            <a:srgbClr val="000000"/>
                          </a:solidFill>
                          <a:effectLst/>
                          <a:latin typeface="Arial" panose="020B0604020202020204" pitchFamily="34" charset="0"/>
                        </a:rPr>
                        <a:t>   Densidad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81071590"/>
                  </a:ext>
                </a:extLst>
              </a:tr>
              <a:tr h="184150">
                <a:tc>
                  <a:txBody>
                    <a:bodyPr/>
                    <a:lstStyle/>
                    <a:p>
                      <a:pPr algn="ctr" fontAlgn="b"/>
                      <a:r>
                        <a:rPr lang="es-AR" sz="1100" b="0" i="0" u="none" strike="noStrike">
                          <a:solidFill>
                            <a:srgbClr val="000000"/>
                          </a:solidFill>
                          <a:effectLst/>
                          <a:latin typeface="Arial" panose="020B0604020202020204" pitchFamily="34" charset="0"/>
                        </a:rPr>
                        <a:t>D3= 7.5 pl/m2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10545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77276203"/>
                  </a:ext>
                </a:extLst>
              </a:tr>
              <a:tr h="184150">
                <a:tc>
                  <a:txBody>
                    <a:bodyPr/>
                    <a:lstStyle/>
                    <a:p>
                      <a:pPr algn="ctr" fontAlgn="b"/>
                      <a:r>
                        <a:rPr lang="es-AR" sz="1100" b="0" i="0" u="none" strike="noStrike">
                          <a:solidFill>
                            <a:srgbClr val="000000"/>
                          </a:solidFill>
                          <a:effectLst/>
                          <a:latin typeface="Arial" panose="020B0604020202020204" pitchFamily="34" charset="0"/>
                        </a:rPr>
                        <a:t>D2=6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10004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1404526"/>
                  </a:ext>
                </a:extLst>
              </a:tr>
              <a:tr h="184150">
                <a:tc>
                  <a:txBody>
                    <a:bodyPr/>
                    <a:lstStyle/>
                    <a:p>
                      <a:pPr algn="ctr" fontAlgn="b"/>
                      <a:r>
                        <a:rPr lang="es-AR" sz="1100" b="0" i="0" u="none" strike="noStrike">
                          <a:solidFill>
                            <a:srgbClr val="000000"/>
                          </a:solidFill>
                          <a:effectLst/>
                          <a:latin typeface="Arial" panose="020B0604020202020204" pitchFamily="34" charset="0"/>
                        </a:rPr>
                        <a:t>D1=4.5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9919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19019954"/>
                  </a:ext>
                </a:extLst>
              </a:tr>
              <a:tr h="184150">
                <a:tc>
                  <a:txBody>
                    <a:bodyPr/>
                    <a:lstStyle/>
                    <a:p>
                      <a:pPr algn="ctr" fontAlgn="b"/>
                      <a:r>
                        <a:rPr lang="es-AR" sz="1100" b="0" i="0" u="none" strike="noStrike">
                          <a:solidFill>
                            <a:srgbClr val="000000"/>
                          </a:solidFill>
                          <a:effectLst/>
                          <a:latin typeface="Arial" panose="020B0604020202020204" pitchFamily="34" charset="0"/>
                        </a:rPr>
                        <a:t>D4=9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9671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16581999"/>
                  </a:ext>
                </a:extLst>
              </a:tr>
              <a:tr h="184150">
                <a:tc gridSpan="7">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127877355"/>
                  </a:ext>
                </a:extLst>
              </a:tr>
            </a:tbl>
          </a:graphicData>
        </a:graphic>
      </p:graphicFrame>
      <p:sp>
        <p:nvSpPr>
          <p:cNvPr id="17" name="CuadroTexto 3">
            <a:extLst>
              <a:ext uri="{FF2B5EF4-FFF2-40B4-BE49-F238E27FC236}">
                <a16:creationId xmlns:a16="http://schemas.microsoft.com/office/drawing/2014/main" id="{292A3C94-2524-4016-A62B-7F1626201135}"/>
              </a:ext>
            </a:extLst>
          </p:cNvPr>
          <p:cNvSpPr txBox="1"/>
          <p:nvPr/>
        </p:nvSpPr>
        <p:spPr>
          <a:xfrm>
            <a:off x="5266361" y="5944236"/>
            <a:ext cx="5972564" cy="307777"/>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prstClr val="black"/>
                </a:solidFill>
                <a:latin typeface="Arial" panose="020B0604020202020204" pitchFamily="34" charset="0"/>
                <a:cs typeface="Arial" panose="020B0604020202020204" pitchFamily="34" charset="0"/>
              </a:rPr>
              <a:t>La densidad optima para esta condición experimental fue de 7.5pl/m2</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aphicFrame>
        <p:nvGraphicFramePr>
          <p:cNvPr id="19" name="Chart 18">
            <a:extLst>
              <a:ext uri="{FF2B5EF4-FFF2-40B4-BE49-F238E27FC236}">
                <a16:creationId xmlns:a16="http://schemas.microsoft.com/office/drawing/2014/main" id="{C9EC3617-3568-44FC-B6A5-478E4F02C9A0}"/>
              </a:ext>
            </a:extLst>
          </p:cNvPr>
          <p:cNvGraphicFramePr>
            <a:graphicFrameLocks/>
          </p:cNvGraphicFramePr>
          <p:nvPr>
            <p:extLst>
              <p:ext uri="{D42A27DB-BD31-4B8C-83A1-F6EECF244321}">
                <p14:modId xmlns:p14="http://schemas.microsoft.com/office/powerpoint/2010/main" val="1494538541"/>
              </p:ext>
            </p:extLst>
          </p:nvPr>
        </p:nvGraphicFramePr>
        <p:xfrm>
          <a:off x="324763" y="1362075"/>
          <a:ext cx="4303474"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3526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10101267" y="159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18" name="CuadroTexto 6">
            <a:extLst>
              <a:ext uri="{FF2B5EF4-FFF2-40B4-BE49-F238E27FC236}">
                <a16:creationId xmlns:a16="http://schemas.microsoft.com/office/drawing/2014/main" id="{95CA1BF9-8695-477E-9D31-BA75E9324AA6}"/>
              </a:ext>
            </a:extLst>
          </p:cNvPr>
          <p:cNvSpPr txBox="1"/>
          <p:nvPr/>
        </p:nvSpPr>
        <p:spPr>
          <a:xfrm>
            <a:off x="286892" y="52080"/>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Nitrógeno x Densidad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8" name="Chart 7">
            <a:extLst>
              <a:ext uri="{FF2B5EF4-FFF2-40B4-BE49-F238E27FC236}">
                <a16:creationId xmlns:a16="http://schemas.microsoft.com/office/drawing/2014/main" id="{134E8671-F3CA-41C7-8CB7-B9E1AF62F7E5}"/>
              </a:ext>
            </a:extLst>
          </p:cNvPr>
          <p:cNvGraphicFramePr>
            <a:graphicFrameLocks/>
          </p:cNvGraphicFramePr>
          <p:nvPr>
            <p:extLst>
              <p:ext uri="{D42A27DB-BD31-4B8C-83A1-F6EECF244321}">
                <p14:modId xmlns:p14="http://schemas.microsoft.com/office/powerpoint/2010/main" val="3764844972"/>
              </p:ext>
            </p:extLst>
          </p:nvPr>
        </p:nvGraphicFramePr>
        <p:xfrm>
          <a:off x="122711" y="1584362"/>
          <a:ext cx="625856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DA960540-D902-4F62-9C51-8DA4ED7A461E}"/>
              </a:ext>
            </a:extLst>
          </p:cNvPr>
          <p:cNvGraphicFramePr>
            <a:graphicFrameLocks noGrp="1"/>
          </p:cNvGraphicFramePr>
          <p:nvPr>
            <p:extLst>
              <p:ext uri="{D42A27DB-BD31-4B8C-83A1-F6EECF244321}">
                <p14:modId xmlns:p14="http://schemas.microsoft.com/office/powerpoint/2010/main" val="2447667936"/>
              </p:ext>
            </p:extLst>
          </p:nvPr>
        </p:nvGraphicFramePr>
        <p:xfrm>
          <a:off x="6750808" y="1321553"/>
          <a:ext cx="5125719" cy="1289050"/>
        </p:xfrm>
        <a:graphic>
          <a:graphicData uri="http://schemas.openxmlformats.org/drawingml/2006/table">
            <a:tbl>
              <a:tblPr/>
              <a:tblGrid>
                <a:gridCol w="1509631">
                  <a:extLst>
                    <a:ext uri="{9D8B030D-6E8A-4147-A177-3AD203B41FA5}">
                      <a16:colId xmlns:a16="http://schemas.microsoft.com/office/drawing/2014/main" val="2190479995"/>
                    </a:ext>
                  </a:extLst>
                </a:gridCol>
                <a:gridCol w="889395">
                  <a:extLst>
                    <a:ext uri="{9D8B030D-6E8A-4147-A177-3AD203B41FA5}">
                      <a16:colId xmlns:a16="http://schemas.microsoft.com/office/drawing/2014/main" val="1105220823"/>
                    </a:ext>
                  </a:extLst>
                </a:gridCol>
                <a:gridCol w="409589">
                  <a:extLst>
                    <a:ext uri="{9D8B030D-6E8A-4147-A177-3AD203B41FA5}">
                      <a16:colId xmlns:a16="http://schemas.microsoft.com/office/drawing/2014/main" val="4002475572"/>
                    </a:ext>
                  </a:extLst>
                </a:gridCol>
                <a:gridCol w="1006420">
                  <a:extLst>
                    <a:ext uri="{9D8B030D-6E8A-4147-A177-3AD203B41FA5}">
                      <a16:colId xmlns:a16="http://schemas.microsoft.com/office/drawing/2014/main" val="35012058"/>
                    </a:ext>
                  </a:extLst>
                </a:gridCol>
                <a:gridCol w="257456">
                  <a:extLst>
                    <a:ext uri="{9D8B030D-6E8A-4147-A177-3AD203B41FA5}">
                      <a16:colId xmlns:a16="http://schemas.microsoft.com/office/drawing/2014/main" val="3120233953"/>
                    </a:ext>
                  </a:extLst>
                </a:gridCol>
                <a:gridCol w="315969">
                  <a:extLst>
                    <a:ext uri="{9D8B030D-6E8A-4147-A177-3AD203B41FA5}">
                      <a16:colId xmlns:a16="http://schemas.microsoft.com/office/drawing/2014/main" val="242162538"/>
                    </a:ext>
                  </a:extLst>
                </a:gridCol>
                <a:gridCol w="292563">
                  <a:extLst>
                    <a:ext uri="{9D8B030D-6E8A-4147-A177-3AD203B41FA5}">
                      <a16:colId xmlns:a16="http://schemas.microsoft.com/office/drawing/2014/main" val="671720590"/>
                    </a:ext>
                  </a:extLst>
                </a:gridCol>
                <a:gridCol w="444696">
                  <a:extLst>
                    <a:ext uri="{9D8B030D-6E8A-4147-A177-3AD203B41FA5}">
                      <a16:colId xmlns:a16="http://schemas.microsoft.com/office/drawing/2014/main" val="4171253"/>
                    </a:ext>
                  </a:extLst>
                </a:gridCol>
              </a:tblGrid>
              <a:tr h="184150">
                <a:tc gridSpan="7">
                  <a:txBody>
                    <a:bodyPr/>
                    <a:lstStyle/>
                    <a:p>
                      <a:pPr algn="l" fontAlgn="b"/>
                      <a:r>
                        <a:rPr lang="es-AR" sz="1100" b="0" i="0" u="none" strike="noStrike" dirty="0" err="1">
                          <a:solidFill>
                            <a:srgbClr val="000000"/>
                          </a:solidFill>
                          <a:effectLst/>
                          <a:latin typeface="Arial" panose="020B0604020202020204" pitchFamily="34" charset="0"/>
                        </a:rPr>
                        <a:t>Test:DGC</a:t>
                      </a:r>
                      <a:r>
                        <a:rPr lang="es-AR" sz="1100" b="0" i="0" u="none" strike="noStrike" dirty="0">
                          <a:solidFill>
                            <a:srgbClr val="000000"/>
                          </a:solidFill>
                          <a:effectLst/>
                          <a:latin typeface="Arial" panose="020B0604020202020204" pitchFamily="34" charset="0"/>
                        </a:rPr>
                        <a:t> Alfa=0.05 PCALT=323.6531. Error: 396388.2120 gl: 93</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251132"/>
                  </a:ext>
                </a:extLst>
              </a:tr>
              <a:tr h="184150">
                <a:tc>
                  <a:txBody>
                    <a:bodyPr/>
                    <a:lstStyle/>
                    <a:p>
                      <a:pPr algn="ctr" fontAlgn="b"/>
                      <a:r>
                        <a:rPr lang="es-AR" sz="1100" b="1" i="0" u="none" strike="noStrike" dirty="0">
                          <a:solidFill>
                            <a:srgbClr val="000000"/>
                          </a:solidFill>
                          <a:effectLst/>
                          <a:latin typeface="Arial" panose="020B0604020202020204" pitchFamily="34" charset="0"/>
                        </a:rPr>
                        <a:t>Nitrógeno Objetivo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826073"/>
                  </a:ext>
                </a:extLst>
              </a:tr>
              <a:tr h="184150">
                <a:tc>
                  <a:txBody>
                    <a:bodyPr/>
                    <a:lstStyle/>
                    <a:p>
                      <a:pPr algn="ctr" fontAlgn="b"/>
                      <a:r>
                        <a:rPr lang="es-AR" sz="1100" b="0" i="0" u="none" strike="noStrike">
                          <a:solidFill>
                            <a:srgbClr val="000000"/>
                          </a:solidFill>
                          <a:effectLst/>
                          <a:latin typeface="Arial" panose="020B0604020202020204" pitchFamily="34" charset="0"/>
                        </a:rPr>
                        <a:t>300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11488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338272"/>
                  </a:ext>
                </a:extLst>
              </a:tr>
              <a:tr h="184150">
                <a:tc>
                  <a:txBody>
                    <a:bodyPr/>
                    <a:lstStyle/>
                    <a:p>
                      <a:pPr algn="ctr" fontAlgn="b"/>
                      <a:r>
                        <a:rPr lang="es-AR" sz="1100" b="0" i="0" u="none" strike="noStrike">
                          <a:solidFill>
                            <a:srgbClr val="000000"/>
                          </a:solidFill>
                          <a:effectLst/>
                          <a:latin typeface="Arial" panose="020B0604020202020204" pitchFamily="34" charset="0"/>
                        </a:rPr>
                        <a:t>200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10653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0475771"/>
                  </a:ext>
                </a:extLst>
              </a:tr>
              <a:tr h="184150">
                <a:tc>
                  <a:txBody>
                    <a:bodyPr/>
                    <a:lstStyle/>
                    <a:p>
                      <a:pPr algn="ctr" fontAlgn="b"/>
                      <a:r>
                        <a:rPr lang="es-AR" sz="1100" b="0" i="0" u="none" strike="noStrike">
                          <a:solidFill>
                            <a:srgbClr val="000000"/>
                          </a:solidFill>
                          <a:effectLst/>
                          <a:latin typeface="Arial" panose="020B0604020202020204" pitchFamily="34" charset="0"/>
                        </a:rPr>
                        <a:t>120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9485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639040"/>
                  </a:ext>
                </a:extLst>
              </a:tr>
              <a:tr h="184150">
                <a:tc>
                  <a:txBody>
                    <a:bodyPr/>
                    <a:lstStyle/>
                    <a:p>
                      <a:pPr algn="ctr" fontAlgn="b"/>
                      <a:r>
                        <a:rPr lang="es-AR" sz="1100" b="0" i="0" u="none" strike="noStrike">
                          <a:solidFill>
                            <a:srgbClr val="000000"/>
                          </a:solidFill>
                          <a:effectLst/>
                          <a:latin typeface="Arial" panose="020B0604020202020204" pitchFamily="34" charset="0"/>
                        </a:rPr>
                        <a:t>80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8514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235083"/>
                  </a:ext>
                </a:extLst>
              </a:tr>
              <a:tr h="184150">
                <a:tc gridSpan="7">
                  <a:txBody>
                    <a:bodyPr/>
                    <a:lstStyle/>
                    <a:p>
                      <a:pPr algn="l" fontAlgn="b"/>
                      <a:r>
                        <a:rPr lang="es-AR" sz="1100" b="0" i="0" u="none" strike="noStrike">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a:txBody>
                    <a:bodyPr/>
                    <a:lstStyle/>
                    <a:p>
                      <a:pPr algn="l" fontAlgn="b"/>
                      <a:endParaRPr lang="es-AR" sz="11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05900584"/>
                  </a:ext>
                </a:extLst>
              </a:tr>
            </a:tbl>
          </a:graphicData>
        </a:graphic>
      </p:graphicFrame>
      <p:sp>
        <p:nvSpPr>
          <p:cNvPr id="9" name="CuadroTexto 4">
            <a:extLst>
              <a:ext uri="{FF2B5EF4-FFF2-40B4-BE49-F238E27FC236}">
                <a16:creationId xmlns:a16="http://schemas.microsoft.com/office/drawing/2014/main" id="{B0F7AD37-7CA2-4639-9416-3D3F558E65C2}"/>
              </a:ext>
            </a:extLst>
          </p:cNvPr>
          <p:cNvSpPr txBox="1"/>
          <p:nvPr/>
        </p:nvSpPr>
        <p:spPr>
          <a:xfrm>
            <a:off x="644184" y="4933950"/>
            <a:ext cx="5089866"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prstClr val="black"/>
                </a:solidFill>
                <a:latin typeface="Arial" panose="020B0604020202020204" pitchFamily="34" charset="0"/>
                <a:cs typeface="Arial" panose="020B0604020202020204" pitchFamily="34" charset="0"/>
              </a:rPr>
              <a:t>El análisis mostró que e</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 incremento del rendimiento fue constante ante el aumento de la dosis de N. Este efecto genero una ganancia de </a:t>
            </a:r>
            <a:r>
              <a:rPr lang="es-AR" sz="1400" dirty="0">
                <a:solidFill>
                  <a:prstClr val="black"/>
                </a:solidFill>
                <a:latin typeface="Arial" panose="020B0604020202020204" pitchFamily="34" charset="0"/>
                <a:cs typeface="Arial" panose="020B0604020202020204" pitchFamily="34" charset="0"/>
              </a:rPr>
              <a:t>2974</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kg/ha, al pasar de 80 a 300 kg/ha de N.</a:t>
            </a:r>
          </a:p>
        </p:txBody>
      </p:sp>
      <p:pic>
        <p:nvPicPr>
          <p:cNvPr id="3" name="Picture 2">
            <a:extLst>
              <a:ext uri="{FF2B5EF4-FFF2-40B4-BE49-F238E27FC236}">
                <a16:creationId xmlns:a16="http://schemas.microsoft.com/office/drawing/2014/main" id="{F5DD7504-926D-489A-8FE6-78804D997726}"/>
              </a:ext>
            </a:extLst>
          </p:cNvPr>
          <p:cNvPicPr>
            <a:picLocks noChangeAspect="1"/>
          </p:cNvPicPr>
          <p:nvPr/>
        </p:nvPicPr>
        <p:blipFill>
          <a:blip r:embed="rId5"/>
          <a:stretch>
            <a:fillRect/>
          </a:stretch>
        </p:blipFill>
        <p:spPr>
          <a:xfrm>
            <a:off x="6886575" y="2988981"/>
            <a:ext cx="4381500" cy="3149641"/>
          </a:xfrm>
          <a:prstGeom prst="rect">
            <a:avLst/>
          </a:prstGeom>
        </p:spPr>
      </p:pic>
    </p:spTree>
    <p:extLst>
      <p:ext uri="{BB962C8B-B14F-4D97-AF65-F5344CB8AC3E}">
        <p14:creationId xmlns:p14="http://schemas.microsoft.com/office/powerpoint/2010/main" val="3027935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18" name="CuadroTexto 6">
            <a:extLst>
              <a:ext uri="{FF2B5EF4-FFF2-40B4-BE49-F238E27FC236}">
                <a16:creationId xmlns:a16="http://schemas.microsoft.com/office/drawing/2014/main" id="{95CA1BF9-8695-477E-9D31-BA75E9324AA6}"/>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Nitrógeno x Densidad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9" name="CuadroTexto 4">
            <a:extLst>
              <a:ext uri="{FF2B5EF4-FFF2-40B4-BE49-F238E27FC236}">
                <a16:creationId xmlns:a16="http://schemas.microsoft.com/office/drawing/2014/main" id="{B0F7AD37-7CA2-4639-9416-3D3F558E65C2}"/>
              </a:ext>
            </a:extLst>
          </p:cNvPr>
          <p:cNvSpPr txBox="1"/>
          <p:nvPr/>
        </p:nvSpPr>
        <p:spPr>
          <a:xfrm>
            <a:off x="429137" y="4857378"/>
            <a:ext cx="4470400" cy="138499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las 16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combinaciones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cada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nivel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tratamiento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fertilización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por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cada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nivel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densidad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pudo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observar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las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parcelas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tratadas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300 N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fueron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las de mayor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productividad</a:t>
            </a:r>
            <a:r>
              <a:rPr lang="en-US" sz="1400" dirty="0">
                <a:solidFill>
                  <a:prstClr val="black"/>
                </a:solidFill>
                <a:latin typeface="Arial" panose="020B0604020202020204" pitchFamily="34" charset="0"/>
                <a:cs typeface="Arial" panose="020B0604020202020204" pitchFamily="34" charset="0"/>
              </a:rPr>
              <a:t>. Las </a:t>
            </a:r>
            <a:r>
              <a:rPr lang="en-US" sz="1400" dirty="0" err="1">
                <a:solidFill>
                  <a:prstClr val="black"/>
                </a:solidFill>
                <a:latin typeface="Arial" panose="020B0604020202020204" pitchFamily="34" charset="0"/>
                <a:cs typeface="Arial" panose="020B0604020202020204" pitchFamily="34" charset="0"/>
              </a:rPr>
              <a:t>parcelas</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tratadas</a:t>
            </a:r>
            <a:r>
              <a:rPr lang="en-US" sz="1400" dirty="0">
                <a:solidFill>
                  <a:prstClr val="black"/>
                </a:solidFill>
                <a:latin typeface="Arial" panose="020B0604020202020204" pitchFamily="34" charset="0"/>
                <a:cs typeface="Arial" panose="020B0604020202020204" pitchFamily="34" charset="0"/>
              </a:rPr>
              <a:t> con 200 N </a:t>
            </a:r>
            <a:r>
              <a:rPr lang="en-US" sz="1400" dirty="0" err="1">
                <a:solidFill>
                  <a:prstClr val="black"/>
                </a:solidFill>
                <a:latin typeface="Arial" panose="020B0604020202020204" pitchFamily="34" charset="0"/>
                <a:cs typeface="Arial" panose="020B0604020202020204" pitchFamily="34" charset="0"/>
              </a:rPr>
              <a:t>superaron</a:t>
            </a:r>
            <a:r>
              <a:rPr lang="en-US" sz="1400" dirty="0">
                <a:solidFill>
                  <a:prstClr val="black"/>
                </a:solidFill>
                <a:latin typeface="Arial" panose="020B0604020202020204" pitchFamily="34" charset="0"/>
                <a:cs typeface="Arial" panose="020B0604020202020204" pitchFamily="34" charset="0"/>
              </a:rPr>
              <a:t> a los </a:t>
            </a:r>
            <a:r>
              <a:rPr lang="en-US" sz="1400" dirty="0" err="1">
                <a:solidFill>
                  <a:prstClr val="black"/>
                </a:solidFill>
                <a:latin typeface="Arial" panose="020B0604020202020204" pitchFamily="34" charset="0"/>
                <a:cs typeface="Arial" panose="020B0604020202020204" pitchFamily="34" charset="0"/>
              </a:rPr>
              <a:t>demás</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tratamientos</a:t>
            </a:r>
            <a:r>
              <a:rPr lang="en-US" sz="1400" dirty="0">
                <a:solidFill>
                  <a:prstClr val="black"/>
                </a:solidFill>
                <a:latin typeface="Arial" panose="020B0604020202020204" pitchFamily="34" charset="0"/>
                <a:cs typeface="Arial" panose="020B0604020202020204" pitchFamily="34" charset="0"/>
              </a:rPr>
              <a:t> de </a:t>
            </a:r>
            <a:r>
              <a:rPr lang="en-US" sz="1400" dirty="0" err="1">
                <a:solidFill>
                  <a:prstClr val="black"/>
                </a:solidFill>
                <a:latin typeface="Arial" panose="020B0604020202020204" pitchFamily="34" charset="0"/>
                <a:cs typeface="Arial" panose="020B0604020202020204" pitchFamily="34" charset="0"/>
              </a:rPr>
              <a:t>menor</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aporte</a:t>
            </a:r>
            <a:r>
              <a:rPr lang="en-US" sz="1400" dirty="0">
                <a:solidFill>
                  <a:prstClr val="black"/>
                </a:solidFill>
                <a:latin typeface="Arial" panose="020B0604020202020204" pitchFamily="34" charset="0"/>
                <a:cs typeface="Arial" panose="020B0604020202020204" pitchFamily="34" charset="0"/>
              </a:rPr>
              <a:t> del </a:t>
            </a:r>
            <a:r>
              <a:rPr lang="en-US" sz="1400" dirty="0" err="1">
                <a:solidFill>
                  <a:prstClr val="black"/>
                </a:solidFill>
                <a:latin typeface="Arial" panose="020B0604020202020204" pitchFamily="34" charset="0"/>
                <a:cs typeface="Arial" panose="020B0604020202020204" pitchFamily="34" charset="0"/>
              </a:rPr>
              <a:t>nutriente</a:t>
            </a:r>
            <a:r>
              <a:rPr lang="en-US" sz="1400" dirty="0">
                <a:solidFill>
                  <a:prstClr val="black"/>
                </a:solidFill>
                <a:latin typeface="Arial" panose="020B0604020202020204" pitchFamily="34" charset="0"/>
                <a:cs typeface="Arial" panose="020B0604020202020204" pitchFamily="34" charset="0"/>
              </a:rPr>
              <a:t>.</a:t>
            </a: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0" name="Chart 9">
            <a:extLst>
              <a:ext uri="{FF2B5EF4-FFF2-40B4-BE49-F238E27FC236}">
                <a16:creationId xmlns:a16="http://schemas.microsoft.com/office/drawing/2014/main" id="{1EA7153D-CB74-4C09-86D6-A15D0AD0126A}"/>
              </a:ext>
            </a:extLst>
          </p:cNvPr>
          <p:cNvGraphicFramePr>
            <a:graphicFrameLocks/>
          </p:cNvGraphicFramePr>
          <p:nvPr>
            <p:extLst>
              <p:ext uri="{D42A27DB-BD31-4B8C-83A1-F6EECF244321}">
                <p14:modId xmlns:p14="http://schemas.microsoft.com/office/powerpoint/2010/main" val="3419041025"/>
              </p:ext>
            </p:extLst>
          </p:nvPr>
        </p:nvGraphicFramePr>
        <p:xfrm>
          <a:off x="2082801" y="1530423"/>
          <a:ext cx="8856662"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a:extLst>
              <a:ext uri="{FF2B5EF4-FFF2-40B4-BE49-F238E27FC236}">
                <a16:creationId xmlns:a16="http://schemas.microsoft.com/office/drawing/2014/main" id="{B4F283DE-0AD3-411E-9598-6E96CDD0EE96}"/>
              </a:ext>
            </a:extLst>
          </p:cNvPr>
          <p:cNvGraphicFramePr>
            <a:graphicFrameLocks noGrp="1"/>
          </p:cNvGraphicFramePr>
          <p:nvPr>
            <p:extLst>
              <p:ext uri="{D42A27DB-BD31-4B8C-83A1-F6EECF244321}">
                <p14:modId xmlns:p14="http://schemas.microsoft.com/office/powerpoint/2010/main" val="615619086"/>
              </p:ext>
            </p:extLst>
          </p:nvPr>
        </p:nvGraphicFramePr>
        <p:xfrm>
          <a:off x="5670550" y="4663960"/>
          <a:ext cx="4660899" cy="2025650"/>
        </p:xfrm>
        <a:graphic>
          <a:graphicData uri="http://schemas.openxmlformats.org/drawingml/2006/table">
            <a:tbl>
              <a:tblPr/>
              <a:tblGrid>
                <a:gridCol w="1217972">
                  <a:extLst>
                    <a:ext uri="{9D8B030D-6E8A-4147-A177-3AD203B41FA5}">
                      <a16:colId xmlns:a16="http://schemas.microsoft.com/office/drawing/2014/main" val="2153950076"/>
                    </a:ext>
                  </a:extLst>
                </a:gridCol>
                <a:gridCol w="997394">
                  <a:extLst>
                    <a:ext uri="{9D8B030D-6E8A-4147-A177-3AD203B41FA5}">
                      <a16:colId xmlns:a16="http://schemas.microsoft.com/office/drawing/2014/main" val="1678318887"/>
                    </a:ext>
                  </a:extLst>
                </a:gridCol>
                <a:gridCol w="565829">
                  <a:extLst>
                    <a:ext uri="{9D8B030D-6E8A-4147-A177-3AD203B41FA5}">
                      <a16:colId xmlns:a16="http://schemas.microsoft.com/office/drawing/2014/main" val="3525908902"/>
                    </a:ext>
                  </a:extLst>
                </a:gridCol>
                <a:gridCol w="297300">
                  <a:extLst>
                    <a:ext uri="{9D8B030D-6E8A-4147-A177-3AD203B41FA5}">
                      <a16:colId xmlns:a16="http://schemas.microsoft.com/office/drawing/2014/main" val="37556955"/>
                    </a:ext>
                  </a:extLst>
                </a:gridCol>
                <a:gridCol w="412384">
                  <a:extLst>
                    <a:ext uri="{9D8B030D-6E8A-4147-A177-3AD203B41FA5}">
                      <a16:colId xmlns:a16="http://schemas.microsoft.com/office/drawing/2014/main" val="2703325986"/>
                    </a:ext>
                  </a:extLst>
                </a:gridCol>
                <a:gridCol w="258939">
                  <a:extLst>
                    <a:ext uri="{9D8B030D-6E8A-4147-A177-3AD203B41FA5}">
                      <a16:colId xmlns:a16="http://schemas.microsoft.com/office/drawing/2014/main" val="3653221015"/>
                    </a:ext>
                  </a:extLst>
                </a:gridCol>
                <a:gridCol w="239758">
                  <a:extLst>
                    <a:ext uri="{9D8B030D-6E8A-4147-A177-3AD203B41FA5}">
                      <a16:colId xmlns:a16="http://schemas.microsoft.com/office/drawing/2014/main" val="319954812"/>
                    </a:ext>
                  </a:extLst>
                </a:gridCol>
                <a:gridCol w="239758">
                  <a:extLst>
                    <a:ext uri="{9D8B030D-6E8A-4147-A177-3AD203B41FA5}">
                      <a16:colId xmlns:a16="http://schemas.microsoft.com/office/drawing/2014/main" val="1071034528"/>
                    </a:ext>
                  </a:extLst>
                </a:gridCol>
                <a:gridCol w="210987">
                  <a:extLst>
                    <a:ext uri="{9D8B030D-6E8A-4147-A177-3AD203B41FA5}">
                      <a16:colId xmlns:a16="http://schemas.microsoft.com/office/drawing/2014/main" val="1374532986"/>
                    </a:ext>
                  </a:extLst>
                </a:gridCol>
                <a:gridCol w="220578">
                  <a:extLst>
                    <a:ext uri="{9D8B030D-6E8A-4147-A177-3AD203B41FA5}">
                      <a16:colId xmlns:a16="http://schemas.microsoft.com/office/drawing/2014/main" val="2259410835"/>
                    </a:ext>
                  </a:extLst>
                </a:gridCol>
              </a:tblGrid>
              <a:tr h="184150">
                <a:tc gridSpan="10">
                  <a:txBody>
                    <a:bodyPr/>
                    <a:lstStyle/>
                    <a:p>
                      <a:pPr algn="l" fontAlgn="b"/>
                      <a:r>
                        <a:rPr lang="es-AR" sz="1100" b="0" i="0" u="none" strike="noStrike" dirty="0" err="1">
                          <a:solidFill>
                            <a:srgbClr val="000000"/>
                          </a:solidFill>
                          <a:effectLst/>
                          <a:latin typeface="Arial" panose="020B0604020202020204" pitchFamily="34" charset="0"/>
                        </a:rPr>
                        <a:t>Test:DGC</a:t>
                      </a:r>
                      <a:r>
                        <a:rPr lang="es-AR" sz="1100" b="0" i="0" u="none" strike="noStrike" dirty="0">
                          <a:solidFill>
                            <a:srgbClr val="000000"/>
                          </a:solidFill>
                          <a:effectLst/>
                          <a:latin typeface="Arial" panose="020B0604020202020204" pitchFamily="34" charset="0"/>
                        </a:rPr>
                        <a:t> Alfa=0.05 PCALT=457.8720. Error: 396388.2120 gl: 93</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065479760"/>
                  </a:ext>
                </a:extLst>
              </a:tr>
              <a:tr h="184150">
                <a:tc>
                  <a:txBody>
                    <a:bodyPr/>
                    <a:lstStyle/>
                    <a:p>
                      <a:pPr algn="l" fontAlgn="b"/>
                      <a:r>
                        <a:rPr lang="es-AR" sz="1100" b="1" i="0" u="none" strike="noStrike" dirty="0">
                          <a:solidFill>
                            <a:srgbClr val="000000"/>
                          </a:solidFill>
                          <a:effectLst/>
                          <a:latin typeface="Arial" panose="020B0604020202020204" pitchFamily="34" charset="0"/>
                        </a:rPr>
                        <a:t>    Híbrido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1" i="0" u="none" strike="noStrike" dirty="0">
                          <a:solidFill>
                            <a:srgbClr val="000000"/>
                          </a:solidFill>
                          <a:effectLst/>
                          <a:latin typeface="Arial" panose="020B0604020202020204" pitchFamily="34" charset="0"/>
                        </a:rPr>
                        <a:t>Nitrógeno </a:t>
                      </a:r>
                      <a:r>
                        <a:rPr lang="es-AR" sz="1100" b="1" i="0" u="none" strike="noStrike" dirty="0" err="1">
                          <a:solidFill>
                            <a:srgbClr val="000000"/>
                          </a:solidFill>
                          <a:effectLst/>
                          <a:latin typeface="Arial" panose="020B0604020202020204" pitchFamily="34" charset="0"/>
                        </a:rPr>
                        <a:t>Obj</a:t>
                      </a:r>
                      <a:endParaRPr lang="es-AR" sz="11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1" i="0" u="none" strike="noStrike" dirty="0">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1" i="0" u="none" strike="noStrike" dirty="0">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1" i="0" u="none" strike="noStrike" dirty="0">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6699322"/>
                  </a:ext>
                </a:extLst>
              </a:tr>
              <a:tr h="184150">
                <a:tc>
                  <a:txBody>
                    <a:bodyPr/>
                    <a:lstStyle/>
                    <a:p>
                      <a:pPr algn="l" fontAlgn="b"/>
                      <a:r>
                        <a:rPr lang="es-AR" sz="1100" b="0" i="0" u="none" strike="noStrike">
                          <a:solidFill>
                            <a:srgbClr val="000000"/>
                          </a:solidFill>
                          <a:effectLst/>
                          <a:latin typeface="Arial" panose="020B0604020202020204" pitchFamily="34" charset="0"/>
                        </a:rPr>
                        <a:t>Next22.6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11526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2309865"/>
                  </a:ext>
                </a:extLst>
              </a:tr>
              <a:tr h="184150">
                <a:tc>
                  <a:txBody>
                    <a:bodyPr/>
                    <a:lstStyle/>
                    <a:p>
                      <a:pPr algn="l" fontAlgn="b"/>
                      <a:r>
                        <a:rPr lang="es-AR" sz="1100" b="0" i="0" u="none" strike="noStrike">
                          <a:solidFill>
                            <a:srgbClr val="000000"/>
                          </a:solidFill>
                          <a:effectLst/>
                          <a:latin typeface="Arial" panose="020B0604020202020204" pitchFamily="34" charset="0"/>
                        </a:rPr>
                        <a:t>BRV Exp PWUE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11449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5061486"/>
                  </a:ext>
                </a:extLst>
              </a:tr>
              <a:tr h="184150">
                <a:tc>
                  <a:txBody>
                    <a:bodyPr/>
                    <a:lstStyle/>
                    <a:p>
                      <a:pPr algn="l" fontAlgn="b"/>
                      <a:r>
                        <a:rPr lang="es-AR" sz="1100" b="0" i="0" u="none" strike="noStrike">
                          <a:solidFill>
                            <a:srgbClr val="000000"/>
                          </a:solidFill>
                          <a:effectLst/>
                          <a:latin typeface="Arial" panose="020B0604020202020204" pitchFamily="34" charset="0"/>
                        </a:rPr>
                        <a:t>Next22.6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10735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4523327"/>
                  </a:ext>
                </a:extLst>
              </a:tr>
              <a:tr h="184150">
                <a:tc>
                  <a:txBody>
                    <a:bodyPr/>
                    <a:lstStyle/>
                    <a:p>
                      <a:pPr algn="l" fontAlgn="b"/>
                      <a:r>
                        <a:rPr lang="es-AR" sz="1100" b="0" i="0" u="none" strike="noStrike">
                          <a:solidFill>
                            <a:srgbClr val="000000"/>
                          </a:solidFill>
                          <a:effectLst/>
                          <a:latin typeface="Arial" panose="020B0604020202020204" pitchFamily="34" charset="0"/>
                        </a:rPr>
                        <a:t>BRV Exp PWUE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10571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8527310"/>
                  </a:ext>
                </a:extLst>
              </a:tr>
              <a:tr h="184150">
                <a:tc>
                  <a:txBody>
                    <a:bodyPr/>
                    <a:lstStyle/>
                    <a:p>
                      <a:pPr algn="l" fontAlgn="b"/>
                      <a:r>
                        <a:rPr lang="es-AR" sz="1100" b="0" i="0" u="none" strike="noStrike">
                          <a:solidFill>
                            <a:srgbClr val="000000"/>
                          </a:solidFill>
                          <a:effectLst/>
                          <a:latin typeface="Arial" panose="020B0604020202020204" pitchFamily="34" charset="0"/>
                        </a:rPr>
                        <a:t>BRV Exp PWUE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120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9794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903399"/>
                  </a:ext>
                </a:extLst>
              </a:tr>
              <a:tr h="184150">
                <a:tc>
                  <a:txBody>
                    <a:bodyPr/>
                    <a:lstStyle/>
                    <a:p>
                      <a:pPr algn="l" fontAlgn="b"/>
                      <a:r>
                        <a:rPr lang="es-AR" sz="1100" b="0" i="0" u="none" strike="noStrike">
                          <a:solidFill>
                            <a:srgbClr val="000000"/>
                          </a:solidFill>
                          <a:effectLst/>
                          <a:latin typeface="Arial" panose="020B0604020202020204" pitchFamily="34" charset="0"/>
                        </a:rPr>
                        <a:t>Next22.6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120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9176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890481"/>
                  </a:ext>
                </a:extLst>
              </a:tr>
              <a:tr h="184150">
                <a:tc>
                  <a:txBody>
                    <a:bodyPr/>
                    <a:lstStyle/>
                    <a:p>
                      <a:pPr algn="l" fontAlgn="b"/>
                      <a:r>
                        <a:rPr lang="es-AR" sz="1100" b="0" i="0" u="none" strike="noStrike">
                          <a:solidFill>
                            <a:srgbClr val="000000"/>
                          </a:solidFill>
                          <a:effectLst/>
                          <a:latin typeface="Arial" panose="020B0604020202020204" pitchFamily="34" charset="0"/>
                        </a:rPr>
                        <a:t>BRV Exp PWUE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8921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9688401"/>
                  </a:ext>
                </a:extLst>
              </a:tr>
              <a:tr h="184150">
                <a:tc>
                  <a:txBody>
                    <a:bodyPr/>
                    <a:lstStyle/>
                    <a:p>
                      <a:pPr algn="l" fontAlgn="b"/>
                      <a:r>
                        <a:rPr lang="es-AR" sz="1100" b="0" i="0" u="none" strike="noStrike">
                          <a:solidFill>
                            <a:srgbClr val="000000"/>
                          </a:solidFill>
                          <a:effectLst/>
                          <a:latin typeface="Arial" panose="020B0604020202020204" pitchFamily="34" charset="0"/>
                        </a:rPr>
                        <a:t>Next22.6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8107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latin typeface="Arial" panose="020B0604020202020204" pitchFamily="34" charset="0"/>
                        </a:rPr>
                        <a:t>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364920"/>
                  </a:ext>
                </a:extLst>
              </a:tr>
              <a:tr h="184150">
                <a:tc gridSpan="10">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009941593"/>
                  </a:ext>
                </a:extLst>
              </a:tr>
            </a:tbl>
          </a:graphicData>
        </a:graphic>
      </p:graphicFrame>
    </p:spTree>
    <p:extLst>
      <p:ext uri="{BB962C8B-B14F-4D97-AF65-F5344CB8AC3E}">
        <p14:creationId xmlns:p14="http://schemas.microsoft.com/office/powerpoint/2010/main" val="2278293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10082217" y="15989"/>
            <a:ext cx="2065422" cy="1136695"/>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18" name="CuadroTexto 6">
            <a:extLst>
              <a:ext uri="{FF2B5EF4-FFF2-40B4-BE49-F238E27FC236}">
                <a16:creationId xmlns:a16="http://schemas.microsoft.com/office/drawing/2014/main" id="{95CA1BF9-8695-477E-9D31-BA75E9324AA6}"/>
              </a:ext>
            </a:extLst>
          </p:cNvPr>
          <p:cNvSpPr txBox="1"/>
          <p:nvPr/>
        </p:nvSpPr>
        <p:spPr>
          <a:xfrm>
            <a:off x="317634" y="-21336"/>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Nitrógeno x Densidad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2" name="Table 1">
            <a:extLst>
              <a:ext uri="{FF2B5EF4-FFF2-40B4-BE49-F238E27FC236}">
                <a16:creationId xmlns:a16="http://schemas.microsoft.com/office/drawing/2014/main" id="{C1F33C09-51E3-432B-B5D6-5FE804B0725B}"/>
              </a:ext>
            </a:extLst>
          </p:cNvPr>
          <p:cNvGraphicFramePr>
            <a:graphicFrameLocks noGrp="1"/>
          </p:cNvGraphicFramePr>
          <p:nvPr>
            <p:extLst>
              <p:ext uri="{D42A27DB-BD31-4B8C-83A1-F6EECF244321}">
                <p14:modId xmlns:p14="http://schemas.microsoft.com/office/powerpoint/2010/main" val="214631932"/>
              </p:ext>
            </p:extLst>
          </p:nvPr>
        </p:nvGraphicFramePr>
        <p:xfrm>
          <a:off x="6317816" y="3579252"/>
          <a:ext cx="4775503" cy="3267069"/>
        </p:xfrm>
        <a:graphic>
          <a:graphicData uri="http://schemas.openxmlformats.org/drawingml/2006/table">
            <a:tbl>
              <a:tblPr/>
              <a:tblGrid>
                <a:gridCol w="904049">
                  <a:extLst>
                    <a:ext uri="{9D8B030D-6E8A-4147-A177-3AD203B41FA5}">
                      <a16:colId xmlns:a16="http://schemas.microsoft.com/office/drawing/2014/main" val="840204302"/>
                    </a:ext>
                  </a:extLst>
                </a:gridCol>
                <a:gridCol w="873235">
                  <a:extLst>
                    <a:ext uri="{9D8B030D-6E8A-4147-A177-3AD203B41FA5}">
                      <a16:colId xmlns:a16="http://schemas.microsoft.com/office/drawing/2014/main" val="301522436"/>
                    </a:ext>
                  </a:extLst>
                </a:gridCol>
                <a:gridCol w="783927">
                  <a:extLst>
                    <a:ext uri="{9D8B030D-6E8A-4147-A177-3AD203B41FA5}">
                      <a16:colId xmlns:a16="http://schemas.microsoft.com/office/drawing/2014/main" val="3533554744"/>
                    </a:ext>
                  </a:extLst>
                </a:gridCol>
                <a:gridCol w="450452">
                  <a:extLst>
                    <a:ext uri="{9D8B030D-6E8A-4147-A177-3AD203B41FA5}">
                      <a16:colId xmlns:a16="http://schemas.microsoft.com/office/drawing/2014/main" val="4183237973"/>
                    </a:ext>
                  </a:extLst>
                </a:gridCol>
                <a:gridCol w="403432">
                  <a:extLst>
                    <a:ext uri="{9D8B030D-6E8A-4147-A177-3AD203B41FA5}">
                      <a16:colId xmlns:a16="http://schemas.microsoft.com/office/drawing/2014/main" val="457751003"/>
                    </a:ext>
                  </a:extLst>
                </a:gridCol>
                <a:gridCol w="253317">
                  <a:extLst>
                    <a:ext uri="{9D8B030D-6E8A-4147-A177-3AD203B41FA5}">
                      <a16:colId xmlns:a16="http://schemas.microsoft.com/office/drawing/2014/main" val="2115389367"/>
                    </a:ext>
                  </a:extLst>
                </a:gridCol>
                <a:gridCol w="234553">
                  <a:extLst>
                    <a:ext uri="{9D8B030D-6E8A-4147-A177-3AD203B41FA5}">
                      <a16:colId xmlns:a16="http://schemas.microsoft.com/office/drawing/2014/main" val="2160339207"/>
                    </a:ext>
                  </a:extLst>
                </a:gridCol>
                <a:gridCol w="234553">
                  <a:extLst>
                    <a:ext uri="{9D8B030D-6E8A-4147-A177-3AD203B41FA5}">
                      <a16:colId xmlns:a16="http://schemas.microsoft.com/office/drawing/2014/main" val="3729714088"/>
                    </a:ext>
                  </a:extLst>
                </a:gridCol>
                <a:gridCol w="206407">
                  <a:extLst>
                    <a:ext uri="{9D8B030D-6E8A-4147-A177-3AD203B41FA5}">
                      <a16:colId xmlns:a16="http://schemas.microsoft.com/office/drawing/2014/main" val="4278762236"/>
                    </a:ext>
                  </a:extLst>
                </a:gridCol>
                <a:gridCol w="215789">
                  <a:extLst>
                    <a:ext uri="{9D8B030D-6E8A-4147-A177-3AD203B41FA5}">
                      <a16:colId xmlns:a16="http://schemas.microsoft.com/office/drawing/2014/main" val="4040436152"/>
                    </a:ext>
                  </a:extLst>
                </a:gridCol>
                <a:gridCol w="215789">
                  <a:extLst>
                    <a:ext uri="{9D8B030D-6E8A-4147-A177-3AD203B41FA5}">
                      <a16:colId xmlns:a16="http://schemas.microsoft.com/office/drawing/2014/main" val="1671090767"/>
                    </a:ext>
                  </a:extLst>
                </a:gridCol>
              </a:tblGrid>
              <a:tr h="171951">
                <a:tc gridSpan="11">
                  <a:txBody>
                    <a:bodyPr/>
                    <a:lstStyle/>
                    <a:p>
                      <a:pPr algn="l" fontAlgn="b"/>
                      <a:r>
                        <a:rPr lang="es-AR" sz="1000" b="0" i="0" u="none" strike="noStrike" dirty="0" err="1">
                          <a:solidFill>
                            <a:srgbClr val="000000"/>
                          </a:solidFill>
                          <a:effectLst/>
                          <a:latin typeface="Arial" panose="020B0604020202020204" pitchFamily="34" charset="0"/>
                        </a:rPr>
                        <a:t>Test:DGC</a:t>
                      </a:r>
                      <a:r>
                        <a:rPr lang="es-AR" sz="1000" b="0" i="0" u="none" strike="noStrike" dirty="0">
                          <a:solidFill>
                            <a:srgbClr val="000000"/>
                          </a:solidFill>
                          <a:effectLst/>
                          <a:latin typeface="Arial" panose="020B0604020202020204" pitchFamily="34" charset="0"/>
                        </a:rPr>
                        <a:t> Alfa=0.05 PCALT=664.4460. Error: 396388.2120 gl: 93</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552897953"/>
                  </a:ext>
                </a:extLst>
              </a:tr>
              <a:tr h="171951">
                <a:tc>
                  <a:txBody>
                    <a:bodyPr/>
                    <a:lstStyle/>
                    <a:p>
                      <a:pPr algn="l" fontAlgn="b"/>
                      <a:r>
                        <a:rPr lang="es-AR" sz="1000" b="0" i="0" u="none" strike="noStrike" dirty="0">
                          <a:solidFill>
                            <a:srgbClr val="000000"/>
                          </a:solidFill>
                          <a:effectLst/>
                          <a:latin typeface="Arial" panose="020B0604020202020204" pitchFamily="34" charset="0"/>
                        </a:rPr>
                        <a:t>   Densidad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0" i="0" u="none" strike="noStrike">
                          <a:solidFill>
                            <a:srgbClr val="000000"/>
                          </a:solidFill>
                          <a:effectLst/>
                          <a:latin typeface="Arial" panose="020B0604020202020204" pitchFamily="34" charset="0"/>
                        </a:rPr>
                        <a:t>Nitrogeno Obj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67986"/>
                  </a:ext>
                </a:extLst>
              </a:tr>
              <a:tr h="171951">
                <a:tc>
                  <a:txBody>
                    <a:bodyPr/>
                    <a:lstStyle/>
                    <a:p>
                      <a:pPr algn="l" fontAlgn="b"/>
                      <a:r>
                        <a:rPr lang="es-AR" sz="1000" b="0" i="0" u="none" strike="noStrike" dirty="0">
                          <a:solidFill>
                            <a:srgbClr val="000000"/>
                          </a:solidFill>
                          <a:effectLst/>
                          <a:latin typeface="Arial" panose="020B0604020202020204" pitchFamily="34" charset="0"/>
                        </a:rPr>
                        <a:t>D3= 7.5 </a:t>
                      </a:r>
                      <a:r>
                        <a:rPr lang="es-AR" sz="1000" b="0" i="0" u="none" strike="noStrike" dirty="0" err="1">
                          <a:solidFill>
                            <a:srgbClr val="000000"/>
                          </a:solidFill>
                          <a:effectLst/>
                          <a:latin typeface="Arial" panose="020B0604020202020204" pitchFamily="34" charset="0"/>
                        </a:rPr>
                        <a:t>pl</a:t>
                      </a:r>
                      <a:r>
                        <a:rPr lang="es-AR" sz="1000" b="0" i="0" u="none" strike="noStrike" dirty="0">
                          <a:solidFill>
                            <a:srgbClr val="000000"/>
                          </a:solidFill>
                          <a:effectLst/>
                          <a:latin typeface="Arial" panose="020B0604020202020204" pitchFamily="34" charset="0"/>
                        </a:rPr>
                        <a:t>/m2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300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12434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5178056"/>
                  </a:ext>
                </a:extLst>
              </a:tr>
              <a:tr h="171951">
                <a:tc>
                  <a:txBody>
                    <a:bodyPr/>
                    <a:lstStyle/>
                    <a:p>
                      <a:pPr algn="l" fontAlgn="b"/>
                      <a:r>
                        <a:rPr lang="es-AR" sz="1000" b="0" i="0" u="none" strike="noStrike" dirty="0">
                          <a:solidFill>
                            <a:srgbClr val="000000"/>
                          </a:solidFill>
                          <a:effectLst/>
                          <a:latin typeface="Arial" panose="020B0604020202020204" pitchFamily="34" charset="0"/>
                        </a:rPr>
                        <a:t>D4=9 </a:t>
                      </a:r>
                      <a:r>
                        <a:rPr lang="es-AR" sz="1000" b="0" i="0" u="none" strike="noStrike" dirty="0" err="1">
                          <a:solidFill>
                            <a:srgbClr val="000000"/>
                          </a:solidFill>
                          <a:effectLst/>
                          <a:latin typeface="Arial" panose="020B0604020202020204" pitchFamily="34" charset="0"/>
                        </a:rPr>
                        <a:t>pl</a:t>
                      </a:r>
                      <a:r>
                        <a:rPr lang="es-AR" sz="1000" b="0" i="0" u="none" strike="noStrike" dirty="0">
                          <a:solidFill>
                            <a:srgbClr val="000000"/>
                          </a:solidFill>
                          <a:effectLst/>
                          <a:latin typeface="Arial" panose="020B0604020202020204" pitchFamily="34" charset="0"/>
                        </a:rPr>
                        <a:t>/m2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300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11502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6555269"/>
                  </a:ext>
                </a:extLst>
              </a:tr>
              <a:tr h="171951">
                <a:tc>
                  <a:txBody>
                    <a:bodyPr/>
                    <a:lstStyle/>
                    <a:p>
                      <a:pPr algn="l" fontAlgn="b"/>
                      <a:r>
                        <a:rPr lang="es-AR" sz="1000" b="0" i="0" u="none" strike="noStrike">
                          <a:solidFill>
                            <a:srgbClr val="000000"/>
                          </a:solidFill>
                          <a:effectLst/>
                          <a:latin typeface="Arial" panose="020B0604020202020204" pitchFamily="34" charset="0"/>
                        </a:rPr>
                        <a:t>D3= 7.5 pl/m2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200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11181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023131"/>
                  </a:ext>
                </a:extLst>
              </a:tr>
              <a:tr h="171951">
                <a:tc>
                  <a:txBody>
                    <a:bodyPr/>
                    <a:lstStyle/>
                    <a:p>
                      <a:pPr algn="l" fontAlgn="b"/>
                      <a:r>
                        <a:rPr lang="es-AR" sz="1000" b="0" i="0" u="none" strike="noStrike">
                          <a:solidFill>
                            <a:srgbClr val="000000"/>
                          </a:solidFill>
                          <a:effectLst/>
                          <a:latin typeface="Arial" panose="020B0604020202020204" pitchFamily="34" charset="0"/>
                        </a:rPr>
                        <a:t>D1=4.5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300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11046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689761"/>
                  </a:ext>
                </a:extLst>
              </a:tr>
              <a:tr h="171951">
                <a:tc>
                  <a:txBody>
                    <a:bodyPr/>
                    <a:lstStyle/>
                    <a:p>
                      <a:pPr algn="l" fontAlgn="b"/>
                      <a:r>
                        <a:rPr lang="es-AR" sz="1000" b="0" i="0" u="none" strike="noStrike">
                          <a:solidFill>
                            <a:srgbClr val="000000"/>
                          </a:solidFill>
                          <a:effectLst/>
                          <a:latin typeface="Arial" panose="020B0604020202020204" pitchFamily="34" charset="0"/>
                        </a:rPr>
                        <a:t>D2=6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300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10968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0759985"/>
                  </a:ext>
                </a:extLst>
              </a:tr>
              <a:tr h="171951">
                <a:tc>
                  <a:txBody>
                    <a:bodyPr/>
                    <a:lstStyle/>
                    <a:p>
                      <a:pPr algn="l" fontAlgn="b"/>
                      <a:r>
                        <a:rPr lang="es-AR" sz="1000" b="0" i="0" u="none" strike="noStrike">
                          <a:solidFill>
                            <a:srgbClr val="000000"/>
                          </a:solidFill>
                          <a:effectLst/>
                          <a:latin typeface="Arial" panose="020B0604020202020204" pitchFamily="34" charset="0"/>
                        </a:rPr>
                        <a:t>D1=4.5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10569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95180"/>
                  </a:ext>
                </a:extLst>
              </a:tr>
              <a:tr h="171951">
                <a:tc>
                  <a:txBody>
                    <a:bodyPr/>
                    <a:lstStyle/>
                    <a:p>
                      <a:pPr algn="l" fontAlgn="b"/>
                      <a:r>
                        <a:rPr lang="es-AR" sz="1000" b="0" i="0" u="none" strike="noStrike">
                          <a:solidFill>
                            <a:srgbClr val="000000"/>
                          </a:solidFill>
                          <a:effectLst/>
                          <a:latin typeface="Arial" panose="020B0604020202020204" pitchFamily="34" charset="0"/>
                        </a:rPr>
                        <a:t>D2=6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10495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507438"/>
                  </a:ext>
                </a:extLst>
              </a:tr>
              <a:tr h="171951">
                <a:tc>
                  <a:txBody>
                    <a:bodyPr/>
                    <a:lstStyle/>
                    <a:p>
                      <a:pPr algn="l" fontAlgn="b"/>
                      <a:r>
                        <a:rPr lang="es-AR" sz="1000" b="0" i="0" u="none" strike="noStrike">
                          <a:solidFill>
                            <a:srgbClr val="000000"/>
                          </a:solidFill>
                          <a:effectLst/>
                          <a:latin typeface="Arial" panose="020B0604020202020204" pitchFamily="34" charset="0"/>
                        </a:rPr>
                        <a:t>D4=9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200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10367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880546"/>
                  </a:ext>
                </a:extLst>
              </a:tr>
              <a:tr h="171951">
                <a:tc>
                  <a:txBody>
                    <a:bodyPr/>
                    <a:lstStyle/>
                    <a:p>
                      <a:pPr algn="l" fontAlgn="b"/>
                      <a:r>
                        <a:rPr lang="es-AR" sz="1000" b="0" i="0" u="none" strike="noStrike">
                          <a:solidFill>
                            <a:srgbClr val="000000"/>
                          </a:solidFill>
                          <a:effectLst/>
                          <a:latin typeface="Arial" panose="020B0604020202020204" pitchFamily="34" charset="0"/>
                        </a:rPr>
                        <a:t>D1=4.5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120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9723.4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811175"/>
                  </a:ext>
                </a:extLst>
              </a:tr>
              <a:tr h="171951">
                <a:tc>
                  <a:txBody>
                    <a:bodyPr/>
                    <a:lstStyle/>
                    <a:p>
                      <a:pPr algn="l" fontAlgn="b"/>
                      <a:r>
                        <a:rPr lang="es-AR" sz="1000" b="0" i="0" u="none" strike="noStrike">
                          <a:solidFill>
                            <a:srgbClr val="000000"/>
                          </a:solidFill>
                          <a:effectLst/>
                          <a:latin typeface="Arial" panose="020B0604020202020204" pitchFamily="34" charset="0"/>
                        </a:rPr>
                        <a:t>D3= 7.5 pl/m2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120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9634.2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1817750"/>
                  </a:ext>
                </a:extLst>
              </a:tr>
              <a:tr h="171951">
                <a:tc>
                  <a:txBody>
                    <a:bodyPr/>
                    <a:lstStyle/>
                    <a:p>
                      <a:pPr algn="l" fontAlgn="b"/>
                      <a:r>
                        <a:rPr lang="es-AR" sz="1000" b="0" i="0" u="none" strike="noStrike">
                          <a:solidFill>
                            <a:srgbClr val="000000"/>
                          </a:solidFill>
                          <a:effectLst/>
                          <a:latin typeface="Arial" panose="020B0604020202020204" pitchFamily="34" charset="0"/>
                        </a:rPr>
                        <a:t>D2=6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120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9625.2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220162"/>
                  </a:ext>
                </a:extLst>
              </a:tr>
              <a:tr h="171951">
                <a:tc>
                  <a:txBody>
                    <a:bodyPr/>
                    <a:lstStyle/>
                    <a:p>
                      <a:pPr algn="l" fontAlgn="b"/>
                      <a:r>
                        <a:rPr lang="es-AR" sz="1000" b="0" i="0" u="none" strike="noStrike">
                          <a:solidFill>
                            <a:srgbClr val="000000"/>
                          </a:solidFill>
                          <a:effectLst/>
                          <a:latin typeface="Arial" panose="020B0604020202020204" pitchFamily="34" charset="0"/>
                        </a:rPr>
                        <a:t>D4=9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120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8956.4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8726413"/>
                  </a:ext>
                </a:extLst>
              </a:tr>
              <a:tr h="171951">
                <a:tc>
                  <a:txBody>
                    <a:bodyPr/>
                    <a:lstStyle/>
                    <a:p>
                      <a:pPr algn="l" fontAlgn="b"/>
                      <a:r>
                        <a:rPr lang="es-AR" sz="1000" b="0" i="0" u="none" strike="noStrike">
                          <a:solidFill>
                            <a:srgbClr val="000000"/>
                          </a:solidFill>
                          <a:effectLst/>
                          <a:latin typeface="Arial" panose="020B0604020202020204" pitchFamily="34" charset="0"/>
                        </a:rPr>
                        <a:t>D2=6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8929.6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3544966"/>
                  </a:ext>
                </a:extLst>
              </a:tr>
              <a:tr h="171951">
                <a:tc>
                  <a:txBody>
                    <a:bodyPr/>
                    <a:lstStyle/>
                    <a:p>
                      <a:pPr algn="l" fontAlgn="b"/>
                      <a:r>
                        <a:rPr lang="es-AR" sz="1000" b="0" i="0" u="none" strike="noStrike">
                          <a:solidFill>
                            <a:srgbClr val="000000"/>
                          </a:solidFill>
                          <a:effectLst/>
                          <a:latin typeface="Arial" panose="020B0604020202020204" pitchFamily="34" charset="0"/>
                        </a:rPr>
                        <a:t>D3= 7.5 pl/m2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8929.6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3592526"/>
                  </a:ext>
                </a:extLst>
              </a:tr>
              <a:tr h="171951">
                <a:tc>
                  <a:txBody>
                    <a:bodyPr/>
                    <a:lstStyle/>
                    <a:p>
                      <a:pPr algn="l" fontAlgn="b"/>
                      <a:r>
                        <a:rPr lang="es-AR" sz="1000" b="0" i="0" u="none" strike="noStrike">
                          <a:solidFill>
                            <a:srgbClr val="000000"/>
                          </a:solidFill>
                          <a:effectLst/>
                          <a:latin typeface="Arial" panose="020B0604020202020204" pitchFamily="34" charset="0"/>
                        </a:rPr>
                        <a:t>D1=4.5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8338.3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F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4897267"/>
                  </a:ext>
                </a:extLst>
              </a:tr>
              <a:tr h="171951">
                <a:tc>
                  <a:txBody>
                    <a:bodyPr/>
                    <a:lstStyle/>
                    <a:p>
                      <a:pPr algn="l" fontAlgn="b"/>
                      <a:r>
                        <a:rPr lang="es-AR" sz="1000" b="0" i="0" u="none" strike="noStrike">
                          <a:solidFill>
                            <a:srgbClr val="000000"/>
                          </a:solidFill>
                          <a:effectLst/>
                          <a:latin typeface="Arial" panose="020B0604020202020204" pitchFamily="34" charset="0"/>
                        </a:rPr>
                        <a:t>D4=9 pl/m2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80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7859.3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223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000" b="1" i="0" u="none" strike="noStrike" dirty="0">
                          <a:solidFill>
                            <a:srgbClr val="000000"/>
                          </a:solidFill>
                          <a:effectLst/>
                          <a:latin typeface="Arial" panose="020B0604020202020204" pitchFamily="34" charset="0"/>
                        </a:rPr>
                        <a:t>F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32890"/>
                  </a:ext>
                </a:extLst>
              </a:tr>
              <a:tr h="171951">
                <a:tc gridSpan="11">
                  <a:txBody>
                    <a:bodyPr/>
                    <a:lstStyle/>
                    <a:p>
                      <a:pPr algn="l" fontAlgn="b"/>
                      <a:r>
                        <a:rPr lang="es-AR" sz="10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186657361"/>
                  </a:ext>
                </a:extLst>
              </a:tr>
            </a:tbl>
          </a:graphicData>
        </a:graphic>
      </p:graphicFrame>
      <p:graphicFrame>
        <p:nvGraphicFramePr>
          <p:cNvPr id="9" name="Chart 8">
            <a:extLst>
              <a:ext uri="{FF2B5EF4-FFF2-40B4-BE49-F238E27FC236}">
                <a16:creationId xmlns:a16="http://schemas.microsoft.com/office/drawing/2014/main" id="{CD228358-A529-49D8-9D62-7851A7FFDC7B}"/>
              </a:ext>
            </a:extLst>
          </p:cNvPr>
          <p:cNvGraphicFramePr>
            <a:graphicFrameLocks/>
          </p:cNvGraphicFramePr>
          <p:nvPr>
            <p:extLst>
              <p:ext uri="{D42A27DB-BD31-4B8C-83A1-F6EECF244321}">
                <p14:modId xmlns:p14="http://schemas.microsoft.com/office/powerpoint/2010/main" val="759060780"/>
              </p:ext>
            </p:extLst>
          </p:nvPr>
        </p:nvGraphicFramePr>
        <p:xfrm>
          <a:off x="5527040" y="1174873"/>
          <a:ext cx="6620599" cy="2406242"/>
        </p:xfrm>
        <a:graphic>
          <a:graphicData uri="http://schemas.openxmlformats.org/drawingml/2006/chart">
            <c:chart xmlns:c="http://schemas.openxmlformats.org/drawingml/2006/chart" xmlns:r="http://schemas.openxmlformats.org/officeDocument/2006/relationships" r:id="rId4"/>
          </a:graphicData>
        </a:graphic>
      </p:graphicFrame>
      <p:sp>
        <p:nvSpPr>
          <p:cNvPr id="13" name="CuadroTexto 3">
            <a:extLst>
              <a:ext uri="{FF2B5EF4-FFF2-40B4-BE49-F238E27FC236}">
                <a16:creationId xmlns:a16="http://schemas.microsoft.com/office/drawing/2014/main" id="{8FE7F671-60DA-4C48-A8A9-12F46F7501E7}"/>
              </a:ext>
            </a:extLst>
          </p:cNvPr>
          <p:cNvSpPr txBox="1"/>
          <p:nvPr/>
        </p:nvSpPr>
        <p:spPr>
          <a:xfrm>
            <a:off x="105322" y="4695942"/>
            <a:ext cx="6074108" cy="203132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densidad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optima para las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condiciones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se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llevo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adelante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el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ensayo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7.5 pls/m2.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Siendo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el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tratamiento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mayor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productividad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todos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niveles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anose="020B0604020202020204" pitchFamily="34" charset="0"/>
                <a:cs typeface="Arial" panose="020B0604020202020204" pitchFamily="34" charset="0"/>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tratamiento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9pl/m2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logro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ser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competitivo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solo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parcelas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sembradas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300 y 200 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tratamientos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4.5 y 6 pls/m2 solo se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diferenciaron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el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tratamiento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80 N.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Siendo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las 6 pls/m2 mas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productivas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probable que a ese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nivel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oferta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N las 4.5 pls/m2 no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hayan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podido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compensar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rendimiento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14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4" name="Chart 13">
            <a:extLst>
              <a:ext uri="{FF2B5EF4-FFF2-40B4-BE49-F238E27FC236}">
                <a16:creationId xmlns:a16="http://schemas.microsoft.com/office/drawing/2014/main" id="{F96300A0-F99F-49D2-9ADB-63FBA505341A}"/>
              </a:ext>
            </a:extLst>
          </p:cNvPr>
          <p:cNvGraphicFramePr>
            <a:graphicFrameLocks/>
          </p:cNvGraphicFramePr>
          <p:nvPr>
            <p:extLst>
              <p:ext uri="{D42A27DB-BD31-4B8C-83A1-F6EECF244321}">
                <p14:modId xmlns:p14="http://schemas.microsoft.com/office/powerpoint/2010/main" val="2098297059"/>
              </p:ext>
            </p:extLst>
          </p:nvPr>
        </p:nvGraphicFramePr>
        <p:xfrm>
          <a:off x="44361" y="1174873"/>
          <a:ext cx="5401399" cy="312280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3275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52888"/>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12088" y="5471030"/>
            <a:ext cx="1087167" cy="1415845"/>
          </a:xfrm>
          <a:prstGeom prst="rect">
            <a:avLst/>
          </a:prstGeom>
        </p:spPr>
      </p:pic>
      <p:sp>
        <p:nvSpPr>
          <p:cNvPr id="18" name="CuadroTexto 6">
            <a:extLst>
              <a:ext uri="{FF2B5EF4-FFF2-40B4-BE49-F238E27FC236}">
                <a16:creationId xmlns:a16="http://schemas.microsoft.com/office/drawing/2014/main" id="{95CA1BF9-8695-477E-9D31-BA75E9324AA6}"/>
              </a:ext>
            </a:extLst>
          </p:cNvPr>
          <p:cNvSpPr txBox="1"/>
          <p:nvPr/>
        </p:nvSpPr>
        <p:spPr>
          <a:xfrm>
            <a:off x="317634" y="-15621"/>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Nitrógeno x Densidad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8" name="CuadroTexto 3">
            <a:extLst>
              <a:ext uri="{FF2B5EF4-FFF2-40B4-BE49-F238E27FC236}">
                <a16:creationId xmlns:a16="http://schemas.microsoft.com/office/drawing/2014/main" id="{3F748FC1-8EDD-4028-871D-8085EC581256}"/>
              </a:ext>
            </a:extLst>
          </p:cNvPr>
          <p:cNvSpPr txBox="1"/>
          <p:nvPr/>
        </p:nvSpPr>
        <p:spPr>
          <a:xfrm>
            <a:off x="60960" y="5098127"/>
            <a:ext cx="11019043" cy="1600438"/>
          </a:xfrm>
          <a:prstGeom prst="rect">
            <a:avLst/>
          </a:prstGeom>
          <a:noFill/>
          <a:ln>
            <a:solidFill>
              <a:schemeClr val="tx1"/>
            </a:solidFill>
          </a:ln>
        </p:spPr>
        <p:txBody>
          <a:bodyPr wrap="square" rtlCol="0">
            <a:spAutoFit/>
          </a:bodyPr>
          <a:lstStyle/>
          <a:p>
            <a:pPr lvl="0">
              <a:defRPr/>
            </a:pPr>
            <a:r>
              <a:rPr lang="es-AR" sz="1400" dirty="0">
                <a:solidFill>
                  <a:prstClr val="black"/>
                </a:solidFill>
                <a:latin typeface="Arial" panose="020B0604020202020204" pitchFamily="34" charset="0"/>
                <a:cs typeface="Arial" panose="020B0604020202020204" pitchFamily="34" charset="0"/>
              </a:rPr>
              <a:t>De esta triple interacción se pudo observar que el material NEXT22.6 PWU logró explorar mayores rendimientos en los tratamientos de mayor disponibilidad de N (300 N y 200 N)</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los tratamientos de menor disponibilidad de N</a:t>
            </a:r>
            <a:r>
              <a:rPr lang="es-AR" sz="1400" dirty="0">
                <a:solidFill>
                  <a:prstClr val="black"/>
                </a:solidFill>
                <a:latin typeface="Arial" panose="020B0604020202020204" pitchFamily="34" charset="0"/>
                <a:cs typeface="Arial" panose="020B0604020202020204" pitchFamily="34" charset="0"/>
              </a:rPr>
              <a:t> (120 N y 80 N)</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el híbrido aumento su productividad disminuyendo </a:t>
            </a:r>
            <a:r>
              <a:rPr lang="es-AR" sz="1400" dirty="0">
                <a:solidFill>
                  <a:prstClr val="black"/>
                </a:solidFill>
                <a:latin typeface="Arial" panose="020B0604020202020204" pitchFamily="34" charset="0"/>
                <a:cs typeface="Arial" panose="020B0604020202020204" pitchFamily="34" charset="0"/>
              </a:rPr>
              <a:t>densidad, expresando alta compensación</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lvl="0">
              <a:defRPr/>
            </a:pPr>
            <a:r>
              <a:rPr lang="es-AR" sz="1400" dirty="0">
                <a:solidFill>
                  <a:prstClr val="black"/>
                </a:solidFill>
                <a:latin typeface="Arial" panose="020B0604020202020204" pitchFamily="34" charset="0"/>
                <a:cs typeface="Arial" panose="020B0604020202020204" pitchFamily="34" charset="0"/>
              </a:rPr>
              <a:t>El híbrido BRV </a:t>
            </a:r>
            <a:r>
              <a:rPr lang="es-AR" sz="1400" dirty="0" err="1">
                <a:solidFill>
                  <a:prstClr val="black"/>
                </a:solidFill>
                <a:latin typeface="Arial" panose="020B0604020202020204" pitchFamily="34" charset="0"/>
                <a:cs typeface="Arial" panose="020B0604020202020204" pitchFamily="34" charset="0"/>
              </a:rPr>
              <a:t>Exp</a:t>
            </a:r>
            <a:r>
              <a:rPr lang="es-AR" sz="1400" dirty="0">
                <a:solidFill>
                  <a:prstClr val="black"/>
                </a:solidFill>
                <a:latin typeface="Arial" panose="020B0604020202020204" pitchFamily="34" charset="0"/>
                <a:cs typeface="Arial" panose="020B0604020202020204" pitchFamily="34" charset="0"/>
              </a:rPr>
              <a:t> PWUE expresó menor productividad en los tratamientos de mayor disponibilidad de N (300 N y 200 N), pero mostró gran capacidad de compensación destacándose en el tratamiento de 4.5 </a:t>
            </a:r>
            <a:r>
              <a:rPr lang="es-AR" sz="1400" dirty="0" err="1">
                <a:solidFill>
                  <a:prstClr val="black"/>
                </a:solidFill>
                <a:latin typeface="Arial" panose="020B0604020202020204" pitchFamily="34" charset="0"/>
                <a:cs typeface="Arial" panose="020B0604020202020204" pitchFamily="34" charset="0"/>
              </a:rPr>
              <a:t>pls</a:t>
            </a:r>
            <a:r>
              <a:rPr lang="es-AR" sz="1400" dirty="0">
                <a:solidFill>
                  <a:prstClr val="black"/>
                </a:solidFill>
                <a:latin typeface="Arial" panose="020B0604020202020204" pitchFamily="34" charset="0"/>
                <a:cs typeface="Arial" panose="020B0604020202020204" pitchFamily="34" charset="0"/>
              </a:rPr>
              <a:t>/m2. En los tratamientos de menor disponibilidad de N (120 N y 80 N) el híbrido aumentó su productividad, logró explorar mayores rendimientos versus el NEXT22.6 PWU. Expresando también en estos niveles de fertilización nitrogenada (120 N y 80 N), alta compensación.</a:t>
            </a: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3" name="Chart 12">
            <a:extLst>
              <a:ext uri="{FF2B5EF4-FFF2-40B4-BE49-F238E27FC236}">
                <a16:creationId xmlns:a16="http://schemas.microsoft.com/office/drawing/2014/main" id="{C888BE9E-CE77-4807-ADA8-0684E177E6B3}"/>
              </a:ext>
            </a:extLst>
          </p:cNvPr>
          <p:cNvGraphicFramePr>
            <a:graphicFrameLocks/>
          </p:cNvGraphicFramePr>
          <p:nvPr>
            <p:extLst>
              <p:ext uri="{D42A27DB-BD31-4B8C-83A1-F6EECF244321}">
                <p14:modId xmlns:p14="http://schemas.microsoft.com/office/powerpoint/2010/main" val="2594426525"/>
              </p:ext>
            </p:extLst>
          </p:nvPr>
        </p:nvGraphicFramePr>
        <p:xfrm>
          <a:off x="5962650" y="1266405"/>
          <a:ext cx="5996071" cy="36484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8958903D-4657-42E4-8229-052793EE21A0}"/>
              </a:ext>
            </a:extLst>
          </p:cNvPr>
          <p:cNvGraphicFramePr>
            <a:graphicFrameLocks/>
          </p:cNvGraphicFramePr>
          <p:nvPr>
            <p:extLst>
              <p:ext uri="{D42A27DB-BD31-4B8C-83A1-F6EECF244321}">
                <p14:modId xmlns:p14="http://schemas.microsoft.com/office/powerpoint/2010/main" val="1299186558"/>
              </p:ext>
            </p:extLst>
          </p:nvPr>
        </p:nvGraphicFramePr>
        <p:xfrm>
          <a:off x="66675" y="1266405"/>
          <a:ext cx="5743575" cy="3648495"/>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Straight Connector 2">
            <a:extLst>
              <a:ext uri="{FF2B5EF4-FFF2-40B4-BE49-F238E27FC236}">
                <a16:creationId xmlns:a16="http://schemas.microsoft.com/office/drawing/2014/main" id="{6FAFB0DF-EE0B-4B2A-9598-E89CA7A17EDD}"/>
              </a:ext>
            </a:extLst>
          </p:cNvPr>
          <p:cNvCxnSpPr>
            <a:cxnSpLocks/>
          </p:cNvCxnSpPr>
          <p:nvPr/>
        </p:nvCxnSpPr>
        <p:spPr>
          <a:xfrm>
            <a:off x="9220200" y="1714500"/>
            <a:ext cx="0" cy="28384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61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7" name="CuadroTexto 6">
            <a:extLst>
              <a:ext uri="{FF2B5EF4-FFF2-40B4-BE49-F238E27FC236}">
                <a16:creationId xmlns:a16="http://schemas.microsoft.com/office/drawing/2014/main" id="{2586A76F-A9E9-419F-AEF6-A00A9CFA2799}"/>
              </a:ext>
            </a:extLst>
          </p:cNvPr>
          <p:cNvSpPr txBox="1"/>
          <p:nvPr/>
        </p:nvSpPr>
        <p:spPr>
          <a:xfrm>
            <a:off x="317634" y="26181"/>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Nitrógeno x Densidad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8" name="CuadroTexto 4">
            <a:extLst>
              <a:ext uri="{FF2B5EF4-FFF2-40B4-BE49-F238E27FC236}">
                <a16:creationId xmlns:a16="http://schemas.microsoft.com/office/drawing/2014/main" id="{7ACD6DD6-EDA9-4106-BD6B-5AFCBB7B10F3}"/>
              </a:ext>
            </a:extLst>
          </p:cNvPr>
          <p:cNvSpPr txBox="1"/>
          <p:nvPr/>
        </p:nvSpPr>
        <p:spPr>
          <a:xfrm>
            <a:off x="211657" y="1233330"/>
            <a:ext cx="11774718" cy="4739759"/>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Comentario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-Reforzando un resultado recurrente en este tipo de ensayos, la nutrición tuvo un efecto significativo en el aumento de la productividad de las parcelas. El efecto de la densidad fue mas aleatorio dependiendo de las características de cada híbrido.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600" dirty="0">
              <a:solidFill>
                <a:prstClr val="black"/>
              </a:solidFill>
              <a:latin typeface="Arial" panose="020B0604020202020204" pitchFamily="34" charset="0"/>
              <a:cs typeface="Arial" panose="020B0604020202020204" pitchFamily="34" charset="0"/>
            </a:endParaRPr>
          </a:p>
          <a:p>
            <a:pPr lvl="0">
              <a:defRPr/>
            </a:pPr>
            <a:r>
              <a:rPr lang="es-AR" sz="1600" dirty="0">
                <a:solidFill>
                  <a:prstClr val="black"/>
                </a:solidFill>
                <a:latin typeface="Arial" panose="020B0604020202020204" pitchFamily="34" charset="0"/>
                <a:cs typeface="Arial" panose="020B0604020202020204" pitchFamily="34" charset="0"/>
              </a:rPr>
              <a:t>-En cuanto a los híbridos, NEXT22.6 PWU se destaco por la potencialidad bajo los tratamientos de máxima productividad. El BRV </a:t>
            </a:r>
            <a:r>
              <a:rPr lang="es-AR" sz="1600" dirty="0" err="1">
                <a:solidFill>
                  <a:prstClr val="black"/>
                </a:solidFill>
                <a:latin typeface="Arial" panose="020B0604020202020204" pitchFamily="34" charset="0"/>
                <a:cs typeface="Arial" panose="020B0604020202020204" pitchFamily="34" charset="0"/>
              </a:rPr>
              <a:t>Exp</a:t>
            </a:r>
            <a:r>
              <a:rPr lang="es-AR" sz="1600" dirty="0">
                <a:solidFill>
                  <a:prstClr val="black"/>
                </a:solidFill>
                <a:latin typeface="Arial" panose="020B0604020202020204" pitchFamily="34" charset="0"/>
                <a:cs typeface="Arial" panose="020B0604020202020204" pitchFamily="34" charset="0"/>
              </a:rPr>
              <a:t> PWUE se destaco como un híbrido de mayor compensación de rendimiento en menores densidades.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acuerdo a los resultados de este estudio, resulta de gran importancia al momento de elaborar estrategias de manejo sitio-especifico, identificar aquellos aspectos de manejo (tipo de híbrido, densidad y fertilización) que permitan maximizar la captura de recursos del ambiente y mejorar la eficiencia en el uso de los insumos.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DF1920D8-30D9-41CA-BB57-44BE68A4FA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936" y="5790332"/>
            <a:ext cx="2052228" cy="719487"/>
          </a:xfrm>
          <a:prstGeom prst="rect">
            <a:avLst/>
          </a:prstGeom>
        </p:spPr>
      </p:pic>
      <p:pic>
        <p:nvPicPr>
          <p:cNvPr id="12" name="Picture 11">
            <a:extLst>
              <a:ext uri="{FF2B5EF4-FFF2-40B4-BE49-F238E27FC236}">
                <a16:creationId xmlns:a16="http://schemas.microsoft.com/office/drawing/2014/main" id="{6C610984-D34F-4FDF-9F99-E7B765309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597" y="5411352"/>
            <a:ext cx="189865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714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03615" y="3272050"/>
            <a:ext cx="4030270"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Localidad</a:t>
            </a:r>
            <a:r>
              <a:rPr kumimoji="0" lang="en-US"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lang="en-US" sz="2900" b="1" dirty="0" err="1">
                <a:solidFill>
                  <a:srgbClr val="F67D20"/>
                </a:solidFill>
                <a:latin typeface="Arial" panose="020B0604020202020204" pitchFamily="34" charset="0"/>
                <a:ea typeface="Uni Neue Heavy" charset="0"/>
                <a:cs typeface="Arial" panose="020B0604020202020204" pitchFamily="34" charset="0"/>
              </a:rPr>
              <a:t>Chacabuco</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9920724" y="196754"/>
            <a:ext cx="2065422" cy="1181144"/>
          </a:xfrm>
          <a:prstGeom prst="rect">
            <a:avLst/>
          </a:prstGeom>
        </p:spPr>
      </p:pic>
      <p:pic>
        <p:nvPicPr>
          <p:cNvPr id="8" name="Imagen 7"/>
          <p:cNvPicPr>
            <a:picLocks noChangeAspect="1"/>
          </p:cNvPicPr>
          <p:nvPr/>
        </p:nvPicPr>
        <p:blipFill>
          <a:blip r:embed="rId3"/>
          <a:stretch>
            <a:fillRect/>
          </a:stretch>
        </p:blipFill>
        <p:spPr>
          <a:xfrm>
            <a:off x="11102462" y="5442154"/>
            <a:ext cx="1087167" cy="1415845"/>
          </a:xfrm>
          <a:prstGeom prst="rect">
            <a:avLst/>
          </a:prstGeom>
        </p:spPr>
      </p:pic>
      <p:sp>
        <p:nvSpPr>
          <p:cNvPr id="9" name="Rectángulo 8"/>
          <p:cNvSpPr/>
          <p:nvPr/>
        </p:nvSpPr>
        <p:spPr>
          <a:xfrm>
            <a:off x="643514" y="3764780"/>
            <a:ext cx="620382" cy="59696"/>
          </a:xfrm>
          <a:prstGeom prst="rect">
            <a:avLst/>
          </a:prstGeom>
          <a:solidFill>
            <a:srgbClr val="F57E2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C5D1B0C-4DBC-41E5-B838-C4BAB162858D}"/>
              </a:ext>
            </a:extLst>
          </p:cNvPr>
          <p:cNvCxnSpPr>
            <a:cxnSpLocks/>
          </p:cNvCxnSpPr>
          <p:nvPr/>
        </p:nvCxnSpPr>
        <p:spPr>
          <a:xfrm flipH="1" flipV="1">
            <a:off x="4939492" y="1396926"/>
            <a:ext cx="15276" cy="54738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7C6A78E-A4CA-4A69-AB70-DA148EB7AA5A}"/>
              </a:ext>
            </a:extLst>
          </p:cNvPr>
          <p:cNvPicPr>
            <a:picLocks noChangeAspect="1"/>
          </p:cNvPicPr>
          <p:nvPr/>
        </p:nvPicPr>
        <p:blipFill>
          <a:blip r:embed="rId4"/>
          <a:stretch>
            <a:fillRect/>
          </a:stretch>
        </p:blipFill>
        <p:spPr>
          <a:xfrm>
            <a:off x="5155388" y="1634412"/>
            <a:ext cx="5887284" cy="4430406"/>
          </a:xfrm>
          <a:prstGeom prst="rect">
            <a:avLst/>
          </a:prstGeom>
        </p:spPr>
      </p:pic>
    </p:spTree>
    <p:extLst>
      <p:ext uri="{BB962C8B-B14F-4D97-AF65-F5344CB8AC3E}">
        <p14:creationId xmlns:p14="http://schemas.microsoft.com/office/powerpoint/2010/main" val="2261728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8" name="CuadroTexto 4">
            <a:extLst>
              <a:ext uri="{FF2B5EF4-FFF2-40B4-BE49-F238E27FC236}">
                <a16:creationId xmlns:a16="http://schemas.microsoft.com/office/drawing/2014/main" id="{62B6AB60-188A-4B7B-A4C3-6E9BC90B065F}"/>
              </a:ext>
            </a:extLst>
          </p:cNvPr>
          <p:cNvSpPr txBox="1"/>
          <p:nvPr/>
        </p:nvSpPr>
        <p:spPr>
          <a:xfrm>
            <a:off x="257747" y="1097986"/>
            <a:ext cx="11636608" cy="1692771"/>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resultados aquí presentados, se asocian a las condiciones climáticas y de sitio en que se llevó adelante el ensayo. Para profundizar en los conceptos relacionados con este trabajo. Recomendamos leer los siguientes links: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Imagen 7">
            <a:extLst>
              <a:ext uri="{FF2B5EF4-FFF2-40B4-BE49-F238E27FC236}">
                <a16:creationId xmlns:a16="http://schemas.microsoft.com/office/drawing/2014/main" id="{42A5F7B6-02CA-4F17-A817-A28B35AEC024}"/>
              </a:ext>
            </a:extLst>
          </p:cNvPr>
          <p:cNvPicPr>
            <a:picLocks noChangeAspect="1"/>
          </p:cNvPicPr>
          <p:nvPr/>
        </p:nvPicPr>
        <p:blipFill>
          <a:blip r:embed="rId2"/>
          <a:stretch>
            <a:fillRect/>
          </a:stretch>
        </p:blipFill>
        <p:spPr>
          <a:xfrm>
            <a:off x="10396327" y="43572"/>
            <a:ext cx="1769363" cy="1011838"/>
          </a:xfrm>
          <a:prstGeom prst="rect">
            <a:avLst/>
          </a:prstGeom>
        </p:spPr>
      </p:pic>
      <p:pic>
        <p:nvPicPr>
          <p:cNvPr id="6" name="Imagen 8">
            <a:extLst>
              <a:ext uri="{FF2B5EF4-FFF2-40B4-BE49-F238E27FC236}">
                <a16:creationId xmlns:a16="http://schemas.microsoft.com/office/drawing/2014/main" id="{8536C5D3-D3C5-4D12-833C-C047EFC6CBA1}"/>
              </a:ext>
            </a:extLst>
          </p:cNvPr>
          <p:cNvPicPr>
            <a:picLocks noChangeAspect="1"/>
          </p:cNvPicPr>
          <p:nvPr/>
        </p:nvPicPr>
        <p:blipFill>
          <a:blip r:embed="rId3"/>
          <a:stretch>
            <a:fillRect/>
          </a:stretch>
        </p:blipFill>
        <p:spPr>
          <a:xfrm>
            <a:off x="11248358" y="5650046"/>
            <a:ext cx="931332" cy="1212897"/>
          </a:xfrm>
          <a:prstGeom prst="rect">
            <a:avLst/>
          </a:prstGeom>
        </p:spPr>
      </p:pic>
      <p:sp>
        <p:nvSpPr>
          <p:cNvPr id="7" name="CuadroTexto 6">
            <a:extLst>
              <a:ext uri="{FF2B5EF4-FFF2-40B4-BE49-F238E27FC236}">
                <a16:creationId xmlns:a16="http://schemas.microsoft.com/office/drawing/2014/main" id="{9E7A72FC-FC78-4CD9-A04D-E2EAAFDF42C5}"/>
              </a:ext>
            </a:extLst>
          </p:cNvPr>
          <p:cNvSpPr txBox="1"/>
          <p:nvPr/>
        </p:nvSpPr>
        <p:spPr>
          <a:xfrm>
            <a:off x="317634" y="35706"/>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Nitrógeno x Densidad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9" name="TextBox 8">
            <a:extLst>
              <a:ext uri="{FF2B5EF4-FFF2-40B4-BE49-F238E27FC236}">
                <a16:creationId xmlns:a16="http://schemas.microsoft.com/office/drawing/2014/main" id="{53C18785-278C-4BEE-93EE-BD1D9622DD75}"/>
              </a:ext>
            </a:extLst>
          </p:cNvPr>
          <p:cNvSpPr txBox="1"/>
          <p:nvPr/>
        </p:nvSpPr>
        <p:spPr>
          <a:xfrm>
            <a:off x="295847" y="2268026"/>
            <a:ext cx="11212045" cy="4524315"/>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hlinkClick r:id="rId4"/>
              </a:rPr>
              <a:t>Relación Entre La Densidad Óptima Agronómica Y El Número De Granos Por Planta En Maíz. </a:t>
            </a:r>
            <a:r>
              <a:rPr lang="en-US" sz="1600" dirty="0">
                <a:latin typeface="Arial" panose="020B0604020202020204" pitchFamily="34" charset="0"/>
                <a:cs typeface="Arial" panose="020B0604020202020204" pitchFamily="34" charset="0"/>
                <a:hlinkClick r:id="rId4"/>
              </a:rPr>
              <a:t>Cecilia </a:t>
            </a:r>
            <a:r>
              <a:rPr lang="en-US" sz="1600" dirty="0" err="1">
                <a:latin typeface="Arial" panose="020B0604020202020204" pitchFamily="34" charset="0"/>
                <a:cs typeface="Arial" panose="020B0604020202020204" pitchFamily="34" charset="0"/>
                <a:hlinkClick r:id="rId4"/>
              </a:rPr>
              <a:t>Cerliani</a:t>
            </a:r>
            <a:r>
              <a:rPr lang="en-US" sz="1600" dirty="0">
                <a:latin typeface="Arial" panose="020B0604020202020204" pitchFamily="34" charset="0"/>
                <a:cs typeface="Arial" panose="020B0604020202020204" pitchFamily="34" charset="0"/>
                <a:hlinkClick r:id="rId4"/>
              </a:rPr>
              <a:t>, </a:t>
            </a:r>
            <a:r>
              <a:rPr lang="en-US" sz="1600" dirty="0" err="1">
                <a:latin typeface="Arial" panose="020B0604020202020204" pitchFamily="34" charset="0"/>
                <a:cs typeface="Arial" panose="020B0604020202020204" pitchFamily="34" charset="0"/>
                <a:hlinkClick r:id="rId4"/>
              </a:rPr>
              <a:t>Ingeniera</a:t>
            </a:r>
            <a:r>
              <a:rPr lang="en-US" sz="1600" dirty="0">
                <a:latin typeface="Arial" panose="020B0604020202020204" pitchFamily="34" charset="0"/>
                <a:cs typeface="Arial" panose="020B0604020202020204" pitchFamily="34" charset="0"/>
                <a:hlinkClick r:id="rId4"/>
              </a:rPr>
              <a:t> </a:t>
            </a:r>
            <a:r>
              <a:rPr lang="en-US" sz="1600" dirty="0" err="1">
                <a:latin typeface="Arial" panose="020B0604020202020204" pitchFamily="34" charset="0"/>
                <a:cs typeface="Arial" panose="020B0604020202020204" pitchFamily="34" charset="0"/>
                <a:hlinkClick r:id="rId4"/>
              </a:rPr>
              <a:t>Agrónoma</a:t>
            </a:r>
            <a:r>
              <a:rPr lang="en-US" sz="1600" dirty="0">
                <a:latin typeface="Arial" panose="020B0604020202020204" pitchFamily="34" charset="0"/>
                <a:cs typeface="Arial" panose="020B0604020202020204" pitchFamily="34" charset="0"/>
                <a:hlinkClick r:id="rId4"/>
              </a:rPr>
              <a:t>. Dr. Gabriel P. Esposito, Dr. Federico D. </a:t>
            </a:r>
            <a:r>
              <a:rPr lang="en-US" sz="1600" dirty="0" err="1">
                <a:latin typeface="Arial" panose="020B0604020202020204" pitchFamily="34" charset="0"/>
                <a:cs typeface="Arial" panose="020B0604020202020204" pitchFamily="34" charset="0"/>
                <a:hlinkClick r:id="rId4"/>
              </a:rPr>
              <a:t>Morla</a:t>
            </a:r>
            <a:r>
              <a:rPr lang="en-US" sz="1600" dirty="0">
                <a:latin typeface="Arial" panose="020B0604020202020204" pitchFamily="34" charset="0"/>
                <a:cs typeface="Arial" panose="020B0604020202020204" pitchFamily="34" charset="0"/>
                <a:hlinkClick r:id="rId4"/>
              </a:rPr>
              <a:t>, Guillermo R. Balboa, MSc. Rafael A. </a:t>
            </a:r>
            <a:r>
              <a:rPr lang="en-US" sz="1600" dirty="0" err="1">
                <a:latin typeface="Arial" panose="020B0604020202020204" pitchFamily="34" charset="0"/>
                <a:cs typeface="Arial" panose="020B0604020202020204" pitchFamily="34" charset="0"/>
                <a:hlinkClick r:id="rId4"/>
              </a:rPr>
              <a:t>Naville</a:t>
            </a:r>
            <a:r>
              <a:rPr lang="en-US" sz="1600" dirty="0">
                <a:latin typeface="Arial" panose="020B0604020202020204" pitchFamily="34" charset="0"/>
                <a:cs typeface="Arial" panose="020B0604020202020204" pitchFamily="34" charset="0"/>
                <a:hlinkClick r:id="rId4"/>
              </a:rPr>
              <a:t>, </a:t>
            </a:r>
            <a:r>
              <a:rPr lang="en-US" sz="1600" dirty="0" err="1">
                <a:latin typeface="Arial" panose="020B0604020202020204" pitchFamily="34" charset="0"/>
                <a:cs typeface="Arial" panose="020B0604020202020204" pitchFamily="34" charset="0"/>
                <a:hlinkClick r:id="rId4"/>
              </a:rPr>
              <a:t>Ingeniero</a:t>
            </a:r>
            <a:r>
              <a:rPr lang="en-US" sz="1600" dirty="0">
                <a:latin typeface="Arial" panose="020B0604020202020204" pitchFamily="34" charset="0"/>
                <a:cs typeface="Arial" panose="020B0604020202020204" pitchFamily="34" charset="0"/>
                <a:hlinkClick r:id="rId4"/>
              </a:rPr>
              <a:t> </a:t>
            </a:r>
            <a:r>
              <a:rPr lang="en-US" sz="1600" dirty="0" err="1">
                <a:latin typeface="Arial" panose="020B0604020202020204" pitchFamily="34" charset="0"/>
                <a:cs typeface="Arial" panose="020B0604020202020204" pitchFamily="34" charset="0"/>
                <a:hlinkClick r:id="rId4"/>
              </a:rPr>
              <a:t>Agrónomo</a:t>
            </a:r>
            <a:r>
              <a:rPr lang="en-US" sz="1600" dirty="0">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hlinkClick r:id="rId5"/>
              </a:rPr>
              <a:t>Physiological and anatomical </a:t>
            </a:r>
            <a:r>
              <a:rPr lang="en-US" sz="1600" dirty="0" err="1">
                <a:latin typeface="Arial" panose="020B0604020202020204" pitchFamily="34" charset="0"/>
                <a:cs typeface="Arial" panose="020B0604020202020204" pitchFamily="34" charset="0"/>
                <a:hlinkClick r:id="rId5"/>
              </a:rPr>
              <a:t>behaviour</a:t>
            </a:r>
            <a:r>
              <a:rPr lang="en-US" sz="1600" dirty="0">
                <a:latin typeface="Arial" panose="020B0604020202020204" pitchFamily="34" charset="0"/>
                <a:cs typeface="Arial" panose="020B0604020202020204" pitchFamily="34" charset="0"/>
                <a:hlinkClick r:id="rId5"/>
              </a:rPr>
              <a:t> of two contrasting maize hybrids grown at high density sowing. Claudia Travaglia , Gabriel </a:t>
            </a:r>
            <a:r>
              <a:rPr lang="en-US" sz="1600" dirty="0" err="1">
                <a:latin typeface="Arial" panose="020B0604020202020204" pitchFamily="34" charset="0"/>
                <a:cs typeface="Arial" panose="020B0604020202020204" pitchFamily="34" charset="0"/>
                <a:hlinkClick r:id="rId5"/>
              </a:rPr>
              <a:t>Espósito</a:t>
            </a:r>
            <a:r>
              <a:rPr lang="en-US" sz="1600" dirty="0">
                <a:latin typeface="Arial" panose="020B0604020202020204" pitchFamily="34" charset="0"/>
                <a:cs typeface="Arial" panose="020B0604020202020204" pitchFamily="34" charset="0"/>
                <a:hlinkClick r:id="rId5"/>
              </a:rPr>
              <a:t> , Guillermo Balboa , Oscar Masciarelli , Julieta Fortuna , Paula Cardozo , </a:t>
            </a:r>
            <a:r>
              <a:rPr lang="en-US" sz="1600" dirty="0" err="1">
                <a:latin typeface="Arial" panose="020B0604020202020204" pitchFamily="34" charset="0"/>
                <a:cs typeface="Arial" panose="020B0604020202020204" pitchFamily="34" charset="0"/>
                <a:hlinkClick r:id="rId5"/>
              </a:rPr>
              <a:t>Herminda</a:t>
            </a:r>
            <a:r>
              <a:rPr lang="en-US" sz="1600" dirty="0">
                <a:latin typeface="Arial" panose="020B0604020202020204" pitchFamily="34" charset="0"/>
                <a:cs typeface="Arial" panose="020B0604020202020204" pitchFamily="34" charset="0"/>
                <a:hlinkClick r:id="rId5"/>
              </a:rPr>
              <a:t> </a:t>
            </a:r>
            <a:r>
              <a:rPr lang="en-US" sz="1600" dirty="0" err="1">
                <a:latin typeface="Arial" panose="020B0604020202020204" pitchFamily="34" charset="0"/>
                <a:cs typeface="Arial" panose="020B0604020202020204" pitchFamily="34" charset="0"/>
                <a:hlinkClick r:id="rId5"/>
              </a:rPr>
              <a:t>Reinoso</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hlinkClick r:id="rId6"/>
            </a:endParaRPr>
          </a:p>
          <a:p>
            <a:r>
              <a:rPr lang="en-US" sz="1600" dirty="0">
                <a:latin typeface="Arial" panose="020B0604020202020204" pitchFamily="34" charset="0"/>
                <a:cs typeface="Arial" panose="020B0604020202020204" pitchFamily="34" charset="0"/>
                <a:hlinkClick r:id="rId6"/>
              </a:rPr>
              <a:t>Maíces </a:t>
            </a:r>
            <a:r>
              <a:rPr lang="en-US" sz="1600" dirty="0" err="1">
                <a:latin typeface="Arial" panose="020B0604020202020204" pitchFamily="34" charset="0"/>
                <a:cs typeface="Arial" panose="020B0604020202020204" pitchFamily="34" charset="0"/>
                <a:hlinkClick r:id="rId6"/>
              </a:rPr>
              <a:t>tempranos</a:t>
            </a:r>
            <a:r>
              <a:rPr lang="en-US" sz="1600" dirty="0">
                <a:latin typeface="Arial" panose="020B0604020202020204" pitchFamily="34" charset="0"/>
                <a:cs typeface="Arial" panose="020B0604020202020204" pitchFamily="34" charset="0"/>
                <a:hlinkClick r:id="rId6"/>
              </a:rPr>
              <a:t>, </a:t>
            </a:r>
            <a:r>
              <a:rPr lang="en-US" sz="1600" dirty="0" err="1">
                <a:latin typeface="Arial" panose="020B0604020202020204" pitchFamily="34" charset="0"/>
                <a:cs typeface="Arial" panose="020B0604020202020204" pitchFamily="34" charset="0"/>
                <a:hlinkClick r:id="rId6"/>
              </a:rPr>
              <a:t>tardíos</a:t>
            </a:r>
            <a:r>
              <a:rPr lang="en-US" sz="1600" dirty="0">
                <a:latin typeface="Arial" panose="020B0604020202020204" pitchFamily="34" charset="0"/>
                <a:cs typeface="Arial" panose="020B0604020202020204" pitchFamily="34" charset="0"/>
                <a:hlinkClick r:id="rId6"/>
              </a:rPr>
              <a:t> o de </a:t>
            </a:r>
            <a:r>
              <a:rPr lang="en-US" sz="1600" dirty="0" err="1">
                <a:latin typeface="Arial" panose="020B0604020202020204" pitchFamily="34" charset="0"/>
                <a:cs typeface="Arial" panose="020B0604020202020204" pitchFamily="34" charset="0"/>
                <a:hlinkClick r:id="rId6"/>
              </a:rPr>
              <a:t>segunda</a:t>
            </a:r>
            <a:r>
              <a:rPr lang="en-US" sz="1600" dirty="0">
                <a:latin typeface="Arial" panose="020B0604020202020204" pitchFamily="34" charset="0"/>
                <a:cs typeface="Arial" panose="020B0604020202020204" pitchFamily="34" charset="0"/>
                <a:hlinkClick r:id="rId6"/>
              </a:rPr>
              <a:t>: ¿</a:t>
            </a:r>
            <a:r>
              <a:rPr lang="en-US" sz="1600" dirty="0" err="1">
                <a:latin typeface="Arial" panose="020B0604020202020204" pitchFamily="34" charset="0"/>
                <a:cs typeface="Arial" panose="020B0604020202020204" pitchFamily="34" charset="0"/>
                <a:hlinkClick r:id="rId6"/>
              </a:rPr>
              <a:t>todos</a:t>
            </a:r>
            <a:r>
              <a:rPr lang="en-US" sz="1600" dirty="0">
                <a:latin typeface="Arial" panose="020B0604020202020204" pitchFamily="34" charset="0"/>
                <a:cs typeface="Arial" panose="020B0604020202020204" pitchFamily="34" charset="0"/>
                <a:hlinkClick r:id="rId6"/>
              </a:rPr>
              <a:t> </a:t>
            </a:r>
            <a:r>
              <a:rPr lang="en-US" sz="1600" dirty="0" err="1">
                <a:latin typeface="Arial" panose="020B0604020202020204" pitchFamily="34" charset="0"/>
                <a:cs typeface="Arial" panose="020B0604020202020204" pitchFamily="34" charset="0"/>
                <a:hlinkClick r:id="rId6"/>
              </a:rPr>
              <a:t>iguales</a:t>
            </a:r>
            <a:r>
              <a:rPr lang="en-US" sz="1600" dirty="0">
                <a:latin typeface="Arial" panose="020B0604020202020204" pitchFamily="34" charset="0"/>
                <a:cs typeface="Arial" panose="020B0604020202020204" pitchFamily="34" charset="0"/>
                <a:hlinkClick r:id="rId6"/>
              </a:rPr>
              <a:t>? Gabriel </a:t>
            </a:r>
            <a:r>
              <a:rPr lang="en-US" sz="1600" dirty="0" err="1">
                <a:latin typeface="Arial" panose="020B0604020202020204" pitchFamily="34" charset="0"/>
                <a:cs typeface="Arial" panose="020B0604020202020204" pitchFamily="34" charset="0"/>
                <a:hlinkClick r:id="rId6"/>
              </a:rPr>
              <a:t>Espósito</a:t>
            </a:r>
            <a:r>
              <a:rPr lang="en-US" sz="1600" dirty="0">
                <a:latin typeface="Arial" panose="020B0604020202020204" pitchFamily="34" charset="0"/>
                <a:cs typeface="Arial" panose="020B0604020202020204" pitchFamily="34" charset="0"/>
                <a:hlinkClick r:id="rId6"/>
              </a:rPr>
              <a:t>, Cecilia </a:t>
            </a:r>
            <a:r>
              <a:rPr lang="en-US" sz="1600" dirty="0" err="1">
                <a:latin typeface="Arial" panose="020B0604020202020204" pitchFamily="34" charset="0"/>
                <a:cs typeface="Arial" panose="020B0604020202020204" pitchFamily="34" charset="0"/>
                <a:hlinkClick r:id="rId6"/>
              </a:rPr>
              <a:t>Cerliani</a:t>
            </a:r>
            <a:r>
              <a:rPr lang="en-US" sz="1600" dirty="0">
                <a:latin typeface="Arial" panose="020B0604020202020204" pitchFamily="34" charset="0"/>
                <a:cs typeface="Arial" panose="020B0604020202020204" pitchFamily="34" charset="0"/>
                <a:hlinkClick r:id="rId6"/>
              </a:rPr>
              <a:t> y Rafael </a:t>
            </a:r>
            <a:r>
              <a:rPr lang="en-US" sz="1600" dirty="0" err="1">
                <a:latin typeface="Arial" panose="020B0604020202020204" pitchFamily="34" charset="0"/>
                <a:cs typeface="Arial" panose="020B0604020202020204" pitchFamily="34" charset="0"/>
                <a:hlinkClick r:id="rId6"/>
              </a:rPr>
              <a:t>Naville</a:t>
            </a:r>
            <a:r>
              <a:rPr lang="en-US" sz="1600" dirty="0">
                <a:latin typeface="Arial" panose="020B0604020202020204" pitchFamily="34" charset="0"/>
                <a:cs typeface="Arial" panose="020B0604020202020204" pitchFamily="34" charset="0"/>
                <a:hlinkClick r:id="rId6"/>
              </a:rPr>
              <a:t>. </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hlinkClick r:id="rId7"/>
              </a:rPr>
              <a:t>Generación de prescripciones de densidad variable a escala de lote en el sur de la provincia de Córdoba (Argentina) </a:t>
            </a:r>
            <a:r>
              <a:rPr lang="es-ES" sz="1600" dirty="0" err="1">
                <a:latin typeface="Arial" panose="020B0604020202020204" pitchFamily="34" charset="0"/>
                <a:cs typeface="Arial" panose="020B0604020202020204" pitchFamily="34" charset="0"/>
                <a:hlinkClick r:id="rId7"/>
              </a:rPr>
              <a:t>Cerliani</a:t>
            </a:r>
            <a:r>
              <a:rPr lang="es-ES" sz="1600" dirty="0">
                <a:latin typeface="Arial" panose="020B0604020202020204" pitchFamily="34" charset="0"/>
                <a:cs typeface="Arial" panose="020B0604020202020204" pitchFamily="34" charset="0"/>
                <a:hlinkClick r:id="rId7"/>
              </a:rPr>
              <a:t> Cecilia; Esposito Gabriel; Morla Federico; </a:t>
            </a:r>
            <a:r>
              <a:rPr lang="es-ES" sz="1600" dirty="0" err="1">
                <a:latin typeface="Arial" panose="020B0604020202020204" pitchFamily="34" charset="0"/>
                <a:cs typeface="Arial" panose="020B0604020202020204" pitchFamily="34" charset="0"/>
                <a:hlinkClick r:id="rId7"/>
              </a:rPr>
              <a:t>Naville</a:t>
            </a:r>
            <a:r>
              <a:rPr lang="es-ES" sz="1600" dirty="0">
                <a:latin typeface="Arial" panose="020B0604020202020204" pitchFamily="34" charset="0"/>
                <a:cs typeface="Arial" panose="020B0604020202020204" pitchFamily="34" charset="0"/>
                <a:hlinkClick r:id="rId7"/>
              </a:rPr>
              <a:t> Rafael </a:t>
            </a:r>
            <a:endParaRPr lang="es-ES" sz="1600" dirty="0">
              <a:latin typeface="Arial" panose="020B0604020202020204" pitchFamily="34" charset="0"/>
              <a:cs typeface="Arial" panose="020B0604020202020204" pitchFamily="34" charset="0"/>
            </a:endParaRP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hlinkClick r:id="rId8"/>
              </a:rPr>
              <a:t>Densidad óptima de siembra en maíz y su interacción con la oferta nitrogenada. Esposito, G. ; </a:t>
            </a:r>
            <a:r>
              <a:rPr lang="es-ES" sz="1600" dirty="0" err="1">
                <a:latin typeface="Arial" panose="020B0604020202020204" pitchFamily="34" charset="0"/>
                <a:cs typeface="Arial" panose="020B0604020202020204" pitchFamily="34" charset="0"/>
                <a:hlinkClick r:id="rId8"/>
              </a:rPr>
              <a:t>Cerliani</a:t>
            </a:r>
            <a:r>
              <a:rPr lang="es-ES" sz="1600" dirty="0">
                <a:latin typeface="Arial" panose="020B0604020202020204" pitchFamily="34" charset="0"/>
                <a:cs typeface="Arial" panose="020B0604020202020204" pitchFamily="34" charset="0"/>
                <a:hlinkClick r:id="rId8"/>
              </a:rPr>
              <a:t>, C. y </a:t>
            </a:r>
            <a:r>
              <a:rPr lang="es-ES" sz="1600" dirty="0" err="1">
                <a:latin typeface="Arial" panose="020B0604020202020204" pitchFamily="34" charset="0"/>
                <a:cs typeface="Arial" panose="020B0604020202020204" pitchFamily="34" charset="0"/>
                <a:hlinkClick r:id="rId8"/>
              </a:rPr>
              <a:t>Naville</a:t>
            </a:r>
            <a:r>
              <a:rPr lang="es-ES" sz="1600" dirty="0">
                <a:latin typeface="Arial" panose="020B0604020202020204" pitchFamily="34" charset="0"/>
                <a:cs typeface="Arial" panose="020B0604020202020204" pitchFamily="34" charset="0"/>
                <a:hlinkClick r:id="rId8"/>
              </a:rPr>
              <a:t>, R.</a:t>
            </a:r>
            <a:endParaRPr lang="es-ES" sz="1600" dirty="0">
              <a:latin typeface="Arial" panose="020B0604020202020204" pitchFamily="34" charset="0"/>
              <a:cs typeface="Arial" panose="020B0604020202020204" pitchFamily="34" charset="0"/>
            </a:endParaRPr>
          </a:p>
          <a:p>
            <a:endParaRPr lang="es-E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hlinkClick r:id="rId9"/>
              </a:rPr>
              <a:t>Can Edaphic Variables Improve DTPA-Based Zinc Diagnosis in Corn?</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hlinkClick r:id="rId10"/>
              </a:rPr>
              <a:t>¿Cómo mejorar el rendimiento y margen bruto de maíz en ambientes con napa del sudeste de Córdoba, Argentina? Alejo Ruiz , Federico </a:t>
            </a:r>
            <a:r>
              <a:rPr lang="es-ES" sz="1600" dirty="0" err="1">
                <a:latin typeface="Arial" panose="020B0604020202020204" pitchFamily="34" charset="0"/>
                <a:cs typeface="Arial" panose="020B0604020202020204" pitchFamily="34" charset="0"/>
                <a:hlinkClick r:id="rId10"/>
              </a:rPr>
              <a:t>Pagnan</a:t>
            </a:r>
            <a:r>
              <a:rPr lang="es-ES" sz="1600" dirty="0">
                <a:latin typeface="Arial" panose="020B0604020202020204" pitchFamily="34" charset="0"/>
                <a:cs typeface="Arial" panose="020B0604020202020204" pitchFamily="34" charset="0"/>
                <a:hlinkClick r:id="rId10"/>
              </a:rPr>
              <a:t> , Cecilia </a:t>
            </a:r>
            <a:r>
              <a:rPr lang="es-ES" sz="1600" dirty="0" err="1">
                <a:latin typeface="Arial" panose="020B0604020202020204" pitchFamily="34" charset="0"/>
                <a:cs typeface="Arial" panose="020B0604020202020204" pitchFamily="34" charset="0"/>
                <a:hlinkClick r:id="rId10"/>
              </a:rPr>
              <a:t>Cerliani</a:t>
            </a:r>
            <a:r>
              <a:rPr lang="es-ES" sz="1600" dirty="0">
                <a:latin typeface="Arial" panose="020B0604020202020204" pitchFamily="34" charset="0"/>
                <a:cs typeface="Arial" panose="020B0604020202020204" pitchFamily="34" charset="0"/>
                <a:hlinkClick r:id="rId10"/>
              </a:rPr>
              <a:t> , Gabriel Espósito , y Tomás </a:t>
            </a:r>
            <a:r>
              <a:rPr lang="es-ES" sz="1600" dirty="0" err="1">
                <a:latin typeface="Arial" panose="020B0604020202020204" pitchFamily="34" charset="0"/>
                <a:cs typeface="Arial" panose="020B0604020202020204" pitchFamily="34" charset="0"/>
                <a:hlinkClick r:id="rId10"/>
              </a:rPr>
              <a:t>Coyos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017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9525"/>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950029" y="4071707"/>
            <a:ext cx="2125903"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3</a:t>
            </a:r>
          </a:p>
        </p:txBody>
      </p:sp>
      <p:sp>
        <p:nvSpPr>
          <p:cNvPr id="20" name="CuadroTexto 19"/>
          <p:cNvSpPr txBox="1"/>
          <p:nvPr/>
        </p:nvSpPr>
        <p:spPr>
          <a:xfrm>
            <a:off x="923497" y="5279663"/>
            <a:ext cx="10847841"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P</a:t>
            </a:r>
            <a:r>
              <a:rPr kumimoji="0" lang="es-AR"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rofundidad</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x Calibrado x Fecha de Siembra</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22" name="Rectángulo 21"/>
          <p:cNvSpPr/>
          <p:nvPr/>
        </p:nvSpPr>
        <p:spPr>
          <a:xfrm>
            <a:off x="1044949" y="5865696"/>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444E49D2-DFAE-4E08-B6C7-E17E3317414D}"/>
              </a:ext>
            </a:extLst>
          </p:cNvPr>
          <p:cNvSpPr txBox="1"/>
          <p:nvPr/>
        </p:nvSpPr>
        <p:spPr>
          <a:xfrm>
            <a:off x="904447" y="4727213"/>
            <a:ext cx="8985152"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Técnicas para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Mejorar</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Implantación</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2824370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18" name="CuadroTexto 6">
            <a:extLst>
              <a:ext uri="{FF2B5EF4-FFF2-40B4-BE49-F238E27FC236}">
                <a16:creationId xmlns:a16="http://schemas.microsoft.com/office/drawing/2014/main" id="{95CA1BF9-8695-477E-9D31-BA75E9324AA6}"/>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Profundidad x Calibrado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8" name="Rectángulo 10">
            <a:extLst>
              <a:ext uri="{FF2B5EF4-FFF2-40B4-BE49-F238E27FC236}">
                <a16:creationId xmlns:a16="http://schemas.microsoft.com/office/drawing/2014/main" id="{B4D8A7B7-C69C-49C7-BDE8-910B4B921106}"/>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54D07D23-D022-4509-AA26-462AA8B75704}"/>
              </a:ext>
            </a:extLst>
          </p:cNvPr>
          <p:cNvSpPr txBox="1">
            <a:spLocks/>
          </p:cNvSpPr>
          <p:nvPr/>
        </p:nvSpPr>
        <p:spPr>
          <a:xfrm>
            <a:off x="6227545" y="3274995"/>
            <a:ext cx="4830533" cy="3313499"/>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Este ensayo surge de la necesidad de productores y asesores </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que buscan aumentar la homogeneidad entre plantas en fechas de siembra temprana </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para maximizar rendimientos en los mejores ambientes. La principal causa relevada fue la limitante operativa que puede forzar a realizar las siembras en camas de siembra de poca calidad . Se reportan mermas de rendimiento de hasta 35% debidas al desarreglo temporal.  </a:t>
            </a:r>
          </a:p>
          <a:p>
            <a:pPr marL="0" marR="0" lvl="0" indent="0" algn="l" defTabSz="914400" rtl="0" eaLnBrk="1" fontAlgn="auto" latinLnBrk="0" hangingPunct="1">
              <a:lnSpc>
                <a:spcPts val="2299"/>
              </a:lnSpc>
              <a:spcBef>
                <a:spcPct val="0"/>
              </a:spcBef>
              <a:spcAft>
                <a:spcPts val="0"/>
              </a:spcAft>
              <a:buClrTx/>
              <a:buSzTx/>
              <a:buFontTx/>
              <a:buNone/>
              <a:tabLst/>
              <a:defRPr/>
            </a:pP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0" name="Title 1">
            <a:extLst>
              <a:ext uri="{FF2B5EF4-FFF2-40B4-BE49-F238E27FC236}">
                <a16:creationId xmlns:a16="http://schemas.microsoft.com/office/drawing/2014/main" id="{BEF8FEE7-EFD0-4D49-ACAE-C0BB2B172AC6}"/>
              </a:ext>
            </a:extLst>
          </p:cNvPr>
          <p:cNvSpPr txBox="1">
            <a:spLocks/>
          </p:cNvSpPr>
          <p:nvPr/>
        </p:nvSpPr>
        <p:spPr>
          <a:xfrm>
            <a:off x="6227545" y="1491924"/>
            <a:ext cx="4830533" cy="1694040"/>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Objetivo:</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Minimizar la jerarquización de plantas o desarreglo temporal en el </a:t>
            </a:r>
            <a:r>
              <a:rPr kumimoji="0" lang="es-AR" sz="14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canopeo</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que se genera por efecto de la baja temperatura y escasa humedad en la cama de siembra. </a:t>
            </a:r>
          </a:p>
          <a:p>
            <a:pPr marL="0" marR="0" lvl="0" indent="0" algn="l" defTabSz="914400" rtl="0" eaLnBrk="1" fontAlgn="auto" latinLnBrk="0" hangingPunct="1">
              <a:lnSpc>
                <a:spcPts val="2299"/>
              </a:lnSpc>
              <a:spcBef>
                <a:spcPct val="0"/>
              </a:spcBef>
              <a:spcAft>
                <a:spcPts val="0"/>
              </a:spcAft>
              <a:buClrTx/>
              <a:buSzTx/>
              <a:buFontTx/>
              <a:buNone/>
              <a:tabLst/>
              <a:defRPr/>
            </a:pPr>
            <a:endPar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DB81CB78-F5C0-43E6-AC1C-E69DD6CEDCE7}"/>
              </a:ext>
            </a:extLst>
          </p:cNvPr>
          <p:cNvPicPr>
            <a:picLocks noChangeAspect="1"/>
          </p:cNvPicPr>
          <p:nvPr/>
        </p:nvPicPr>
        <p:blipFill>
          <a:blip r:embed="rId4"/>
          <a:stretch>
            <a:fillRect/>
          </a:stretch>
        </p:blipFill>
        <p:spPr>
          <a:xfrm>
            <a:off x="190729" y="1743786"/>
            <a:ext cx="5905272" cy="4454442"/>
          </a:xfrm>
          <a:prstGeom prst="rect">
            <a:avLst/>
          </a:prstGeom>
          <a:ln>
            <a:solidFill>
              <a:schemeClr val="tx1"/>
            </a:solidFill>
          </a:ln>
        </p:spPr>
      </p:pic>
    </p:spTree>
    <p:extLst>
      <p:ext uri="{BB962C8B-B14F-4D97-AF65-F5344CB8AC3E}">
        <p14:creationId xmlns:p14="http://schemas.microsoft.com/office/powerpoint/2010/main" val="191107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2"/>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E3892427-F375-40D4-BAF0-42D58681231A}"/>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53FC408E-4721-4B90-8274-542674ECBD64}"/>
              </a:ext>
            </a:extLst>
          </p:cNvPr>
          <p:cNvSpPr txBox="1"/>
          <p:nvPr/>
        </p:nvSpPr>
        <p:spPr>
          <a:xfrm>
            <a:off x="317634" y="17536"/>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Profundidad x Calibrado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11" name="Picture 10">
            <a:extLst>
              <a:ext uri="{FF2B5EF4-FFF2-40B4-BE49-F238E27FC236}">
                <a16:creationId xmlns:a16="http://schemas.microsoft.com/office/drawing/2014/main" id="{60E34A6A-BE1A-4053-80F1-8953651D863E}"/>
              </a:ext>
            </a:extLst>
          </p:cNvPr>
          <p:cNvPicPr>
            <a:picLocks noChangeAspect="1"/>
          </p:cNvPicPr>
          <p:nvPr/>
        </p:nvPicPr>
        <p:blipFill>
          <a:blip r:embed="rId3"/>
          <a:stretch>
            <a:fillRect/>
          </a:stretch>
        </p:blipFill>
        <p:spPr>
          <a:xfrm>
            <a:off x="6740624" y="1380430"/>
            <a:ext cx="4732690" cy="3727072"/>
          </a:xfrm>
          <a:prstGeom prst="rect">
            <a:avLst/>
          </a:prstGeom>
          <a:ln>
            <a:solidFill>
              <a:schemeClr val="tx1"/>
            </a:solidFill>
          </a:ln>
        </p:spPr>
      </p:pic>
      <p:sp>
        <p:nvSpPr>
          <p:cNvPr id="2" name="Rectangle 1">
            <a:extLst>
              <a:ext uri="{FF2B5EF4-FFF2-40B4-BE49-F238E27FC236}">
                <a16:creationId xmlns:a16="http://schemas.microsoft.com/office/drawing/2014/main" id="{E46501CD-EF34-4ADB-9419-330C7CDBECA2}"/>
              </a:ext>
            </a:extLst>
          </p:cNvPr>
          <p:cNvSpPr/>
          <p:nvPr/>
        </p:nvSpPr>
        <p:spPr>
          <a:xfrm>
            <a:off x="115493" y="4932187"/>
            <a:ext cx="4347413" cy="1829155"/>
          </a:xfrm>
          <a:prstGeom prst="rect">
            <a:avLst/>
          </a:prstGeom>
          <a:ln>
            <a:solidFill>
              <a:schemeClr val="tx1"/>
            </a:solidFill>
          </a:ln>
        </p:spPr>
        <p:txBody>
          <a:bodyPr wrap="square">
            <a:spAutoFit/>
          </a:body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Características del Ensayo:</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Se sometieron a prueba tres profundidades de siembra (4, 6 y 8cm), dos tipos de semilla (calibrada y descalibrada) sembradas en tres fechas de siembra (septiembre, octubre y noviembre). El Híbrido utilizado es el NEXT 22.6 PWU.  </a:t>
            </a:r>
          </a:p>
        </p:txBody>
      </p:sp>
      <p:sp>
        <p:nvSpPr>
          <p:cNvPr id="3" name="Rectangle 2">
            <a:extLst>
              <a:ext uri="{FF2B5EF4-FFF2-40B4-BE49-F238E27FC236}">
                <a16:creationId xmlns:a16="http://schemas.microsoft.com/office/drawing/2014/main" id="{39AC7999-6DFD-4F88-A2BF-D1BAC30A4C7B}"/>
              </a:ext>
            </a:extLst>
          </p:cNvPr>
          <p:cNvSpPr/>
          <p:nvPr/>
        </p:nvSpPr>
        <p:spPr>
          <a:xfrm>
            <a:off x="4581624" y="5298019"/>
            <a:ext cx="6439301" cy="1473288"/>
          </a:xfrm>
          <a:prstGeom prst="rect">
            <a:avLst/>
          </a:prstGeom>
          <a:ln>
            <a:solidFill>
              <a:schemeClr val="tx1"/>
            </a:solidFill>
          </a:ln>
        </p:spPr>
        <p:txBody>
          <a:bodyPr wrap="square">
            <a:spAutoFit/>
          </a:bodyPr>
          <a:lstStyle/>
          <a:p>
            <a:pPr marL="0" marR="0" lvl="0" indent="0" algn="l" defTabSz="914400" rtl="0" eaLnBrk="1" fontAlgn="auto" latinLnBrk="0" hangingPunct="1">
              <a:lnSpc>
                <a:spcPts val="2200"/>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Mediciones:</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-Tasas de nacimientos desde la siembra hasta el alcanzar el logro de plantas.</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-Peso de plantas a floración. Indicador indirecto de homogeneidad entre plantas.   </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-Rendimiento, vuelco, quebrado y densidad a cosecha. </a:t>
            </a:r>
          </a:p>
        </p:txBody>
      </p:sp>
      <p:graphicFrame>
        <p:nvGraphicFramePr>
          <p:cNvPr id="4" name="Table 3">
            <a:extLst>
              <a:ext uri="{FF2B5EF4-FFF2-40B4-BE49-F238E27FC236}">
                <a16:creationId xmlns:a16="http://schemas.microsoft.com/office/drawing/2014/main" id="{042C3210-1E48-4D2A-A6A9-9996C1F4A0CA}"/>
              </a:ext>
            </a:extLst>
          </p:cNvPr>
          <p:cNvGraphicFramePr>
            <a:graphicFrameLocks noGrp="1"/>
          </p:cNvGraphicFramePr>
          <p:nvPr>
            <p:extLst>
              <p:ext uri="{D42A27DB-BD31-4B8C-83A1-F6EECF244321}">
                <p14:modId xmlns:p14="http://schemas.microsoft.com/office/powerpoint/2010/main" val="3882617414"/>
              </p:ext>
            </p:extLst>
          </p:nvPr>
        </p:nvGraphicFramePr>
        <p:xfrm>
          <a:off x="130087" y="1069391"/>
          <a:ext cx="5876078" cy="3597800"/>
        </p:xfrm>
        <a:graphic>
          <a:graphicData uri="http://schemas.openxmlformats.org/drawingml/2006/table">
            <a:tbl>
              <a:tblPr/>
              <a:tblGrid>
                <a:gridCol w="1491622">
                  <a:extLst>
                    <a:ext uri="{9D8B030D-6E8A-4147-A177-3AD203B41FA5}">
                      <a16:colId xmlns:a16="http://schemas.microsoft.com/office/drawing/2014/main" val="3913555587"/>
                    </a:ext>
                  </a:extLst>
                </a:gridCol>
                <a:gridCol w="1989003">
                  <a:extLst>
                    <a:ext uri="{9D8B030D-6E8A-4147-A177-3AD203B41FA5}">
                      <a16:colId xmlns:a16="http://schemas.microsoft.com/office/drawing/2014/main" val="3437955893"/>
                    </a:ext>
                  </a:extLst>
                </a:gridCol>
                <a:gridCol w="2395453">
                  <a:extLst>
                    <a:ext uri="{9D8B030D-6E8A-4147-A177-3AD203B41FA5}">
                      <a16:colId xmlns:a16="http://schemas.microsoft.com/office/drawing/2014/main" val="1862743162"/>
                    </a:ext>
                  </a:extLst>
                </a:gridCol>
              </a:tblGrid>
              <a:tr h="420738">
                <a:tc>
                  <a:txBody>
                    <a:bodyPr/>
                    <a:lstStyle/>
                    <a:p>
                      <a:pPr algn="ctr" fontAlgn="b"/>
                      <a:r>
                        <a:rPr lang="es-AR" sz="1100" b="0" i="0" u="none" strike="noStrike" dirty="0">
                          <a:solidFill>
                            <a:srgbClr val="000000"/>
                          </a:solidFill>
                          <a:effectLst/>
                          <a:latin typeface="Arial" panose="020B0604020202020204" pitchFamily="34" charset="0"/>
                        </a:rPr>
                        <a:t>Fechas de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AR" sz="1100" b="0" i="0" u="none" strike="noStrike" dirty="0">
                          <a:solidFill>
                            <a:srgbClr val="000000"/>
                          </a:solidFill>
                          <a:effectLst/>
                          <a:latin typeface="Arial" panose="020B0604020202020204" pitchFamily="34" charset="0"/>
                        </a:rPr>
                        <a:t>Profundidad de Siembra (cm)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AR" sz="1100" b="0" i="0" u="none" strike="noStrike">
                          <a:solidFill>
                            <a:srgbClr val="000000"/>
                          </a:solidFill>
                          <a:effectLst/>
                          <a:latin typeface="Arial" panose="020B0604020202020204" pitchFamily="34" charset="0"/>
                        </a:rPr>
                        <a:t>Tipo de Calibre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29583998"/>
                  </a:ext>
                </a:extLst>
              </a:tr>
              <a:tr h="219232">
                <a:tc rowSpan="6">
                  <a:txBody>
                    <a:bodyPr/>
                    <a:lstStyle/>
                    <a:p>
                      <a:pPr algn="ctr" fontAlgn="ctr"/>
                      <a:r>
                        <a:rPr lang="es-AR" sz="1100" b="0" i="0" u="none" strike="noStrike" dirty="0">
                          <a:solidFill>
                            <a:srgbClr val="000000"/>
                          </a:solidFill>
                          <a:effectLst/>
                          <a:latin typeface="Arial" panose="020B0604020202020204" pitchFamily="34" charset="0"/>
                        </a:rPr>
                        <a:t>Septiembre 24/09/19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Descalibrada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2390669"/>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Descalibrada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739226"/>
                  </a:ext>
                </a:extLst>
              </a:tr>
              <a:tr h="171853">
                <a:tc vMerge="1">
                  <a:txBody>
                    <a:bodyPr/>
                    <a:lstStyle/>
                    <a:p>
                      <a:endParaRPr lang="es-AR"/>
                    </a:p>
                  </a:txBody>
                  <a:tcPr/>
                </a:tc>
                <a:tc>
                  <a:txBody>
                    <a:bodyPr/>
                    <a:lstStyle/>
                    <a:p>
                      <a:pPr algn="ctr" fontAlgn="b"/>
                      <a:r>
                        <a:rPr lang="es-AR" sz="1100" b="0" i="0" u="none" strike="noStrike" dirty="0">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Semilla Descalibrada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885787"/>
                  </a:ext>
                </a:extLst>
              </a:tr>
              <a:tr h="171853">
                <a:tc vMerge="1">
                  <a:txBody>
                    <a:bodyPr/>
                    <a:lstStyle/>
                    <a:p>
                      <a:endParaRPr lang="es-AR"/>
                    </a:p>
                  </a:txBody>
                  <a:tcPr/>
                </a:tc>
                <a:tc>
                  <a:txBody>
                    <a:bodyPr/>
                    <a:lstStyle/>
                    <a:p>
                      <a:pPr algn="ctr" fontAlgn="b"/>
                      <a:r>
                        <a:rPr lang="es-AR" sz="1100" b="0" i="0" u="none" strike="noStrike" dirty="0">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Semilla 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199747"/>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Semilla 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319689"/>
                  </a:ext>
                </a:extLst>
              </a:tr>
              <a:tr h="171853">
                <a:tc vMerge="1">
                  <a:txBody>
                    <a:bodyPr/>
                    <a:lstStyle/>
                    <a:p>
                      <a:endParaRPr lang="es-AR"/>
                    </a:p>
                  </a:txBody>
                  <a:tcPr/>
                </a:tc>
                <a:tc>
                  <a:txBody>
                    <a:bodyPr/>
                    <a:lstStyle/>
                    <a:p>
                      <a:pPr algn="ctr" fontAlgn="b"/>
                      <a:r>
                        <a:rPr lang="es-AR" sz="1100" b="0" i="0" u="none" strike="noStrike" dirty="0">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Semilla 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105160"/>
                  </a:ext>
                </a:extLst>
              </a:tr>
              <a:tr h="171853">
                <a:tc rowSpan="6">
                  <a:txBody>
                    <a:bodyPr/>
                    <a:lstStyle/>
                    <a:p>
                      <a:pPr algn="ctr" fontAlgn="ctr"/>
                      <a:r>
                        <a:rPr lang="es-AR" sz="1100" b="0" i="0" u="none" strike="noStrike" dirty="0">
                          <a:solidFill>
                            <a:srgbClr val="000000"/>
                          </a:solidFill>
                          <a:effectLst/>
                          <a:latin typeface="Arial" panose="020B0604020202020204" pitchFamily="34" charset="0"/>
                        </a:rPr>
                        <a:t>Octubre 24/10/19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Descalibrada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65115"/>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Descalibrada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05695"/>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Descalibrada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2499504"/>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Semilla 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000330"/>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Semilla 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795765"/>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26292"/>
                  </a:ext>
                </a:extLst>
              </a:tr>
              <a:tr h="171853">
                <a:tc rowSpan="6">
                  <a:txBody>
                    <a:bodyPr/>
                    <a:lstStyle/>
                    <a:p>
                      <a:pPr algn="ctr" fontAlgn="ctr"/>
                      <a:r>
                        <a:rPr lang="es-AR" sz="1100" b="0" i="0" u="none" strike="noStrike" dirty="0">
                          <a:solidFill>
                            <a:srgbClr val="000000"/>
                          </a:solidFill>
                          <a:effectLst/>
                          <a:latin typeface="Arial" panose="020B0604020202020204" pitchFamily="34" charset="0"/>
                        </a:rPr>
                        <a:t>Noviembre 24/11/19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Descalibrada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7965761"/>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Descalibrada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1700675"/>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Descalibrada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234320"/>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056860"/>
                  </a:ext>
                </a:extLst>
              </a:tr>
              <a:tr h="171853">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774187"/>
                  </a:ext>
                </a:extLst>
              </a:tr>
              <a:tr h="172858">
                <a:tc vMerge="1">
                  <a:txBody>
                    <a:bodyPr/>
                    <a:lstStyle/>
                    <a:p>
                      <a:endParaRPr lang="es-AR"/>
                    </a:p>
                  </a:txBody>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Semilla Calibrada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149810"/>
                  </a:ext>
                </a:extLst>
              </a:tr>
            </a:tbl>
          </a:graphicData>
        </a:graphic>
      </p:graphicFrame>
    </p:spTree>
    <p:extLst>
      <p:ext uri="{BB962C8B-B14F-4D97-AF65-F5344CB8AC3E}">
        <p14:creationId xmlns:p14="http://schemas.microsoft.com/office/powerpoint/2010/main" val="2584711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BBB30E-A109-4BA0-B861-2E86244EA8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D0CA0-B740-764E-90DF-1E83F33270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5BBCA183-F770-4CEE-BDF6-6F9C2D3378C5}"/>
              </a:ext>
            </a:extLst>
          </p:cNvPr>
          <p:cNvSpPr txBox="1">
            <a:spLocks/>
          </p:cNvSpPr>
          <p:nvPr/>
        </p:nvSpPr>
        <p:spPr>
          <a:xfrm>
            <a:off x="9507054" y="3974238"/>
            <a:ext cx="2558416" cy="2378436"/>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Los nacimientos comenzaron antes en las siembras de 6 y 8cm de profundidad. </a:t>
            </a:r>
            <a:r>
              <a:rPr lang="es-AR" sz="1400" dirty="0">
                <a:latin typeface="Arial" panose="020B0604020202020204" pitchFamily="34" charset="0"/>
                <a:cs typeface="Arial" panose="020B0604020202020204" pitchFamily="34" charset="0"/>
              </a:rPr>
              <a:t>N</a:t>
            </a:r>
            <a:r>
              <a:rPr kumimoji="0" lang="es-A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o se observaron diferencias entre semilla calibrada versus semilla descalibrada. Bajo el tratamiento de 4cm, </a:t>
            </a:r>
            <a:r>
              <a:rPr lang="es-AR" sz="1400" dirty="0">
                <a:latin typeface="Arial" panose="020B0604020202020204" pitchFamily="34" charset="0"/>
                <a:cs typeface="Arial" panose="020B0604020202020204" pitchFamily="34" charset="0"/>
              </a:rPr>
              <a:t>el logro final de plantas fue menor</a:t>
            </a:r>
            <a:r>
              <a:rPr kumimoji="0" lang="es-A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p>
        </p:txBody>
      </p:sp>
      <p:graphicFrame>
        <p:nvGraphicFramePr>
          <p:cNvPr id="7" name="Chart 6">
            <a:extLst>
              <a:ext uri="{FF2B5EF4-FFF2-40B4-BE49-F238E27FC236}">
                <a16:creationId xmlns:a16="http://schemas.microsoft.com/office/drawing/2014/main" id="{5988D498-2B7B-47C5-A76D-843F1BC0C257}"/>
              </a:ext>
            </a:extLst>
          </p:cNvPr>
          <p:cNvGraphicFramePr>
            <a:graphicFrameLocks/>
          </p:cNvGraphicFramePr>
          <p:nvPr>
            <p:extLst>
              <p:ext uri="{D42A27DB-BD31-4B8C-83A1-F6EECF244321}">
                <p14:modId xmlns:p14="http://schemas.microsoft.com/office/powerpoint/2010/main" val="2269842422"/>
              </p:ext>
            </p:extLst>
          </p:nvPr>
        </p:nvGraphicFramePr>
        <p:xfrm>
          <a:off x="42746" y="1106906"/>
          <a:ext cx="9291754" cy="25949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CF2F4EB1-6535-4DDC-A324-C75617BE9A62}"/>
              </a:ext>
            </a:extLst>
          </p:cNvPr>
          <p:cNvGraphicFramePr>
            <a:graphicFrameLocks/>
          </p:cNvGraphicFramePr>
          <p:nvPr>
            <p:extLst>
              <p:ext uri="{D42A27DB-BD31-4B8C-83A1-F6EECF244321}">
                <p14:modId xmlns:p14="http://schemas.microsoft.com/office/powerpoint/2010/main" val="3868240181"/>
              </p:ext>
            </p:extLst>
          </p:nvPr>
        </p:nvGraphicFramePr>
        <p:xfrm>
          <a:off x="35761" y="3869356"/>
          <a:ext cx="9298739" cy="2512193"/>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6">
            <a:extLst>
              <a:ext uri="{FF2B5EF4-FFF2-40B4-BE49-F238E27FC236}">
                <a16:creationId xmlns:a16="http://schemas.microsoft.com/office/drawing/2014/main" id="{EBE88FCC-FE0D-4010-912D-80DF0FAF1740}"/>
              </a:ext>
            </a:extLst>
          </p:cNvPr>
          <p:cNvSpPr txBox="1"/>
          <p:nvPr/>
        </p:nvSpPr>
        <p:spPr>
          <a:xfrm>
            <a:off x="317634" y="17536"/>
            <a:ext cx="9426785" cy="1464764"/>
          </a:xfrm>
          <a:prstGeom prst="rect">
            <a:avLst/>
          </a:prstGeom>
          <a:noFill/>
        </p:spPr>
        <p:txBody>
          <a:bodyPr wrap="square" rtlCol="0">
            <a:spAutoFit/>
          </a:bodyPr>
          <a:lstStyle/>
          <a:p>
            <a:r>
              <a:rPr lang="es-ES_tradnl" sz="2900" dirty="0">
                <a:solidFill>
                  <a:srgbClr val="F67D20"/>
                </a:solidFill>
                <a:latin typeface="Arial" panose="020B0604020202020204" pitchFamily="34" charset="0"/>
                <a:ea typeface="Uni Neue Book" charset="0"/>
                <a:cs typeface="Arial" panose="020B0604020202020204" pitchFamily="34" charset="0"/>
              </a:rPr>
              <a:t>MÓDULO 3:</a:t>
            </a:r>
          </a:p>
          <a:p>
            <a:r>
              <a:rPr lang="es-AR" sz="2900" b="1" dirty="0">
                <a:solidFill>
                  <a:srgbClr val="F67D20"/>
                </a:solidFill>
                <a:latin typeface="Arial" panose="020B0604020202020204" pitchFamily="34" charset="0"/>
                <a:cs typeface="Arial" panose="020B0604020202020204" pitchFamily="34" charset="0"/>
              </a:rPr>
              <a:t>Profundidad x Calibrado x Fecha de Siembra </a:t>
            </a:r>
            <a:endParaRPr lang="es-ES_tradnl" sz="2900" b="1" dirty="0">
              <a:solidFill>
                <a:srgbClr val="F67D20"/>
              </a:solidFill>
              <a:latin typeface="Arial" panose="020B0604020202020204" pitchFamily="34" charset="0"/>
              <a:cs typeface="Arial" panose="020B0604020202020204" pitchFamily="34" charset="0"/>
            </a:endParaRPr>
          </a:p>
          <a:p>
            <a:endParaRPr lang="es-ES_tradnl" sz="2900" b="1" dirty="0">
              <a:solidFill>
                <a:srgbClr val="F67D20"/>
              </a:solidFill>
              <a:latin typeface="Arial" panose="020B0604020202020204" pitchFamily="34" charset="0"/>
              <a:ea typeface="Uni Neue Heavy" charset="0"/>
              <a:cs typeface="Arial" panose="020B0604020202020204" pitchFamily="34" charset="0"/>
            </a:endParaRPr>
          </a:p>
        </p:txBody>
      </p:sp>
      <p:sp>
        <p:nvSpPr>
          <p:cNvPr id="12" name="Rectángulo 10">
            <a:extLst>
              <a:ext uri="{FF2B5EF4-FFF2-40B4-BE49-F238E27FC236}">
                <a16:creationId xmlns:a16="http://schemas.microsoft.com/office/drawing/2014/main" id="{CA4BB2AE-CFE2-4C53-9277-0766DB53EDCE}"/>
              </a:ext>
            </a:extLst>
          </p:cNvPr>
          <p:cNvSpPr/>
          <p:nvPr/>
        </p:nvSpPr>
        <p:spPr>
          <a:xfrm>
            <a:off x="408455" y="955714"/>
            <a:ext cx="620382" cy="59696"/>
          </a:xfrm>
          <a:prstGeom prst="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srgbClr val="F67D2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0764D75E-804F-45AB-9166-C8FEC1B76504}"/>
              </a:ext>
            </a:extLst>
          </p:cNvPr>
          <p:cNvSpPr txBox="1">
            <a:spLocks/>
          </p:cNvSpPr>
          <p:nvPr/>
        </p:nvSpPr>
        <p:spPr>
          <a:xfrm>
            <a:off x="9507054" y="1101538"/>
            <a:ext cx="2558416" cy="2801445"/>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lang="es-AR" sz="1400" dirty="0">
                <a:latin typeface="Arial" panose="020B0604020202020204" pitchFamily="34" charset="0"/>
                <a:cs typeface="Arial" panose="020B0604020202020204" pitchFamily="34" charset="0"/>
              </a:rPr>
              <a:t>La cama de siembra seca observada en la primera fecha de siembra expreso diferencias en los nacimientos entre los tratamientos</a:t>
            </a:r>
            <a:r>
              <a:rPr kumimoji="0" lang="es-A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 Las demás fechas de siembra no mostraron diferencias. Solo mostramos datos de esta primera fecha de siembra </a:t>
            </a:r>
          </a:p>
        </p:txBody>
      </p:sp>
      <p:pic>
        <p:nvPicPr>
          <p:cNvPr id="14" name="Imagen 7">
            <a:extLst>
              <a:ext uri="{FF2B5EF4-FFF2-40B4-BE49-F238E27FC236}">
                <a16:creationId xmlns:a16="http://schemas.microsoft.com/office/drawing/2014/main" id="{81A2440F-7AD4-40F6-B1E6-507023FC976C}"/>
              </a:ext>
            </a:extLst>
          </p:cNvPr>
          <p:cNvPicPr>
            <a:picLocks noChangeAspect="1"/>
          </p:cNvPicPr>
          <p:nvPr/>
        </p:nvPicPr>
        <p:blipFill>
          <a:blip r:embed="rId4"/>
          <a:stretch>
            <a:fillRect/>
          </a:stretch>
        </p:blipFill>
        <p:spPr>
          <a:xfrm>
            <a:off x="10193153" y="42011"/>
            <a:ext cx="1782133" cy="1019141"/>
          </a:xfrm>
          <a:prstGeom prst="rect">
            <a:avLst/>
          </a:prstGeom>
        </p:spPr>
      </p:pic>
    </p:spTree>
    <p:extLst>
      <p:ext uri="{BB962C8B-B14F-4D97-AF65-F5344CB8AC3E}">
        <p14:creationId xmlns:p14="http://schemas.microsoft.com/office/powerpoint/2010/main" val="1265500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FB808E69-5752-47AC-B355-11472E13C765}"/>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2C0AFADD-AC9F-4569-A77A-7AF3089F630D}"/>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Profundidad x Calibrado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20" name="Title 1">
            <a:extLst>
              <a:ext uri="{FF2B5EF4-FFF2-40B4-BE49-F238E27FC236}">
                <a16:creationId xmlns:a16="http://schemas.microsoft.com/office/drawing/2014/main" id="{45664BDE-13D9-4DF0-B4AC-2C4FDB28C976}"/>
              </a:ext>
            </a:extLst>
          </p:cNvPr>
          <p:cNvSpPr txBox="1">
            <a:spLocks/>
          </p:cNvSpPr>
          <p:nvPr/>
        </p:nvSpPr>
        <p:spPr>
          <a:xfrm>
            <a:off x="229410" y="4900185"/>
            <a:ext cx="10801141" cy="1892156"/>
          </a:xfrm>
          <a:prstGeom prst="rect">
            <a:avLst/>
          </a:prstGeom>
          <a:ln>
            <a:solidFill>
              <a:sysClr val="windowText" lastClr="000000"/>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lang="es-AR" sz="1400" dirty="0">
                <a:solidFill>
                  <a:prstClr val="black"/>
                </a:solidFill>
                <a:latin typeface="Arial" panose="020B0604020202020204" pitchFamily="34" charset="0"/>
                <a:cs typeface="Arial" panose="020B0604020202020204" pitchFamily="34" charset="0"/>
              </a:rPr>
              <a:t>En l</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fecha de siembra de septiembre </a:t>
            </a:r>
            <a:r>
              <a:rPr lang="es-AR" sz="1400" dirty="0">
                <a:solidFill>
                  <a:prstClr val="black"/>
                </a:solidFill>
                <a:latin typeface="Arial" panose="020B0604020202020204" pitchFamily="34" charset="0"/>
                <a:cs typeface="Arial" panose="020B0604020202020204" pitchFamily="34" charset="0"/>
              </a:rPr>
              <a:t>se observo</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menor variabilidad del peso de las plantas en los tratamientos de 6 y 8cm para ambos tipos de semilla. Esta siembra se destacó por el bajo contenido hídrico de la cama de siembra y menor temperatura. Este Valor de D.E. indica mayor homogeneidad entre plantas. Este valor de D.E. fue acompañado de mayor rendimiento. En la siembra de </a:t>
            </a:r>
            <a:r>
              <a:rPr lang="es-AR" sz="1400" dirty="0" err="1">
                <a:solidFill>
                  <a:prstClr val="black"/>
                </a:solidFill>
                <a:latin typeface="Arial" panose="020B0604020202020204" pitchFamily="34" charset="0"/>
                <a:cs typeface="Arial" panose="020B0604020202020204" pitchFamily="34" charset="0"/>
              </a:rPr>
              <a:t>octu</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bre</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con </a:t>
            </a:r>
            <a:r>
              <a:rPr lang="es-AR" sz="1400" dirty="0">
                <a:solidFill>
                  <a:prstClr val="black"/>
                </a:solidFill>
                <a:latin typeface="Arial" panose="020B0604020202020204" pitchFamily="34" charset="0"/>
                <a:cs typeface="Arial" panose="020B0604020202020204" pitchFamily="34" charset="0"/>
              </a:rPr>
              <a:t>mejor</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condición hídrica en la cama de siembra no se observaron diferencias claras entre tratamientos. Aunque el tratamiento de 8cm se mantuvo en un valor bajo de D.E. del peso de plantas.  </a:t>
            </a:r>
          </a:p>
        </p:txBody>
      </p:sp>
      <p:sp>
        <p:nvSpPr>
          <p:cNvPr id="21" name="Title 1">
            <a:extLst>
              <a:ext uri="{FF2B5EF4-FFF2-40B4-BE49-F238E27FC236}">
                <a16:creationId xmlns:a16="http://schemas.microsoft.com/office/drawing/2014/main" id="{29E2B1BA-16C4-431F-A19D-8A7826CE0D26}"/>
              </a:ext>
            </a:extLst>
          </p:cNvPr>
          <p:cNvSpPr txBox="1">
            <a:spLocks/>
          </p:cNvSpPr>
          <p:nvPr/>
        </p:nvSpPr>
        <p:spPr>
          <a:xfrm>
            <a:off x="237431" y="3936789"/>
            <a:ext cx="10793119" cy="899425"/>
          </a:xfrm>
          <a:prstGeom prst="rect">
            <a:avLst/>
          </a:prstGeom>
          <a:ln>
            <a:solidFill>
              <a:sysClr val="windowText" lastClr="000000"/>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 Desvío Estándar (DE) del peso de plantas sirve como indicador de la homogeneidad entre plantas. A menor DE menor jerarquía entre plantas.  </a:t>
            </a:r>
          </a:p>
        </p:txBody>
      </p:sp>
      <p:graphicFrame>
        <p:nvGraphicFramePr>
          <p:cNvPr id="10" name="Chart 9">
            <a:extLst>
              <a:ext uri="{FF2B5EF4-FFF2-40B4-BE49-F238E27FC236}">
                <a16:creationId xmlns:a16="http://schemas.microsoft.com/office/drawing/2014/main" id="{04BA7C8F-D403-4F48-A664-6CB5492C3100}"/>
              </a:ext>
            </a:extLst>
          </p:cNvPr>
          <p:cNvGraphicFramePr>
            <a:graphicFrameLocks/>
          </p:cNvGraphicFramePr>
          <p:nvPr>
            <p:extLst>
              <p:ext uri="{D42A27DB-BD31-4B8C-83A1-F6EECF244321}">
                <p14:modId xmlns:p14="http://schemas.microsoft.com/office/powerpoint/2010/main" val="238199061"/>
              </p:ext>
            </p:extLst>
          </p:nvPr>
        </p:nvGraphicFramePr>
        <p:xfrm>
          <a:off x="248657" y="1046749"/>
          <a:ext cx="5188022" cy="28415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590A5601-896E-40EA-8760-7DDC8C353D3C}"/>
              </a:ext>
            </a:extLst>
          </p:cNvPr>
          <p:cNvGraphicFramePr>
            <a:graphicFrameLocks/>
          </p:cNvGraphicFramePr>
          <p:nvPr>
            <p:extLst>
              <p:ext uri="{D42A27DB-BD31-4B8C-83A1-F6EECF244321}">
                <p14:modId xmlns:p14="http://schemas.microsoft.com/office/powerpoint/2010/main" val="1428050088"/>
              </p:ext>
            </p:extLst>
          </p:nvPr>
        </p:nvGraphicFramePr>
        <p:xfrm>
          <a:off x="5592287" y="1046745"/>
          <a:ext cx="5119036" cy="284159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6253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789A68B7-71E0-443A-8656-A67A73C50CC8}"/>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6DF6F08B-82B2-43ED-A885-6CCC562042B9}"/>
              </a:ext>
            </a:extLst>
          </p:cNvPr>
          <p:cNvSpPr txBox="1"/>
          <p:nvPr/>
        </p:nvSpPr>
        <p:spPr>
          <a:xfrm>
            <a:off x="317634" y="7907"/>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Profundidad x Calibrado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cxnSp>
        <p:nvCxnSpPr>
          <p:cNvPr id="17" name="Straight Connector 16">
            <a:extLst>
              <a:ext uri="{FF2B5EF4-FFF2-40B4-BE49-F238E27FC236}">
                <a16:creationId xmlns:a16="http://schemas.microsoft.com/office/drawing/2014/main" id="{D0DD8AA3-0562-456C-8C3D-58491DA983DA}"/>
              </a:ext>
            </a:extLst>
          </p:cNvPr>
          <p:cNvCxnSpPr>
            <a:cxnSpLocks/>
          </p:cNvCxnSpPr>
          <p:nvPr/>
        </p:nvCxnSpPr>
        <p:spPr>
          <a:xfrm flipV="1">
            <a:off x="6515770" y="1603616"/>
            <a:ext cx="0" cy="34015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uadroTexto 3">
            <a:extLst>
              <a:ext uri="{FF2B5EF4-FFF2-40B4-BE49-F238E27FC236}">
                <a16:creationId xmlns:a16="http://schemas.microsoft.com/office/drawing/2014/main" id="{52DB6C98-68E6-4632-A448-BC8BD17B109A}"/>
              </a:ext>
            </a:extLst>
          </p:cNvPr>
          <p:cNvSpPr txBox="1"/>
          <p:nvPr/>
        </p:nvSpPr>
        <p:spPr>
          <a:xfrm>
            <a:off x="4119538" y="1124545"/>
            <a:ext cx="5034012"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Análisis del rendimiento para la primer fecha de siembra</a:t>
            </a:r>
          </a:p>
        </p:txBody>
      </p:sp>
      <p:graphicFrame>
        <p:nvGraphicFramePr>
          <p:cNvPr id="21" name="Chart 20">
            <a:extLst>
              <a:ext uri="{FF2B5EF4-FFF2-40B4-BE49-F238E27FC236}">
                <a16:creationId xmlns:a16="http://schemas.microsoft.com/office/drawing/2014/main" id="{16A047CC-0A87-40C5-85EE-1F054DC5DD18}"/>
              </a:ext>
            </a:extLst>
          </p:cNvPr>
          <p:cNvGraphicFramePr>
            <a:graphicFrameLocks/>
          </p:cNvGraphicFramePr>
          <p:nvPr>
            <p:extLst>
              <p:ext uri="{D42A27DB-BD31-4B8C-83A1-F6EECF244321}">
                <p14:modId xmlns:p14="http://schemas.microsoft.com/office/powerpoint/2010/main" val="94580269"/>
              </p:ext>
            </p:extLst>
          </p:nvPr>
        </p:nvGraphicFramePr>
        <p:xfrm>
          <a:off x="381752" y="1625031"/>
          <a:ext cx="5297141" cy="29019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04DEACC7-A0D9-4E1F-90FB-F755B79800E6}"/>
              </a:ext>
            </a:extLst>
          </p:cNvPr>
          <p:cNvGraphicFramePr>
            <a:graphicFrameLocks/>
          </p:cNvGraphicFramePr>
          <p:nvPr>
            <p:extLst>
              <p:ext uri="{D42A27DB-BD31-4B8C-83A1-F6EECF244321}">
                <p14:modId xmlns:p14="http://schemas.microsoft.com/office/powerpoint/2010/main" val="956490115"/>
              </p:ext>
            </p:extLst>
          </p:nvPr>
        </p:nvGraphicFramePr>
        <p:xfrm>
          <a:off x="7325790" y="1660272"/>
          <a:ext cx="4586111" cy="2827997"/>
        </p:xfrm>
        <a:graphic>
          <a:graphicData uri="http://schemas.openxmlformats.org/drawingml/2006/chart">
            <c:chart xmlns:c="http://schemas.openxmlformats.org/drawingml/2006/chart" xmlns:r="http://schemas.openxmlformats.org/officeDocument/2006/relationships" r:id="rId5"/>
          </a:graphicData>
        </a:graphic>
      </p:graphicFrame>
      <p:cxnSp>
        <p:nvCxnSpPr>
          <p:cNvPr id="23" name="Straight Connector 22">
            <a:extLst>
              <a:ext uri="{FF2B5EF4-FFF2-40B4-BE49-F238E27FC236}">
                <a16:creationId xmlns:a16="http://schemas.microsoft.com/office/drawing/2014/main" id="{2E5B7A49-6137-419B-9A01-7DCAC1CB3697}"/>
              </a:ext>
            </a:extLst>
          </p:cNvPr>
          <p:cNvCxnSpPr>
            <a:cxnSpLocks/>
          </p:cNvCxnSpPr>
          <p:nvPr/>
        </p:nvCxnSpPr>
        <p:spPr>
          <a:xfrm>
            <a:off x="0" y="5005137"/>
            <a:ext cx="121896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6D06F9AA-60A4-422B-BF7C-FBAA29E2823E}"/>
              </a:ext>
            </a:extLst>
          </p:cNvPr>
          <p:cNvGraphicFramePr>
            <a:graphicFrameLocks noGrp="1"/>
          </p:cNvGraphicFramePr>
          <p:nvPr>
            <p:extLst>
              <p:ext uri="{D42A27DB-BD31-4B8C-83A1-F6EECF244321}">
                <p14:modId xmlns:p14="http://schemas.microsoft.com/office/powerpoint/2010/main" val="1424568295"/>
              </p:ext>
            </p:extLst>
          </p:nvPr>
        </p:nvGraphicFramePr>
        <p:xfrm>
          <a:off x="3812205" y="5256790"/>
          <a:ext cx="4991101" cy="1104900"/>
        </p:xfrm>
        <a:graphic>
          <a:graphicData uri="http://schemas.openxmlformats.org/drawingml/2006/table">
            <a:tbl>
              <a:tblPr/>
              <a:tblGrid>
                <a:gridCol w="1603260">
                  <a:extLst>
                    <a:ext uri="{9D8B030D-6E8A-4147-A177-3AD203B41FA5}">
                      <a16:colId xmlns:a16="http://schemas.microsoft.com/office/drawing/2014/main" val="2613372536"/>
                    </a:ext>
                  </a:extLst>
                </a:gridCol>
                <a:gridCol w="1021124">
                  <a:extLst>
                    <a:ext uri="{9D8B030D-6E8A-4147-A177-3AD203B41FA5}">
                      <a16:colId xmlns:a16="http://schemas.microsoft.com/office/drawing/2014/main" val="1962169355"/>
                    </a:ext>
                  </a:extLst>
                </a:gridCol>
                <a:gridCol w="935235">
                  <a:extLst>
                    <a:ext uri="{9D8B030D-6E8A-4147-A177-3AD203B41FA5}">
                      <a16:colId xmlns:a16="http://schemas.microsoft.com/office/drawing/2014/main" val="1638807488"/>
                    </a:ext>
                  </a:extLst>
                </a:gridCol>
                <a:gridCol w="811173">
                  <a:extLst>
                    <a:ext uri="{9D8B030D-6E8A-4147-A177-3AD203B41FA5}">
                      <a16:colId xmlns:a16="http://schemas.microsoft.com/office/drawing/2014/main" val="2469521272"/>
                    </a:ext>
                  </a:extLst>
                </a:gridCol>
                <a:gridCol w="620309">
                  <a:extLst>
                    <a:ext uri="{9D8B030D-6E8A-4147-A177-3AD203B41FA5}">
                      <a16:colId xmlns:a16="http://schemas.microsoft.com/office/drawing/2014/main" val="450501449"/>
                    </a:ext>
                  </a:extLst>
                </a:gridCol>
              </a:tblGrid>
              <a:tr h="184150">
                <a:tc gridSpan="5">
                  <a:txBody>
                    <a:bodyPr/>
                    <a:lstStyle/>
                    <a:p>
                      <a:pPr algn="l" fontAlgn="b"/>
                      <a:r>
                        <a:rPr lang="es-AR" sz="1100" b="0" i="0" u="none" strike="noStrike">
                          <a:solidFill>
                            <a:srgbClr val="000000"/>
                          </a:solidFill>
                          <a:effectLst/>
                          <a:latin typeface="Arial" panose="020B0604020202020204" pitchFamily="34" charset="0"/>
                        </a:rPr>
                        <a:t>Pruebas de hipótesis secuenciales</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582091106"/>
                  </a:ext>
                </a:extLst>
              </a:tr>
              <a:tr h="184150">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numDF</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denDF</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F-value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p-value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051855"/>
                  </a:ext>
                </a:extLst>
              </a:tr>
              <a:tr h="184150">
                <a:tc>
                  <a:txBody>
                    <a:bodyPr/>
                    <a:lstStyle/>
                    <a:p>
                      <a:pPr algn="ctr" fontAlgn="b"/>
                      <a:r>
                        <a:rPr lang="es-AR" sz="1100" b="0" i="0" u="none" strike="noStrike">
                          <a:solidFill>
                            <a:srgbClr val="000000"/>
                          </a:solidFill>
                          <a:effectLst/>
                          <a:latin typeface="Arial" panose="020B0604020202020204" pitchFamily="34" charset="0"/>
                        </a:rPr>
                        <a:t>(Intercept)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2195.98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5441680"/>
                  </a:ext>
                </a:extLst>
              </a:tr>
              <a:tr h="184150">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Calibre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0.0504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8707387"/>
                  </a:ext>
                </a:extLst>
              </a:tr>
              <a:tr h="184150">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Profundidad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21.86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410808"/>
                  </a:ext>
                </a:extLst>
              </a:tr>
              <a:tr h="184150">
                <a:tc>
                  <a:txBody>
                    <a:bodyPr/>
                    <a:lstStyle/>
                    <a:p>
                      <a:pPr algn="ctr" fontAlgn="b"/>
                      <a:r>
                        <a:rPr lang="es-AR" sz="1100" b="0" i="0" u="none" strike="noStrike">
                          <a:solidFill>
                            <a:srgbClr val="000000"/>
                          </a:solidFill>
                          <a:effectLst/>
                          <a:latin typeface="Arial" panose="020B0604020202020204" pitchFamily="34" charset="0"/>
                        </a:rPr>
                        <a:t>Calibre:Profundidad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0.7882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221570"/>
                  </a:ext>
                </a:extLst>
              </a:tr>
            </a:tbl>
          </a:graphicData>
        </a:graphic>
      </p:graphicFrame>
    </p:spTree>
    <p:extLst>
      <p:ext uri="{BB962C8B-B14F-4D97-AF65-F5344CB8AC3E}">
        <p14:creationId xmlns:p14="http://schemas.microsoft.com/office/powerpoint/2010/main" val="2512101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789A68B7-71E0-443A-8656-A67A73C50CC8}"/>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6DF6F08B-82B2-43ED-A885-6CCC562042B9}"/>
              </a:ext>
            </a:extLst>
          </p:cNvPr>
          <p:cNvSpPr txBox="1"/>
          <p:nvPr/>
        </p:nvSpPr>
        <p:spPr>
          <a:xfrm>
            <a:off x="317634" y="7907"/>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Profundidad x Calibrado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cxnSp>
        <p:nvCxnSpPr>
          <p:cNvPr id="17" name="Straight Connector 16">
            <a:extLst>
              <a:ext uri="{FF2B5EF4-FFF2-40B4-BE49-F238E27FC236}">
                <a16:creationId xmlns:a16="http://schemas.microsoft.com/office/drawing/2014/main" id="{D0DD8AA3-0562-456C-8C3D-58491DA983DA}"/>
              </a:ext>
            </a:extLst>
          </p:cNvPr>
          <p:cNvCxnSpPr>
            <a:cxnSpLocks/>
          </p:cNvCxnSpPr>
          <p:nvPr/>
        </p:nvCxnSpPr>
        <p:spPr>
          <a:xfrm flipV="1">
            <a:off x="6515770" y="1603616"/>
            <a:ext cx="0" cy="34015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uadroTexto 3">
            <a:extLst>
              <a:ext uri="{FF2B5EF4-FFF2-40B4-BE49-F238E27FC236}">
                <a16:creationId xmlns:a16="http://schemas.microsoft.com/office/drawing/2014/main" id="{52DB6C98-68E6-4632-A448-BC8BD17B109A}"/>
              </a:ext>
            </a:extLst>
          </p:cNvPr>
          <p:cNvSpPr txBox="1"/>
          <p:nvPr/>
        </p:nvSpPr>
        <p:spPr>
          <a:xfrm>
            <a:off x="4119538" y="1124545"/>
            <a:ext cx="5034012"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Análisis del rendimiento para la </a:t>
            </a:r>
            <a:r>
              <a:rPr lang="es-AR" sz="1400" dirty="0">
                <a:solidFill>
                  <a:prstClr val="black"/>
                </a:solidFill>
                <a:latin typeface="Arial" panose="020B0604020202020204" pitchFamily="34" charset="0"/>
                <a:cs typeface="Arial" panose="020B0604020202020204" pitchFamily="34" charset="0"/>
              </a:rPr>
              <a:t>segunda</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fecha de siembra</a:t>
            </a:r>
          </a:p>
        </p:txBody>
      </p:sp>
      <p:cxnSp>
        <p:nvCxnSpPr>
          <p:cNvPr id="23" name="Straight Connector 22">
            <a:extLst>
              <a:ext uri="{FF2B5EF4-FFF2-40B4-BE49-F238E27FC236}">
                <a16:creationId xmlns:a16="http://schemas.microsoft.com/office/drawing/2014/main" id="{2E5B7A49-6137-419B-9A01-7DCAC1CB3697}"/>
              </a:ext>
            </a:extLst>
          </p:cNvPr>
          <p:cNvCxnSpPr>
            <a:cxnSpLocks/>
          </p:cNvCxnSpPr>
          <p:nvPr/>
        </p:nvCxnSpPr>
        <p:spPr>
          <a:xfrm>
            <a:off x="0" y="5005137"/>
            <a:ext cx="121896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79E40220-FD88-42E0-9085-EF8CDFC98C6F}"/>
              </a:ext>
            </a:extLst>
          </p:cNvPr>
          <p:cNvGraphicFramePr>
            <a:graphicFrameLocks/>
          </p:cNvGraphicFramePr>
          <p:nvPr>
            <p:extLst>
              <p:ext uri="{D42A27DB-BD31-4B8C-83A1-F6EECF244321}">
                <p14:modId xmlns:p14="http://schemas.microsoft.com/office/powerpoint/2010/main" val="1377052723"/>
              </p:ext>
            </p:extLst>
          </p:nvPr>
        </p:nvGraphicFramePr>
        <p:xfrm>
          <a:off x="718646" y="1761575"/>
          <a:ext cx="5200246" cy="29795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61B4BAE1-8A2D-4854-AA2B-007C648C6E74}"/>
              </a:ext>
            </a:extLst>
          </p:cNvPr>
          <p:cNvGraphicFramePr>
            <a:graphicFrameLocks/>
          </p:cNvGraphicFramePr>
          <p:nvPr>
            <p:extLst>
              <p:ext uri="{D42A27DB-BD31-4B8C-83A1-F6EECF244321}">
                <p14:modId xmlns:p14="http://schemas.microsoft.com/office/powerpoint/2010/main" val="1158194616"/>
              </p:ext>
            </p:extLst>
          </p:nvPr>
        </p:nvGraphicFramePr>
        <p:xfrm>
          <a:off x="7215422" y="1761575"/>
          <a:ext cx="4586111" cy="297956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e 2">
            <a:extLst>
              <a:ext uri="{FF2B5EF4-FFF2-40B4-BE49-F238E27FC236}">
                <a16:creationId xmlns:a16="http://schemas.microsoft.com/office/drawing/2014/main" id="{A6D09193-61B4-4614-B1CF-0243A0390B5C}"/>
              </a:ext>
            </a:extLst>
          </p:cNvPr>
          <p:cNvGraphicFramePr>
            <a:graphicFrameLocks noGrp="1"/>
          </p:cNvGraphicFramePr>
          <p:nvPr>
            <p:extLst>
              <p:ext uri="{D42A27DB-BD31-4B8C-83A1-F6EECF244321}">
                <p14:modId xmlns:p14="http://schemas.microsoft.com/office/powerpoint/2010/main" val="3811109706"/>
              </p:ext>
            </p:extLst>
          </p:nvPr>
        </p:nvGraphicFramePr>
        <p:xfrm>
          <a:off x="3749917" y="5294041"/>
          <a:ext cx="4991101" cy="1104900"/>
        </p:xfrm>
        <a:graphic>
          <a:graphicData uri="http://schemas.openxmlformats.org/drawingml/2006/table">
            <a:tbl>
              <a:tblPr/>
              <a:tblGrid>
                <a:gridCol w="1603260">
                  <a:extLst>
                    <a:ext uri="{9D8B030D-6E8A-4147-A177-3AD203B41FA5}">
                      <a16:colId xmlns:a16="http://schemas.microsoft.com/office/drawing/2014/main" val="307758838"/>
                    </a:ext>
                  </a:extLst>
                </a:gridCol>
                <a:gridCol w="1021124">
                  <a:extLst>
                    <a:ext uri="{9D8B030D-6E8A-4147-A177-3AD203B41FA5}">
                      <a16:colId xmlns:a16="http://schemas.microsoft.com/office/drawing/2014/main" val="3825734423"/>
                    </a:ext>
                  </a:extLst>
                </a:gridCol>
                <a:gridCol w="935235">
                  <a:extLst>
                    <a:ext uri="{9D8B030D-6E8A-4147-A177-3AD203B41FA5}">
                      <a16:colId xmlns:a16="http://schemas.microsoft.com/office/drawing/2014/main" val="479758101"/>
                    </a:ext>
                  </a:extLst>
                </a:gridCol>
                <a:gridCol w="811173">
                  <a:extLst>
                    <a:ext uri="{9D8B030D-6E8A-4147-A177-3AD203B41FA5}">
                      <a16:colId xmlns:a16="http://schemas.microsoft.com/office/drawing/2014/main" val="362014787"/>
                    </a:ext>
                  </a:extLst>
                </a:gridCol>
                <a:gridCol w="620309">
                  <a:extLst>
                    <a:ext uri="{9D8B030D-6E8A-4147-A177-3AD203B41FA5}">
                      <a16:colId xmlns:a16="http://schemas.microsoft.com/office/drawing/2014/main" val="3166081818"/>
                    </a:ext>
                  </a:extLst>
                </a:gridCol>
              </a:tblGrid>
              <a:tr h="184150">
                <a:tc gridSpan="5">
                  <a:txBody>
                    <a:bodyPr/>
                    <a:lstStyle/>
                    <a:p>
                      <a:pPr algn="l" fontAlgn="b"/>
                      <a:r>
                        <a:rPr lang="es-AR" sz="1100" b="0" i="0" u="none" strike="noStrike">
                          <a:solidFill>
                            <a:srgbClr val="000000"/>
                          </a:solidFill>
                          <a:effectLst/>
                          <a:latin typeface="Arial" panose="020B0604020202020204" pitchFamily="34" charset="0"/>
                        </a:rPr>
                        <a:t>Pruebas de hipótesis secuenciales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446378978"/>
                  </a:ext>
                </a:extLst>
              </a:tr>
              <a:tr h="184150">
                <a:tc>
                  <a:txBody>
                    <a:bodyPr/>
                    <a:lstStyle/>
                    <a:p>
                      <a:pPr algn="ctr" fontAlgn="b"/>
                      <a:r>
                        <a:rPr lang="es-AR" sz="11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numDF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denDF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F-value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p-value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7589262"/>
                  </a:ext>
                </a:extLst>
              </a:tr>
              <a:tr h="184150">
                <a:tc>
                  <a:txBody>
                    <a:bodyPr/>
                    <a:lstStyle/>
                    <a:p>
                      <a:pPr algn="ctr" fontAlgn="b"/>
                      <a:r>
                        <a:rPr lang="es-AR" sz="1100" b="0" i="0" u="none" strike="noStrike">
                          <a:solidFill>
                            <a:srgbClr val="000000"/>
                          </a:solidFill>
                          <a:effectLst/>
                          <a:latin typeface="Arial" panose="020B0604020202020204" pitchFamily="34" charset="0"/>
                        </a:rPr>
                        <a:t>(Intercept)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10925.34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&lt;0.0001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5220708"/>
                  </a:ext>
                </a:extLst>
              </a:tr>
              <a:tr h="184150">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Calibre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0.238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675475"/>
                  </a:ext>
                </a:extLst>
              </a:tr>
              <a:tr h="184150">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Profundidad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0.1091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5592455"/>
                  </a:ext>
                </a:extLst>
              </a:tr>
              <a:tr h="184150">
                <a:tc>
                  <a:txBody>
                    <a:bodyPr/>
                    <a:lstStyle/>
                    <a:p>
                      <a:pPr algn="ctr" fontAlgn="b"/>
                      <a:r>
                        <a:rPr lang="es-AR" sz="1100" b="0" i="0" u="none" strike="noStrike">
                          <a:solidFill>
                            <a:srgbClr val="000000"/>
                          </a:solidFill>
                          <a:effectLst/>
                          <a:latin typeface="Arial" panose="020B0604020202020204" pitchFamily="34" charset="0"/>
                        </a:rPr>
                        <a:t>Calibre:Profundidad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0.9742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3740192"/>
                  </a:ext>
                </a:extLst>
              </a:tr>
            </a:tbl>
          </a:graphicData>
        </a:graphic>
      </p:graphicFrame>
    </p:spTree>
    <p:extLst>
      <p:ext uri="{BB962C8B-B14F-4D97-AF65-F5344CB8AC3E}">
        <p14:creationId xmlns:p14="http://schemas.microsoft.com/office/powerpoint/2010/main" val="3764218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789A68B7-71E0-443A-8656-A67A73C50CC8}"/>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6DF6F08B-82B2-43ED-A885-6CCC562042B9}"/>
              </a:ext>
            </a:extLst>
          </p:cNvPr>
          <p:cNvSpPr txBox="1"/>
          <p:nvPr/>
        </p:nvSpPr>
        <p:spPr>
          <a:xfrm>
            <a:off x="317634" y="7907"/>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Profundidad x Calibrado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cxnSp>
        <p:nvCxnSpPr>
          <p:cNvPr id="17" name="Straight Connector 16">
            <a:extLst>
              <a:ext uri="{FF2B5EF4-FFF2-40B4-BE49-F238E27FC236}">
                <a16:creationId xmlns:a16="http://schemas.microsoft.com/office/drawing/2014/main" id="{D0DD8AA3-0562-456C-8C3D-58491DA983DA}"/>
              </a:ext>
            </a:extLst>
          </p:cNvPr>
          <p:cNvCxnSpPr>
            <a:cxnSpLocks/>
          </p:cNvCxnSpPr>
          <p:nvPr/>
        </p:nvCxnSpPr>
        <p:spPr>
          <a:xfrm flipV="1">
            <a:off x="6515770" y="1603616"/>
            <a:ext cx="0" cy="34015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uadroTexto 3">
            <a:extLst>
              <a:ext uri="{FF2B5EF4-FFF2-40B4-BE49-F238E27FC236}">
                <a16:creationId xmlns:a16="http://schemas.microsoft.com/office/drawing/2014/main" id="{52DB6C98-68E6-4632-A448-BC8BD17B109A}"/>
              </a:ext>
            </a:extLst>
          </p:cNvPr>
          <p:cNvSpPr txBox="1"/>
          <p:nvPr/>
        </p:nvSpPr>
        <p:spPr>
          <a:xfrm>
            <a:off x="4119538" y="1124545"/>
            <a:ext cx="5034012"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Análisis del rendimiento para la tercer</a:t>
            </a:r>
            <a:r>
              <a:rPr lang="es-AR" sz="1400" dirty="0">
                <a:solidFill>
                  <a:prstClr val="black"/>
                </a:solidFill>
                <a:latin typeface="Arial" panose="020B0604020202020204" pitchFamily="34" charset="0"/>
                <a:cs typeface="Arial" panose="020B0604020202020204" pitchFamily="34" charset="0"/>
              </a:rPr>
              <a:t>a</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fecha de siembra</a:t>
            </a:r>
          </a:p>
        </p:txBody>
      </p:sp>
      <p:cxnSp>
        <p:nvCxnSpPr>
          <p:cNvPr id="23" name="Straight Connector 22">
            <a:extLst>
              <a:ext uri="{FF2B5EF4-FFF2-40B4-BE49-F238E27FC236}">
                <a16:creationId xmlns:a16="http://schemas.microsoft.com/office/drawing/2014/main" id="{2E5B7A49-6137-419B-9A01-7DCAC1CB3697}"/>
              </a:ext>
            </a:extLst>
          </p:cNvPr>
          <p:cNvCxnSpPr>
            <a:cxnSpLocks/>
          </p:cNvCxnSpPr>
          <p:nvPr/>
        </p:nvCxnSpPr>
        <p:spPr>
          <a:xfrm>
            <a:off x="0" y="5005137"/>
            <a:ext cx="121896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666DAB5A-EECA-458F-967F-693C70EB2F5B}"/>
              </a:ext>
            </a:extLst>
          </p:cNvPr>
          <p:cNvGraphicFramePr>
            <a:graphicFrameLocks noGrp="1"/>
          </p:cNvGraphicFramePr>
          <p:nvPr>
            <p:extLst>
              <p:ext uri="{D42A27DB-BD31-4B8C-83A1-F6EECF244321}">
                <p14:modId xmlns:p14="http://schemas.microsoft.com/office/powerpoint/2010/main" val="2430693894"/>
              </p:ext>
            </p:extLst>
          </p:nvPr>
        </p:nvGraphicFramePr>
        <p:xfrm>
          <a:off x="3600450" y="5363172"/>
          <a:ext cx="4991100" cy="1104900"/>
        </p:xfrm>
        <a:graphic>
          <a:graphicData uri="http://schemas.openxmlformats.org/drawingml/2006/table">
            <a:tbl>
              <a:tblPr/>
              <a:tblGrid>
                <a:gridCol w="1291995">
                  <a:extLst>
                    <a:ext uri="{9D8B030D-6E8A-4147-A177-3AD203B41FA5}">
                      <a16:colId xmlns:a16="http://schemas.microsoft.com/office/drawing/2014/main" val="2351447404"/>
                    </a:ext>
                  </a:extLst>
                </a:gridCol>
                <a:gridCol w="822878">
                  <a:extLst>
                    <a:ext uri="{9D8B030D-6E8A-4147-A177-3AD203B41FA5}">
                      <a16:colId xmlns:a16="http://schemas.microsoft.com/office/drawing/2014/main" val="2921720541"/>
                    </a:ext>
                  </a:extLst>
                </a:gridCol>
                <a:gridCol w="1138186">
                  <a:extLst>
                    <a:ext uri="{9D8B030D-6E8A-4147-A177-3AD203B41FA5}">
                      <a16:colId xmlns:a16="http://schemas.microsoft.com/office/drawing/2014/main" val="1084543245"/>
                    </a:ext>
                  </a:extLst>
                </a:gridCol>
                <a:gridCol w="984377">
                  <a:extLst>
                    <a:ext uri="{9D8B030D-6E8A-4147-A177-3AD203B41FA5}">
                      <a16:colId xmlns:a16="http://schemas.microsoft.com/office/drawing/2014/main" val="210794693"/>
                    </a:ext>
                  </a:extLst>
                </a:gridCol>
                <a:gridCol w="753664">
                  <a:extLst>
                    <a:ext uri="{9D8B030D-6E8A-4147-A177-3AD203B41FA5}">
                      <a16:colId xmlns:a16="http://schemas.microsoft.com/office/drawing/2014/main" val="958333800"/>
                    </a:ext>
                  </a:extLst>
                </a:gridCol>
              </a:tblGrid>
              <a:tr h="184150">
                <a:tc gridSpan="4">
                  <a:txBody>
                    <a:bodyPr/>
                    <a:lstStyle/>
                    <a:p>
                      <a:pPr algn="l" fontAlgn="b"/>
                      <a:r>
                        <a:rPr lang="es-AR" sz="1100" b="1" i="0" u="none" strike="noStrike" dirty="0">
                          <a:solidFill>
                            <a:srgbClr val="000000"/>
                          </a:solidFill>
                          <a:effectLst/>
                          <a:latin typeface="Arial" panose="020B0604020202020204" pitchFamily="34" charset="0"/>
                        </a:rPr>
                        <a:t>Pruebas de </a:t>
                      </a:r>
                      <a:r>
                        <a:rPr lang="es-AR" sz="1100" b="1" i="0" u="none" strike="noStrike" dirty="0" err="1">
                          <a:solidFill>
                            <a:srgbClr val="000000"/>
                          </a:solidFill>
                          <a:effectLst/>
                          <a:latin typeface="Arial" panose="020B0604020202020204" pitchFamily="34" charset="0"/>
                        </a:rPr>
                        <a:t>hipótesis</a:t>
                      </a:r>
                      <a:r>
                        <a:rPr lang="es-AR" sz="1100" b="1" i="0" u="none" strike="noStrike" dirty="0">
                          <a:solidFill>
                            <a:srgbClr val="000000"/>
                          </a:solidFill>
                          <a:effectLst/>
                          <a:latin typeface="Arial" panose="020B0604020202020204" pitchFamily="34" charset="0"/>
                        </a:rPr>
                        <a:t> secuenciales</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pPr algn="l" fontAlgn="b"/>
                      <a:endParaRPr lang="es-AR" sz="1100" b="0" i="0" u="none" strike="noStrike" dirty="0">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s-AR" sz="1100" b="0" i="0" u="none" strike="noStrike" dirty="0">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5877500"/>
                  </a:ext>
                </a:extLst>
              </a:tr>
              <a:tr h="184150">
                <a:tc>
                  <a:txBody>
                    <a:bodyPr/>
                    <a:lstStyle/>
                    <a:p>
                      <a:pPr algn="ctr" fontAlgn="b"/>
                      <a:r>
                        <a:rPr lang="es-AR" sz="1100" b="0" i="0" u="none" strike="noStrike">
                          <a:solidFill>
                            <a:srgbClr val="000000"/>
                          </a:solidFill>
                          <a:effectLst/>
                          <a:latin typeface="Arial" panose="020B0604020202020204" pitchFamily="34" charset="0"/>
                        </a:rPr>
                        <a:t>Variables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numDF</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denDF</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F-value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p-value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162139"/>
                  </a:ext>
                </a:extLst>
              </a:tr>
              <a:tr h="184150">
                <a:tc>
                  <a:txBody>
                    <a:bodyPr/>
                    <a:lstStyle/>
                    <a:p>
                      <a:pPr algn="ctr" fontAlgn="b"/>
                      <a:r>
                        <a:rPr lang="es-AR" sz="1100" b="0" i="0" u="none" strike="noStrike">
                          <a:solidFill>
                            <a:srgbClr val="000000"/>
                          </a:solidFill>
                          <a:effectLst/>
                          <a:latin typeface="Arial" panose="020B0604020202020204" pitchFamily="34" charset="0"/>
                        </a:rPr>
                        <a:t>(Intercept)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8228.2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219275"/>
                  </a:ext>
                </a:extLst>
              </a:tr>
              <a:tr h="184150">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Calibre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0.0231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072877"/>
                  </a:ext>
                </a:extLst>
              </a:tr>
              <a:tr h="184150">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Profundidad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5.81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0.0135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3478674"/>
                  </a:ext>
                </a:extLst>
              </a:tr>
              <a:tr h="184150">
                <a:tc>
                  <a:txBody>
                    <a:bodyPr/>
                    <a:lstStyle/>
                    <a:p>
                      <a:pPr algn="ctr" fontAlgn="b"/>
                      <a:r>
                        <a:rPr lang="es-AR" sz="1100" b="0" i="0" u="none" strike="noStrike">
                          <a:solidFill>
                            <a:srgbClr val="000000"/>
                          </a:solidFill>
                          <a:effectLst/>
                          <a:latin typeface="Arial" panose="020B0604020202020204" pitchFamily="34" charset="0"/>
                        </a:rPr>
                        <a:t>Calibre:Profundidad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0.7927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7183466"/>
                  </a:ext>
                </a:extLst>
              </a:tr>
            </a:tbl>
          </a:graphicData>
        </a:graphic>
      </p:graphicFrame>
      <p:graphicFrame>
        <p:nvGraphicFramePr>
          <p:cNvPr id="18" name="Chart 17">
            <a:extLst>
              <a:ext uri="{FF2B5EF4-FFF2-40B4-BE49-F238E27FC236}">
                <a16:creationId xmlns:a16="http://schemas.microsoft.com/office/drawing/2014/main" id="{2DCBB535-6252-4815-BBCF-20A2F3F6244C}"/>
              </a:ext>
            </a:extLst>
          </p:cNvPr>
          <p:cNvGraphicFramePr>
            <a:graphicFrameLocks/>
          </p:cNvGraphicFramePr>
          <p:nvPr>
            <p:extLst>
              <p:ext uri="{D42A27DB-BD31-4B8C-83A1-F6EECF244321}">
                <p14:modId xmlns:p14="http://schemas.microsoft.com/office/powerpoint/2010/main" val="2074442590"/>
              </p:ext>
            </p:extLst>
          </p:nvPr>
        </p:nvGraphicFramePr>
        <p:xfrm>
          <a:off x="841913" y="1603617"/>
          <a:ext cx="4931642" cy="29645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E70B69BD-6C85-4DEF-BBC0-D87CE02B45DE}"/>
              </a:ext>
            </a:extLst>
          </p:cNvPr>
          <p:cNvGraphicFramePr>
            <a:graphicFrameLocks/>
          </p:cNvGraphicFramePr>
          <p:nvPr>
            <p:extLst>
              <p:ext uri="{D42A27DB-BD31-4B8C-83A1-F6EECF244321}">
                <p14:modId xmlns:p14="http://schemas.microsoft.com/office/powerpoint/2010/main" val="2490343751"/>
              </p:ext>
            </p:extLst>
          </p:nvPr>
        </p:nvGraphicFramePr>
        <p:xfrm>
          <a:off x="6967087" y="1714269"/>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24693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FB808E69-5752-47AC-B355-11472E13C765}"/>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2C0AFADD-AC9F-4569-A77A-7AF3089F630D}"/>
              </a:ext>
            </a:extLst>
          </p:cNvPr>
          <p:cNvSpPr txBox="1"/>
          <p:nvPr/>
        </p:nvSpPr>
        <p:spPr>
          <a:xfrm>
            <a:off x="317634" y="27163"/>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Profundidad x Calibrado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23" name="CuadroTexto 10">
            <a:extLst>
              <a:ext uri="{FF2B5EF4-FFF2-40B4-BE49-F238E27FC236}">
                <a16:creationId xmlns:a16="http://schemas.microsoft.com/office/drawing/2014/main" id="{053401B0-F047-4ADA-8108-0AF1713B0330}"/>
              </a:ext>
            </a:extLst>
          </p:cNvPr>
          <p:cNvSpPr txBox="1"/>
          <p:nvPr/>
        </p:nvSpPr>
        <p:spPr>
          <a:xfrm>
            <a:off x="4897521" y="5129815"/>
            <a:ext cx="5144419" cy="73866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prstClr val="black"/>
                </a:solidFill>
                <a:latin typeface="Arial" panose="020B0604020202020204" pitchFamily="34" charset="0"/>
                <a:cs typeface="Arial" panose="020B0604020202020204" pitchFamily="34" charset="0"/>
              </a:rPr>
              <a:t>Las FV que mas explican estos resultados son la interacción fecha de siembra x profundidad de siembra (30.04%), la fecha de siembra 18.61% y con menor impacto el Calibre 7.02%</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7" name="CuadroTexto 3">
            <a:extLst>
              <a:ext uri="{FF2B5EF4-FFF2-40B4-BE49-F238E27FC236}">
                <a16:creationId xmlns:a16="http://schemas.microsoft.com/office/drawing/2014/main" id="{387A8D7E-004A-40A6-A10D-D3E4DE44202D}"/>
              </a:ext>
            </a:extLst>
          </p:cNvPr>
          <p:cNvSpPr txBox="1"/>
          <p:nvPr/>
        </p:nvSpPr>
        <p:spPr>
          <a:xfrm>
            <a:off x="1683187" y="1236570"/>
            <a:ext cx="3223959"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Análisis General Para R</a:t>
            </a:r>
            <a:r>
              <a:rPr kumimoji="0" lang="es-AR" sz="14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endimiento</a:t>
            </a:r>
            <a:r>
              <a:rPr kumimoji="0" lang="es-AR" sz="1800" b="1" i="0" u="none" strike="noStrike" kern="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62B384D4-A152-403C-BF0C-4809D6557A77}"/>
              </a:ext>
            </a:extLst>
          </p:cNvPr>
          <p:cNvPicPr>
            <a:picLocks noChangeAspect="1"/>
          </p:cNvPicPr>
          <p:nvPr/>
        </p:nvPicPr>
        <p:blipFill>
          <a:blip r:embed="rId4"/>
          <a:stretch>
            <a:fillRect/>
          </a:stretch>
        </p:blipFill>
        <p:spPr>
          <a:xfrm>
            <a:off x="6645067" y="1849813"/>
            <a:ext cx="5422451" cy="2587433"/>
          </a:xfrm>
          <a:prstGeom prst="rect">
            <a:avLst/>
          </a:prstGeom>
        </p:spPr>
      </p:pic>
      <p:graphicFrame>
        <p:nvGraphicFramePr>
          <p:cNvPr id="18" name="Table 17">
            <a:extLst>
              <a:ext uri="{FF2B5EF4-FFF2-40B4-BE49-F238E27FC236}">
                <a16:creationId xmlns:a16="http://schemas.microsoft.com/office/drawing/2014/main" id="{1FBA9AD4-FB39-457D-8327-576C29CF39EA}"/>
              </a:ext>
            </a:extLst>
          </p:cNvPr>
          <p:cNvGraphicFramePr>
            <a:graphicFrameLocks noGrp="1"/>
          </p:cNvGraphicFramePr>
          <p:nvPr>
            <p:extLst>
              <p:ext uri="{D42A27DB-BD31-4B8C-83A1-F6EECF244321}">
                <p14:modId xmlns:p14="http://schemas.microsoft.com/office/powerpoint/2010/main" val="4217783309"/>
              </p:ext>
            </p:extLst>
          </p:nvPr>
        </p:nvGraphicFramePr>
        <p:xfrm>
          <a:off x="579454" y="1849813"/>
          <a:ext cx="5854700" cy="2813050"/>
        </p:xfrm>
        <a:graphic>
          <a:graphicData uri="http://schemas.openxmlformats.org/drawingml/2006/table">
            <a:tbl>
              <a:tblPr/>
              <a:tblGrid>
                <a:gridCol w="2044700">
                  <a:extLst>
                    <a:ext uri="{9D8B030D-6E8A-4147-A177-3AD203B41FA5}">
                      <a16:colId xmlns:a16="http://schemas.microsoft.com/office/drawing/2014/main" val="3433421826"/>
                    </a:ext>
                  </a:extLst>
                </a:gridCol>
                <a:gridCol w="762000">
                  <a:extLst>
                    <a:ext uri="{9D8B030D-6E8A-4147-A177-3AD203B41FA5}">
                      <a16:colId xmlns:a16="http://schemas.microsoft.com/office/drawing/2014/main" val="3331093840"/>
                    </a:ext>
                  </a:extLst>
                </a:gridCol>
                <a:gridCol w="762000">
                  <a:extLst>
                    <a:ext uri="{9D8B030D-6E8A-4147-A177-3AD203B41FA5}">
                      <a16:colId xmlns:a16="http://schemas.microsoft.com/office/drawing/2014/main" val="2766768265"/>
                    </a:ext>
                  </a:extLst>
                </a:gridCol>
                <a:gridCol w="762000">
                  <a:extLst>
                    <a:ext uri="{9D8B030D-6E8A-4147-A177-3AD203B41FA5}">
                      <a16:colId xmlns:a16="http://schemas.microsoft.com/office/drawing/2014/main" val="4182437870"/>
                    </a:ext>
                  </a:extLst>
                </a:gridCol>
                <a:gridCol w="762000">
                  <a:extLst>
                    <a:ext uri="{9D8B030D-6E8A-4147-A177-3AD203B41FA5}">
                      <a16:colId xmlns:a16="http://schemas.microsoft.com/office/drawing/2014/main" val="1679040165"/>
                    </a:ext>
                  </a:extLst>
                </a:gridCol>
                <a:gridCol w="762000">
                  <a:extLst>
                    <a:ext uri="{9D8B030D-6E8A-4147-A177-3AD203B41FA5}">
                      <a16:colId xmlns:a16="http://schemas.microsoft.com/office/drawing/2014/main" val="3162883450"/>
                    </a:ext>
                  </a:extLst>
                </a:gridCol>
              </a:tblGrid>
              <a:tr h="184150">
                <a:tc>
                  <a:txBody>
                    <a:bodyPr/>
                    <a:lstStyle/>
                    <a:p>
                      <a:pPr algn="ctr" fontAlgn="b"/>
                      <a:r>
                        <a:rPr lang="es-AR" sz="1100" b="0" i="0" u="none" strike="noStrike">
                          <a:solidFill>
                            <a:srgbClr val="000000"/>
                          </a:solidFill>
                          <a:effectLst/>
                          <a:latin typeface="Arial" panose="020B0604020202020204" pitchFamily="34" charset="0"/>
                        </a:rPr>
                        <a:t>   Variable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R²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R² Aj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CV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78025250"/>
                  </a:ext>
                </a:extLst>
              </a:tr>
              <a:tr h="184150">
                <a:tc>
                  <a:txBody>
                    <a:bodyPr/>
                    <a:lstStyle/>
                    <a:p>
                      <a:pPr algn="ctr" fontAlgn="b"/>
                      <a:r>
                        <a:rPr lang="es-AR" sz="1100" b="0" i="0" u="none" strike="noStrike">
                          <a:solidFill>
                            <a:srgbClr val="000000"/>
                          </a:solidFill>
                          <a:effectLst/>
                          <a:latin typeface="Arial" panose="020B0604020202020204" pitchFamily="34" charset="0"/>
                        </a:rPr>
                        <a:t>Rinde [kg/ha] 14.5%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5.09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37006540"/>
                  </a:ext>
                </a:extLst>
              </a:tr>
              <a:tr h="184150">
                <a:tc gridSpan="6">
                  <a:txBody>
                    <a:bodyPr/>
                    <a:lstStyle/>
                    <a:p>
                      <a:pPr algn="l" fontAlgn="b"/>
                      <a:r>
                        <a:rPr lang="es-AR" sz="1100" b="0" i="0" u="none" strike="noStrike">
                          <a:solidFill>
                            <a:srgbClr val="000000"/>
                          </a:solidFill>
                          <a:effectLst/>
                          <a:latin typeface="Arial" panose="020B0604020202020204" pitchFamily="34" charset="0"/>
                        </a:rPr>
                        <a:t>Cuadro de Análisis de la Varianza (SC tipo III)</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193452554"/>
                  </a:ext>
                </a:extLst>
              </a:tr>
              <a:tr h="184150">
                <a:tc>
                  <a:txBody>
                    <a:bodyPr/>
                    <a:lstStyle/>
                    <a:p>
                      <a:pPr algn="l" fontAlgn="b"/>
                      <a:r>
                        <a:rPr lang="es-AR" sz="1100" b="0" i="0" u="none" strike="noStrike" dirty="0">
                          <a:solidFill>
                            <a:srgbClr val="000000"/>
                          </a:solidFill>
                          <a:effectLst/>
                          <a:latin typeface="Arial" panose="020B0604020202020204" pitchFamily="34" charset="0"/>
                        </a:rPr>
                        <a:t>            F.V.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    SC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gl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CM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F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869198"/>
                  </a:ext>
                </a:extLst>
              </a:tr>
              <a:tr h="184150">
                <a:tc>
                  <a:txBody>
                    <a:bodyPr/>
                    <a:lstStyle/>
                    <a:p>
                      <a:pPr algn="l" fontAlgn="b"/>
                      <a:r>
                        <a:rPr lang="es-AR" sz="1100" b="0" i="0" u="none" strike="noStrike" dirty="0">
                          <a:solidFill>
                            <a:srgbClr val="000000"/>
                          </a:solidFill>
                          <a:effectLst/>
                          <a:latin typeface="Arial" panose="020B0604020202020204" pitchFamily="34" charset="0"/>
                        </a:rPr>
                        <a:t>Modelo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20776300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1038815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9570166"/>
                  </a:ext>
                </a:extLst>
              </a:tr>
              <a:tr h="184150">
                <a:tc>
                  <a:txBody>
                    <a:bodyPr/>
                    <a:lstStyle/>
                    <a:p>
                      <a:pPr algn="l" fontAlgn="b"/>
                      <a:r>
                        <a:rPr lang="es-AR" sz="1100" b="0" i="0" u="none" strike="noStrike" dirty="0">
                          <a:solidFill>
                            <a:srgbClr val="000000"/>
                          </a:solidFill>
                          <a:effectLst/>
                          <a:latin typeface="Arial" panose="020B0604020202020204" pitchFamily="34" charset="0"/>
                        </a:rPr>
                        <a:t>Fecha de Siembra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6481463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3240731.5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178733"/>
                  </a:ext>
                </a:extLst>
              </a:tr>
              <a:tr h="184150">
                <a:tc>
                  <a:txBody>
                    <a:bodyPr/>
                    <a:lstStyle/>
                    <a:p>
                      <a:pPr algn="l" fontAlgn="b"/>
                      <a:r>
                        <a:rPr lang="es-AR" sz="1100" b="0" i="0" u="none" strike="noStrike" dirty="0">
                          <a:solidFill>
                            <a:srgbClr val="000000"/>
                          </a:solidFill>
                          <a:effectLst/>
                          <a:latin typeface="Arial" panose="020B0604020202020204" pitchFamily="34" charset="0"/>
                        </a:rPr>
                        <a:t>Calibre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2445394.5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2445394.5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0.0044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8310524"/>
                  </a:ext>
                </a:extLst>
              </a:tr>
              <a:tr h="184150">
                <a:tc>
                  <a:txBody>
                    <a:bodyPr/>
                    <a:lstStyle/>
                    <a:p>
                      <a:pPr algn="l" fontAlgn="b"/>
                      <a:r>
                        <a:rPr lang="es-AR" sz="1100" b="0" i="0" u="none" strike="noStrike" dirty="0">
                          <a:solidFill>
                            <a:srgbClr val="000000"/>
                          </a:solidFill>
                          <a:effectLst/>
                          <a:latin typeface="Arial" panose="020B0604020202020204" pitchFamily="34" charset="0"/>
                        </a:rPr>
                        <a:t>Profundidad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382350.62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191175.31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0.5041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4546306"/>
                  </a:ext>
                </a:extLst>
              </a:tr>
              <a:tr h="184150">
                <a:tc>
                  <a:txBody>
                    <a:bodyPr/>
                    <a:lstStyle/>
                    <a:p>
                      <a:pPr algn="l" fontAlgn="b"/>
                      <a:r>
                        <a:rPr lang="es-AR" sz="1100" b="0" i="0" u="none" strike="noStrike" dirty="0">
                          <a:solidFill>
                            <a:srgbClr val="000000"/>
                          </a:solidFill>
                          <a:effectLst/>
                          <a:latin typeface="Arial" panose="020B0604020202020204" pitchFamily="34" charset="0"/>
                        </a:rPr>
                        <a:t>Bloque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554401.85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184800.62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0.67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0.5737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544455"/>
                  </a:ext>
                </a:extLst>
              </a:tr>
              <a:tr h="184150">
                <a:tc>
                  <a:txBody>
                    <a:bodyPr/>
                    <a:lstStyle/>
                    <a:p>
                      <a:pPr algn="l" fontAlgn="b"/>
                      <a:r>
                        <a:rPr lang="es-AR" sz="1100" b="0" i="0" u="none" strike="noStrike" dirty="0">
                          <a:solidFill>
                            <a:srgbClr val="000000"/>
                          </a:solidFill>
                          <a:effectLst/>
                          <a:latin typeface="Arial" panose="020B0604020202020204" pitchFamily="34" charset="0"/>
                        </a:rPr>
                        <a:t>Fecha de Siembra*Calibre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246091.1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123045.55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0.6421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6814135"/>
                  </a:ext>
                </a:extLst>
              </a:tr>
              <a:tr h="184150">
                <a:tc>
                  <a:txBody>
                    <a:bodyPr/>
                    <a:lstStyle/>
                    <a:p>
                      <a:pPr algn="l" fontAlgn="b"/>
                      <a:r>
                        <a:rPr lang="es-AR" sz="1100" b="0" i="0" u="none" strike="noStrike" dirty="0">
                          <a:solidFill>
                            <a:srgbClr val="000000"/>
                          </a:solidFill>
                          <a:effectLst/>
                          <a:latin typeface="Arial" panose="020B0604020202020204" pitchFamily="34" charset="0"/>
                        </a:rPr>
                        <a:t>Fecha de Siembra*</a:t>
                      </a:r>
                      <a:r>
                        <a:rPr lang="es-AR" sz="1100" b="0" i="0" u="none" strike="noStrike" dirty="0" err="1">
                          <a:solidFill>
                            <a:srgbClr val="000000"/>
                          </a:solidFill>
                          <a:effectLst/>
                          <a:latin typeface="Arial" panose="020B0604020202020204" pitchFamily="34" charset="0"/>
                        </a:rPr>
                        <a:t>Profundid</a:t>
                      </a:r>
                      <a:r>
                        <a:rPr lang="es-AR" sz="1100" b="0" i="0" u="none" strike="noStrike" dirty="0">
                          <a:solidFill>
                            <a:srgbClr val="000000"/>
                          </a:solidFill>
                          <a:effectLst/>
                          <a:latin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10459202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2614800.4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427319"/>
                  </a:ext>
                </a:extLst>
              </a:tr>
              <a:tr h="184150">
                <a:tc>
                  <a:txBody>
                    <a:bodyPr/>
                    <a:lstStyle/>
                    <a:p>
                      <a:pPr algn="l" fontAlgn="b"/>
                      <a:r>
                        <a:rPr lang="es-AR" sz="1100" b="0" i="0" u="none" strike="noStrike" dirty="0">
                          <a:solidFill>
                            <a:srgbClr val="000000"/>
                          </a:solidFill>
                          <a:effectLst/>
                          <a:latin typeface="Arial" panose="020B0604020202020204" pitchFamily="34" charset="0"/>
                        </a:rPr>
                        <a:t>Calibre*Profundidad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134404.22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67202.11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0.7844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29451"/>
                  </a:ext>
                </a:extLst>
              </a:tr>
              <a:tr h="184150">
                <a:tc>
                  <a:txBody>
                    <a:bodyPr/>
                    <a:lstStyle/>
                    <a:p>
                      <a:pPr algn="l" fontAlgn="b"/>
                      <a:r>
                        <a:rPr lang="es-AR" sz="1100" b="0" i="0" u="none" strike="noStrike" dirty="0">
                          <a:solidFill>
                            <a:srgbClr val="000000"/>
                          </a:solidFill>
                          <a:effectLst/>
                          <a:latin typeface="Arial" panose="020B0604020202020204" pitchFamily="34" charset="0"/>
                        </a:rPr>
                        <a:t>Fecha de Siembra*Calibre*</a:t>
                      </a:r>
                      <a:r>
                        <a:rPr lang="es-AR" sz="1100" b="0" i="0" u="none" strike="noStrike" dirty="0" err="1">
                          <a:solidFill>
                            <a:srgbClr val="000000"/>
                          </a:solidFill>
                          <a:effectLst/>
                          <a:latin typeface="Arial" panose="020B0604020202020204" pitchFamily="34" charset="0"/>
                        </a:rPr>
                        <a:t>Prof</a:t>
                      </a:r>
                      <a:endParaRPr lang="es-AR" sz="11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72992.64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18248.16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0.9917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731082"/>
                  </a:ext>
                </a:extLst>
              </a:tr>
              <a:tr h="234950">
                <a:tc>
                  <a:txBody>
                    <a:bodyPr/>
                    <a:lstStyle/>
                    <a:p>
                      <a:pPr algn="l" fontAlgn="b"/>
                      <a:r>
                        <a:rPr lang="es-AR" sz="1100" b="0" i="0" u="none" strike="noStrike" dirty="0">
                          <a:solidFill>
                            <a:srgbClr val="000000"/>
                          </a:solidFill>
                          <a:effectLst/>
                          <a:latin typeface="Arial" panose="020B0604020202020204" pitchFamily="34" charset="0"/>
                        </a:rPr>
                        <a:t>Error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14044478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51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275381.93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425966"/>
                  </a:ext>
                </a:extLst>
              </a:tr>
              <a:tr h="184150">
                <a:tc>
                  <a:txBody>
                    <a:bodyPr/>
                    <a:lstStyle/>
                    <a:p>
                      <a:pPr algn="l" fontAlgn="b"/>
                      <a:r>
                        <a:rPr lang="es-AR" sz="1100" b="0" i="0" u="none" strike="noStrike" dirty="0">
                          <a:solidFill>
                            <a:srgbClr val="000000"/>
                          </a:solidFill>
                          <a:effectLst/>
                          <a:latin typeface="Arial" panose="020B0604020202020204" pitchFamily="34" charset="0"/>
                        </a:rPr>
                        <a:t>Total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34820778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71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031733"/>
                  </a:ext>
                </a:extLst>
              </a:tr>
            </a:tbl>
          </a:graphicData>
        </a:graphic>
      </p:graphicFrame>
      <p:graphicFrame>
        <p:nvGraphicFramePr>
          <p:cNvPr id="31" name="Table 30">
            <a:extLst>
              <a:ext uri="{FF2B5EF4-FFF2-40B4-BE49-F238E27FC236}">
                <a16:creationId xmlns:a16="http://schemas.microsoft.com/office/drawing/2014/main" id="{366B041E-4BFB-44D9-8ED8-107F334223A6}"/>
              </a:ext>
            </a:extLst>
          </p:cNvPr>
          <p:cNvGraphicFramePr>
            <a:graphicFrameLocks noGrp="1"/>
          </p:cNvGraphicFramePr>
          <p:nvPr>
            <p:extLst>
              <p:ext uri="{D42A27DB-BD31-4B8C-83A1-F6EECF244321}">
                <p14:modId xmlns:p14="http://schemas.microsoft.com/office/powerpoint/2010/main" val="3008087698"/>
              </p:ext>
            </p:extLst>
          </p:nvPr>
        </p:nvGraphicFramePr>
        <p:xfrm>
          <a:off x="579454" y="5065237"/>
          <a:ext cx="3857790" cy="920750"/>
        </p:xfrm>
        <a:graphic>
          <a:graphicData uri="http://schemas.openxmlformats.org/drawingml/2006/table">
            <a:tbl>
              <a:tblPr/>
              <a:tblGrid>
                <a:gridCol w="1895244">
                  <a:extLst>
                    <a:ext uri="{9D8B030D-6E8A-4147-A177-3AD203B41FA5}">
                      <a16:colId xmlns:a16="http://schemas.microsoft.com/office/drawing/2014/main" val="362335139"/>
                    </a:ext>
                  </a:extLst>
                </a:gridCol>
                <a:gridCol w="663528">
                  <a:extLst>
                    <a:ext uri="{9D8B030D-6E8A-4147-A177-3AD203B41FA5}">
                      <a16:colId xmlns:a16="http://schemas.microsoft.com/office/drawing/2014/main" val="1134149484"/>
                    </a:ext>
                  </a:extLst>
                </a:gridCol>
                <a:gridCol w="1299018">
                  <a:extLst>
                    <a:ext uri="{9D8B030D-6E8A-4147-A177-3AD203B41FA5}">
                      <a16:colId xmlns:a16="http://schemas.microsoft.com/office/drawing/2014/main" val="1419650524"/>
                    </a:ext>
                  </a:extLst>
                </a:gridCol>
              </a:tblGrid>
              <a:tr h="184150">
                <a:tc>
                  <a:txBody>
                    <a:bodyPr/>
                    <a:lstStyle/>
                    <a:p>
                      <a:pPr algn="ctr" fontAlgn="b"/>
                      <a:r>
                        <a:rPr lang="es-AR" sz="1100" b="0" i="0" u="none" strike="noStrike" dirty="0">
                          <a:solidFill>
                            <a:srgbClr val="000000"/>
                          </a:solidFill>
                          <a:effectLst/>
                          <a:latin typeface="Arial" panose="020B0604020202020204" pitchFamily="34" charset="0"/>
                        </a:rPr>
                        <a:t>Fuente de Variación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Rendimiento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extLst>
                  <a:ext uri="{0D108BD9-81ED-4DB2-BD59-A6C34878D82A}">
                    <a16:rowId xmlns:a16="http://schemas.microsoft.com/office/drawing/2014/main" val="4036544184"/>
                  </a:ext>
                </a:extLst>
              </a:tr>
              <a:tr h="184150">
                <a:tc>
                  <a:txBody>
                    <a:bodyPr/>
                    <a:lstStyle/>
                    <a:p>
                      <a:pPr algn="ctr" fontAlgn="b"/>
                      <a:r>
                        <a:rPr lang="es-AR" sz="1100" b="0" i="0" u="none" strike="noStrike" dirty="0">
                          <a:solidFill>
                            <a:srgbClr val="000000"/>
                          </a:solidFill>
                          <a:effectLst/>
                          <a:latin typeface="Arial" panose="020B0604020202020204" pitchFamily="34" charset="0"/>
                        </a:rPr>
                        <a:t>F.V.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de explicación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841102"/>
                  </a:ext>
                </a:extLst>
              </a:tr>
              <a:tr h="184150">
                <a:tc>
                  <a:txBody>
                    <a:bodyPr/>
                    <a:lstStyle/>
                    <a:p>
                      <a:pPr algn="ctr" fontAlgn="b"/>
                      <a:r>
                        <a:rPr lang="es-AR" sz="1100" b="0" i="0" u="none" strike="noStrike" dirty="0">
                          <a:solidFill>
                            <a:srgbClr val="000000"/>
                          </a:solidFill>
                          <a:effectLst/>
                          <a:latin typeface="Arial" panose="020B0604020202020204" pitchFamily="34" charset="0"/>
                        </a:rPr>
                        <a:t>Fecha de Siembra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18.61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3033736"/>
                  </a:ext>
                </a:extLst>
              </a:tr>
              <a:tr h="184150">
                <a:tc>
                  <a:txBody>
                    <a:bodyPr/>
                    <a:lstStyle/>
                    <a:p>
                      <a:pPr algn="ctr" fontAlgn="b"/>
                      <a:r>
                        <a:rPr lang="es-AR" sz="1100" b="0" i="0" u="none" strike="noStrike">
                          <a:solidFill>
                            <a:srgbClr val="000000"/>
                          </a:solidFill>
                          <a:effectLst/>
                          <a:latin typeface="Arial" panose="020B0604020202020204" pitchFamily="34" charset="0"/>
                        </a:rPr>
                        <a:t>Calibre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0.0044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7.02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8720846"/>
                  </a:ext>
                </a:extLst>
              </a:tr>
              <a:tr h="184150">
                <a:tc>
                  <a:txBody>
                    <a:bodyPr/>
                    <a:lstStyle/>
                    <a:p>
                      <a:pPr algn="ctr" fontAlgn="b"/>
                      <a:r>
                        <a:rPr lang="es-AR" sz="1100" b="0" i="0" u="none" strike="noStrike">
                          <a:solidFill>
                            <a:srgbClr val="000000"/>
                          </a:solidFill>
                          <a:effectLst/>
                          <a:latin typeface="Arial" panose="020B0604020202020204" pitchFamily="34" charset="0"/>
                        </a:rPr>
                        <a:t>Fecha de Siembra*Profundid..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30.04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813604"/>
                  </a:ext>
                </a:extLst>
              </a:tr>
            </a:tbl>
          </a:graphicData>
        </a:graphic>
      </p:graphicFrame>
    </p:spTree>
    <p:extLst>
      <p:ext uri="{BB962C8B-B14F-4D97-AF65-F5344CB8AC3E}">
        <p14:creationId xmlns:p14="http://schemas.microsoft.com/office/powerpoint/2010/main" val="517221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22715" y="25129"/>
            <a:ext cx="4296369"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REGISTRO CLIM</a:t>
            </a:r>
            <a:r>
              <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ÁTICO</a:t>
            </a:r>
          </a:p>
        </p:txBody>
      </p:sp>
      <p:pic>
        <p:nvPicPr>
          <p:cNvPr id="4" name="Imagen 3"/>
          <p:cNvPicPr>
            <a:picLocks noChangeAspect="1"/>
          </p:cNvPicPr>
          <p:nvPr/>
        </p:nvPicPr>
        <p:blipFill>
          <a:blip r:embed="rId2"/>
          <a:stretch>
            <a:fillRect/>
          </a:stretch>
        </p:blipFill>
        <p:spPr>
          <a:xfrm>
            <a:off x="10069751" y="117473"/>
            <a:ext cx="2065422" cy="1181144"/>
          </a:xfrm>
          <a:prstGeom prst="rect">
            <a:avLst/>
          </a:prstGeom>
        </p:spPr>
      </p:pic>
      <p:pic>
        <p:nvPicPr>
          <p:cNvPr id="5" name="Imagen 4"/>
          <p:cNvPicPr>
            <a:picLocks noChangeAspect="1"/>
          </p:cNvPicPr>
          <p:nvPr/>
        </p:nvPicPr>
        <p:blipFill>
          <a:blip r:embed="rId3"/>
          <a:stretch>
            <a:fillRect/>
          </a:stretch>
        </p:blipFill>
        <p:spPr>
          <a:xfrm>
            <a:off x="11102462" y="5442154"/>
            <a:ext cx="1087167" cy="1415845"/>
          </a:xfrm>
          <a:prstGeom prst="rect">
            <a:avLst/>
          </a:prstGeom>
        </p:spPr>
      </p:pic>
      <p:sp>
        <p:nvSpPr>
          <p:cNvPr id="16" name="Rectángulo 15"/>
          <p:cNvSpPr/>
          <p:nvPr/>
        </p:nvSpPr>
        <p:spPr>
          <a:xfrm>
            <a:off x="1024514" y="478856"/>
            <a:ext cx="620382" cy="59696"/>
          </a:xfrm>
          <a:prstGeom prst="rect">
            <a:avLst/>
          </a:prstGeom>
          <a:solidFill>
            <a:srgbClr val="F57E2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80DE3F08-6B68-454C-ADF9-679B3614F281}"/>
              </a:ext>
            </a:extLst>
          </p:cNvPr>
          <p:cNvSpPr txBox="1">
            <a:spLocks/>
          </p:cNvSpPr>
          <p:nvPr/>
        </p:nvSpPr>
        <p:spPr>
          <a:xfrm>
            <a:off x="9553898" y="1927321"/>
            <a:ext cx="2581275" cy="3371850"/>
          </a:xfrm>
          <a:prstGeom prst="rect">
            <a:avLst/>
          </a:prstGeom>
          <a:solidFill>
            <a:schemeClr val="bg1"/>
          </a:solidFill>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Condiciones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climáticas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MIB </a:t>
            </a:r>
            <a:r>
              <a:rPr lang="en-US" sz="1400" b="1" dirty="0" err="1">
                <a:solidFill>
                  <a:prstClr val="black"/>
                </a:solidFill>
                <a:latin typeface="Arial" panose="020B0604020202020204" pitchFamily="34" charset="0"/>
                <a:cs typeface="Arial" panose="020B0604020202020204" pitchFamily="34" charset="0"/>
              </a:rPr>
              <a:t>Chacabuco</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19-20.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Escasez</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de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lluvias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significativas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en el invierno</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que se mantuvieron durante la primavera hasta mediados </a:t>
            </a:r>
            <a:r>
              <a:rPr lang="es-AR" sz="1400" b="1" dirty="0">
                <a:solidFill>
                  <a:prstClr val="black"/>
                </a:solidFill>
                <a:latin typeface="Arial" panose="020B0604020202020204" pitchFamily="34" charset="0"/>
                <a:cs typeface="Arial" panose="020B0604020202020204" pitchFamily="34" charset="0"/>
              </a:rPr>
              <a:t>de octubre</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En febrero y marzo las lluvias fueron escasas.</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j-ea"/>
                <a:cs typeface="Arial" panose="020B0604020202020204" pitchFamily="34" charset="0"/>
              </a:rPr>
              <a:t>No se observaron efectos de golpe de calor. </a:t>
            </a:r>
            <a:endParaRPr kumimoji="0" lang="en-US" sz="14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endParaRPr kumimoji="0" lang="en-US" sz="14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endParaRPr>
          </a:p>
        </p:txBody>
      </p:sp>
      <p:graphicFrame>
        <p:nvGraphicFramePr>
          <p:cNvPr id="9" name="Chart 8">
            <a:extLst>
              <a:ext uri="{FF2B5EF4-FFF2-40B4-BE49-F238E27FC236}">
                <a16:creationId xmlns:a16="http://schemas.microsoft.com/office/drawing/2014/main" id="{1FE5706A-17B5-41ED-8DDF-2C4E8215F63F}"/>
              </a:ext>
            </a:extLst>
          </p:cNvPr>
          <p:cNvGraphicFramePr>
            <a:graphicFrameLocks/>
          </p:cNvGraphicFramePr>
          <p:nvPr>
            <p:extLst>
              <p:ext uri="{D42A27DB-BD31-4B8C-83A1-F6EECF244321}">
                <p14:modId xmlns:p14="http://schemas.microsoft.com/office/powerpoint/2010/main" val="4106201092"/>
              </p:ext>
            </p:extLst>
          </p:nvPr>
        </p:nvGraphicFramePr>
        <p:xfrm>
          <a:off x="385011" y="1638300"/>
          <a:ext cx="8863764" cy="50801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5">
            <a:extLst>
              <a:ext uri="{FF2B5EF4-FFF2-40B4-BE49-F238E27FC236}">
                <a16:creationId xmlns:a16="http://schemas.microsoft.com/office/drawing/2014/main" id="{28FE97F7-7C4D-4971-975B-A1CEA42730E7}"/>
              </a:ext>
            </a:extLst>
          </p:cNvPr>
          <p:cNvGraphicFramePr>
            <a:graphicFrameLocks noGrp="1"/>
          </p:cNvGraphicFramePr>
          <p:nvPr>
            <p:extLst>
              <p:ext uri="{D42A27DB-BD31-4B8C-83A1-F6EECF244321}">
                <p14:modId xmlns:p14="http://schemas.microsoft.com/office/powerpoint/2010/main" val="2560740889"/>
              </p:ext>
            </p:extLst>
          </p:nvPr>
        </p:nvGraphicFramePr>
        <p:xfrm>
          <a:off x="1317212" y="1079426"/>
          <a:ext cx="7658100" cy="736600"/>
        </p:xfrm>
        <a:graphic>
          <a:graphicData uri="http://schemas.openxmlformats.org/drawingml/2006/table">
            <a:tbl>
              <a:tblPr/>
              <a:tblGrid>
                <a:gridCol w="1219200">
                  <a:extLst>
                    <a:ext uri="{9D8B030D-6E8A-4147-A177-3AD203B41FA5}">
                      <a16:colId xmlns:a16="http://schemas.microsoft.com/office/drawing/2014/main" val="1023972106"/>
                    </a:ext>
                  </a:extLst>
                </a:gridCol>
                <a:gridCol w="2971800">
                  <a:extLst>
                    <a:ext uri="{9D8B030D-6E8A-4147-A177-3AD203B41FA5}">
                      <a16:colId xmlns:a16="http://schemas.microsoft.com/office/drawing/2014/main" val="2802056921"/>
                    </a:ext>
                  </a:extLst>
                </a:gridCol>
                <a:gridCol w="3467100">
                  <a:extLst>
                    <a:ext uri="{9D8B030D-6E8A-4147-A177-3AD203B41FA5}">
                      <a16:colId xmlns:a16="http://schemas.microsoft.com/office/drawing/2014/main" val="2200756606"/>
                    </a:ext>
                  </a:extLst>
                </a:gridCol>
              </a:tblGrid>
              <a:tr h="184150">
                <a:tc>
                  <a:txBody>
                    <a:bodyPr/>
                    <a:lstStyle/>
                    <a:p>
                      <a:pPr algn="ctr" fontAlgn="b"/>
                      <a:r>
                        <a:rPr lang="es-AR" sz="1100" b="0" i="0" u="none" strike="noStrike">
                          <a:solidFill>
                            <a:srgbClr val="000000"/>
                          </a:solidFill>
                          <a:effectLst/>
                          <a:latin typeface="Arial" panose="020B0604020202020204" pitchFamily="34" charset="0"/>
                        </a:rPr>
                        <a:t>Fecha de Siembra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Periodo Crítico Aproximado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Llúvia acumulada (mm) a Periodo Crítico desde junio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6601487"/>
                  </a:ext>
                </a:extLst>
              </a:tr>
              <a:tr h="184150">
                <a:tc>
                  <a:txBody>
                    <a:bodyPr/>
                    <a:lstStyle/>
                    <a:p>
                      <a:pPr algn="ctr" fontAlgn="b"/>
                      <a:r>
                        <a:rPr lang="es-AR" sz="1100" b="0" i="0" u="none" strike="noStrike">
                          <a:solidFill>
                            <a:srgbClr val="000000"/>
                          </a:solidFill>
                          <a:effectLst/>
                          <a:latin typeface="Arial" panose="020B0604020202020204" pitchFamily="34" charset="0"/>
                        </a:rPr>
                        <a:t>24-Sep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Segunda quincena Diciembre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537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96061325"/>
                  </a:ext>
                </a:extLst>
              </a:tr>
              <a:tr h="184150">
                <a:tc>
                  <a:txBody>
                    <a:bodyPr/>
                    <a:lstStyle/>
                    <a:p>
                      <a:pPr algn="ctr" fontAlgn="b"/>
                      <a:r>
                        <a:rPr lang="es-AR" sz="1100" b="0" i="0" u="none" strike="noStrike">
                          <a:solidFill>
                            <a:srgbClr val="000000"/>
                          </a:solidFill>
                          <a:effectLst/>
                          <a:latin typeface="Arial" panose="020B0604020202020204" pitchFamily="34" charset="0"/>
                        </a:rPr>
                        <a:t>24-Oct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Fin de Diciembre, primera semana de enero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722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2593321920"/>
                  </a:ext>
                </a:extLst>
              </a:tr>
              <a:tr h="184150">
                <a:tc>
                  <a:txBody>
                    <a:bodyPr/>
                    <a:lstStyle/>
                    <a:p>
                      <a:pPr algn="ctr" fontAlgn="b"/>
                      <a:r>
                        <a:rPr lang="es-AR" sz="1100" b="0" i="0" u="none" strike="noStrike">
                          <a:solidFill>
                            <a:srgbClr val="000000"/>
                          </a:solidFill>
                          <a:effectLst/>
                          <a:latin typeface="Arial" panose="020B0604020202020204" pitchFamily="34" charset="0"/>
                        </a:rPr>
                        <a:t>24-Nov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Mediados de Febrero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814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076362107"/>
                  </a:ext>
                </a:extLst>
              </a:tr>
            </a:tbl>
          </a:graphicData>
        </a:graphic>
      </p:graphicFrame>
      <p:graphicFrame>
        <p:nvGraphicFramePr>
          <p:cNvPr id="7" name="Table 6">
            <a:extLst>
              <a:ext uri="{FF2B5EF4-FFF2-40B4-BE49-F238E27FC236}">
                <a16:creationId xmlns:a16="http://schemas.microsoft.com/office/drawing/2014/main" id="{276E9EF5-5DF1-41BD-8FF5-0112B3BCEE6E}"/>
              </a:ext>
            </a:extLst>
          </p:cNvPr>
          <p:cNvGraphicFramePr>
            <a:graphicFrameLocks noGrp="1"/>
          </p:cNvGraphicFramePr>
          <p:nvPr>
            <p:extLst>
              <p:ext uri="{D42A27DB-BD31-4B8C-83A1-F6EECF244321}">
                <p14:modId xmlns:p14="http://schemas.microsoft.com/office/powerpoint/2010/main" val="3795521703"/>
              </p:ext>
            </p:extLst>
          </p:nvPr>
        </p:nvGraphicFramePr>
        <p:xfrm>
          <a:off x="1317212" y="1978121"/>
          <a:ext cx="7658100" cy="736600"/>
        </p:xfrm>
        <a:graphic>
          <a:graphicData uri="http://schemas.openxmlformats.org/drawingml/2006/table">
            <a:tbl>
              <a:tblPr/>
              <a:tblGrid>
                <a:gridCol w="1219200">
                  <a:extLst>
                    <a:ext uri="{9D8B030D-6E8A-4147-A177-3AD203B41FA5}">
                      <a16:colId xmlns:a16="http://schemas.microsoft.com/office/drawing/2014/main" val="3570883150"/>
                    </a:ext>
                  </a:extLst>
                </a:gridCol>
                <a:gridCol w="2971800">
                  <a:extLst>
                    <a:ext uri="{9D8B030D-6E8A-4147-A177-3AD203B41FA5}">
                      <a16:colId xmlns:a16="http://schemas.microsoft.com/office/drawing/2014/main" val="2343235388"/>
                    </a:ext>
                  </a:extLst>
                </a:gridCol>
                <a:gridCol w="3467100">
                  <a:extLst>
                    <a:ext uri="{9D8B030D-6E8A-4147-A177-3AD203B41FA5}">
                      <a16:colId xmlns:a16="http://schemas.microsoft.com/office/drawing/2014/main" val="2029433806"/>
                    </a:ext>
                  </a:extLst>
                </a:gridCol>
              </a:tblGrid>
              <a:tr h="184150">
                <a:tc>
                  <a:txBody>
                    <a:bodyPr/>
                    <a:lstStyle/>
                    <a:p>
                      <a:pPr algn="ctr" fontAlgn="b"/>
                      <a:r>
                        <a:rPr lang="es-AR" sz="1100" b="0" i="0" u="none" strike="noStrike">
                          <a:solidFill>
                            <a:srgbClr val="000000"/>
                          </a:solidFill>
                          <a:effectLst/>
                          <a:latin typeface="Arial" panose="020B0604020202020204" pitchFamily="34" charset="0"/>
                        </a:rPr>
                        <a:t>Fecha de Siembra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Periodo Crítico Aproximado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Llúvias (mm) cercanas a floración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713140"/>
                  </a:ext>
                </a:extLst>
              </a:tr>
              <a:tr h="184150">
                <a:tc>
                  <a:txBody>
                    <a:bodyPr/>
                    <a:lstStyle/>
                    <a:p>
                      <a:pPr algn="ctr" fontAlgn="b"/>
                      <a:r>
                        <a:rPr lang="es-AR" sz="1100" b="0" i="0" u="none" strike="noStrike">
                          <a:solidFill>
                            <a:srgbClr val="000000"/>
                          </a:solidFill>
                          <a:effectLst/>
                          <a:latin typeface="Arial" panose="020B0604020202020204" pitchFamily="34" charset="0"/>
                        </a:rPr>
                        <a:t>24-Sep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Segunda quincena Diciembre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351035365"/>
                  </a:ext>
                </a:extLst>
              </a:tr>
              <a:tr h="184150">
                <a:tc>
                  <a:txBody>
                    <a:bodyPr/>
                    <a:lstStyle/>
                    <a:p>
                      <a:pPr algn="ctr" fontAlgn="b"/>
                      <a:r>
                        <a:rPr lang="es-AR" sz="1100" b="0" i="0" u="none" strike="noStrike">
                          <a:solidFill>
                            <a:srgbClr val="000000"/>
                          </a:solidFill>
                          <a:effectLst/>
                          <a:latin typeface="Arial" panose="020B0604020202020204" pitchFamily="34" charset="0"/>
                        </a:rPr>
                        <a:t>24-Oct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Fin de Diciembre, primera semana de enero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88</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4061462958"/>
                  </a:ext>
                </a:extLst>
              </a:tr>
              <a:tr h="184150">
                <a:tc>
                  <a:txBody>
                    <a:bodyPr/>
                    <a:lstStyle/>
                    <a:p>
                      <a:pPr algn="ctr" fontAlgn="b"/>
                      <a:r>
                        <a:rPr lang="es-AR" sz="1100" b="0" i="0" u="none" strike="noStrike">
                          <a:solidFill>
                            <a:srgbClr val="000000"/>
                          </a:solidFill>
                          <a:effectLst/>
                          <a:latin typeface="Arial" panose="020B0604020202020204" pitchFamily="34" charset="0"/>
                        </a:rPr>
                        <a:t>24-Nov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Mediados de Febrero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42</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544168758"/>
                  </a:ext>
                </a:extLst>
              </a:tr>
            </a:tbl>
          </a:graphicData>
        </a:graphic>
      </p:graphicFrame>
    </p:spTree>
    <p:extLst>
      <p:ext uri="{BB962C8B-B14F-4D97-AF65-F5344CB8AC3E}">
        <p14:creationId xmlns:p14="http://schemas.microsoft.com/office/powerpoint/2010/main" val="596516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789A68B7-71E0-443A-8656-A67A73C50CC8}"/>
              </a:ext>
            </a:extLst>
          </p:cNvPr>
          <p:cNvSpPr/>
          <p:nvPr/>
        </p:nvSpPr>
        <p:spPr>
          <a:xfrm>
            <a:off x="408455" y="89796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6DF6F08B-82B2-43ED-A885-6CCC562042B9}"/>
              </a:ext>
            </a:extLst>
          </p:cNvPr>
          <p:cNvSpPr txBox="1"/>
          <p:nvPr/>
        </p:nvSpPr>
        <p:spPr>
          <a:xfrm>
            <a:off x="288759" y="-11336"/>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Profundidad x Calibrado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2" name="Table 1">
            <a:extLst>
              <a:ext uri="{FF2B5EF4-FFF2-40B4-BE49-F238E27FC236}">
                <a16:creationId xmlns:a16="http://schemas.microsoft.com/office/drawing/2014/main" id="{A57E7E6C-D5E4-4CAC-AE43-32592E72309A}"/>
              </a:ext>
            </a:extLst>
          </p:cNvPr>
          <p:cNvGraphicFramePr>
            <a:graphicFrameLocks noGrp="1"/>
          </p:cNvGraphicFramePr>
          <p:nvPr>
            <p:extLst>
              <p:ext uri="{D42A27DB-BD31-4B8C-83A1-F6EECF244321}">
                <p14:modId xmlns:p14="http://schemas.microsoft.com/office/powerpoint/2010/main" val="2036040620"/>
              </p:ext>
            </p:extLst>
          </p:nvPr>
        </p:nvGraphicFramePr>
        <p:xfrm>
          <a:off x="6075869" y="3348150"/>
          <a:ext cx="3988095" cy="1104900"/>
        </p:xfrm>
        <a:graphic>
          <a:graphicData uri="http://schemas.openxmlformats.org/drawingml/2006/table">
            <a:tbl>
              <a:tblPr/>
              <a:tblGrid>
                <a:gridCol w="1020190">
                  <a:extLst>
                    <a:ext uri="{9D8B030D-6E8A-4147-A177-3AD203B41FA5}">
                      <a16:colId xmlns:a16="http://schemas.microsoft.com/office/drawing/2014/main" val="631119505"/>
                    </a:ext>
                  </a:extLst>
                </a:gridCol>
                <a:gridCol w="931256">
                  <a:extLst>
                    <a:ext uri="{9D8B030D-6E8A-4147-A177-3AD203B41FA5}">
                      <a16:colId xmlns:a16="http://schemas.microsoft.com/office/drawing/2014/main" val="183871872"/>
                    </a:ext>
                  </a:extLst>
                </a:gridCol>
                <a:gridCol w="246867">
                  <a:extLst>
                    <a:ext uri="{9D8B030D-6E8A-4147-A177-3AD203B41FA5}">
                      <a16:colId xmlns:a16="http://schemas.microsoft.com/office/drawing/2014/main" val="2141053497"/>
                    </a:ext>
                  </a:extLst>
                </a:gridCol>
                <a:gridCol w="468946">
                  <a:extLst>
                    <a:ext uri="{9D8B030D-6E8A-4147-A177-3AD203B41FA5}">
                      <a16:colId xmlns:a16="http://schemas.microsoft.com/office/drawing/2014/main" val="721801393"/>
                    </a:ext>
                  </a:extLst>
                </a:gridCol>
                <a:gridCol w="389885">
                  <a:extLst>
                    <a:ext uri="{9D8B030D-6E8A-4147-A177-3AD203B41FA5}">
                      <a16:colId xmlns:a16="http://schemas.microsoft.com/office/drawing/2014/main" val="697936969"/>
                    </a:ext>
                  </a:extLst>
                </a:gridCol>
                <a:gridCol w="509238">
                  <a:extLst>
                    <a:ext uri="{9D8B030D-6E8A-4147-A177-3AD203B41FA5}">
                      <a16:colId xmlns:a16="http://schemas.microsoft.com/office/drawing/2014/main" val="2982962902"/>
                    </a:ext>
                  </a:extLst>
                </a:gridCol>
                <a:gridCol w="421713">
                  <a:extLst>
                    <a:ext uri="{9D8B030D-6E8A-4147-A177-3AD203B41FA5}">
                      <a16:colId xmlns:a16="http://schemas.microsoft.com/office/drawing/2014/main" val="3061977191"/>
                    </a:ext>
                  </a:extLst>
                </a:gridCol>
              </a:tblGrid>
              <a:tr h="184150">
                <a:tc gridSpan="7">
                  <a:txBody>
                    <a:bodyPr/>
                    <a:lstStyle/>
                    <a:p>
                      <a:pPr algn="l" fontAlgn="b"/>
                      <a:r>
                        <a:rPr lang="en-US" sz="900" b="0" i="0" u="none" strike="noStrike" dirty="0" err="1">
                          <a:solidFill>
                            <a:srgbClr val="000000"/>
                          </a:solidFill>
                          <a:effectLst/>
                          <a:latin typeface="Arial" panose="020B0604020202020204" pitchFamily="34" charset="0"/>
                        </a:rPr>
                        <a:t>Test:LSD</a:t>
                      </a:r>
                      <a:r>
                        <a:rPr lang="en-US" sz="900" b="0" i="0" u="none" strike="noStrike" dirty="0">
                          <a:solidFill>
                            <a:srgbClr val="000000"/>
                          </a:solidFill>
                          <a:effectLst/>
                          <a:latin typeface="Arial" panose="020B0604020202020204" pitchFamily="34" charset="0"/>
                        </a:rPr>
                        <a:t> Fisher Alfa=0.05 DMS=304.12400. Error: 275381.9311 </a:t>
                      </a:r>
                      <a:r>
                        <a:rPr lang="en-US" sz="900" b="0" i="0" u="none" strike="noStrike" dirty="0" err="1">
                          <a:solidFill>
                            <a:srgbClr val="000000"/>
                          </a:solidFill>
                          <a:effectLst/>
                          <a:latin typeface="Arial" panose="020B0604020202020204" pitchFamily="34" charset="0"/>
                        </a:rPr>
                        <a:t>gl</a:t>
                      </a:r>
                      <a:r>
                        <a:rPr lang="en-US" sz="900" b="0" i="0" u="none" strike="noStrike" dirty="0">
                          <a:solidFill>
                            <a:srgbClr val="000000"/>
                          </a:solidFill>
                          <a:effectLst/>
                          <a:latin typeface="Arial" panose="020B0604020202020204" pitchFamily="34" charset="0"/>
                        </a:rPr>
                        <a:t>: 51</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530389582"/>
                  </a:ext>
                </a:extLst>
              </a:tr>
              <a:tr h="184150">
                <a:tc>
                  <a:txBody>
                    <a:bodyPr/>
                    <a:lstStyle/>
                    <a:p>
                      <a:pPr algn="l" fontAlgn="b"/>
                      <a:r>
                        <a:rPr lang="es-AR" sz="900" b="0" i="0" u="none" strike="noStrike" dirty="0">
                          <a:solidFill>
                            <a:srgbClr val="000000"/>
                          </a:solidFill>
                          <a:effectLst/>
                          <a:latin typeface="Arial" panose="020B0604020202020204" pitchFamily="34" charset="0"/>
                        </a:rPr>
                        <a:t>Fecha de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1432591"/>
                  </a:ext>
                </a:extLst>
              </a:tr>
              <a:tr h="184150">
                <a:tc>
                  <a:txBody>
                    <a:bodyPr/>
                    <a:lstStyle/>
                    <a:p>
                      <a:pPr algn="l" fontAlgn="b"/>
                      <a:r>
                        <a:rPr lang="es-AR" sz="900" b="0" i="0" u="none" strike="noStrike" dirty="0">
                          <a:solidFill>
                            <a:srgbClr val="000000"/>
                          </a:solidFill>
                          <a:effectLst/>
                          <a:latin typeface="Arial" panose="020B0604020202020204" pitchFamily="34" charset="0"/>
                        </a:rPr>
                        <a:t>24-Nov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10666.38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107.12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2330"/>
                  </a:ext>
                </a:extLst>
              </a:tr>
              <a:tr h="184150">
                <a:tc>
                  <a:txBody>
                    <a:bodyPr/>
                    <a:lstStyle/>
                    <a:p>
                      <a:pPr algn="l" fontAlgn="b"/>
                      <a:r>
                        <a:rPr lang="es-AR" sz="900" b="0" i="0" u="none" strike="noStrike">
                          <a:solidFill>
                            <a:srgbClr val="000000"/>
                          </a:solidFill>
                          <a:effectLst/>
                          <a:latin typeface="Arial" panose="020B0604020202020204" pitchFamily="34" charset="0"/>
                        </a:rPr>
                        <a:t>24-Oct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10333.47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107.12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2079265"/>
                  </a:ext>
                </a:extLst>
              </a:tr>
              <a:tr h="184150">
                <a:tc>
                  <a:txBody>
                    <a:bodyPr/>
                    <a:lstStyle/>
                    <a:p>
                      <a:pPr algn="l" fontAlgn="b"/>
                      <a:r>
                        <a:rPr lang="es-AR" sz="900" b="0" i="0" u="none" strike="noStrike">
                          <a:solidFill>
                            <a:srgbClr val="000000"/>
                          </a:solidFill>
                          <a:effectLst/>
                          <a:latin typeface="Arial" panose="020B0604020202020204" pitchFamily="34" charset="0"/>
                        </a:rPr>
                        <a:t>24-Sep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9932.5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107.12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490858"/>
                  </a:ext>
                </a:extLst>
              </a:tr>
              <a:tr h="184150">
                <a:tc gridSpan="7">
                  <a:txBody>
                    <a:bodyPr/>
                    <a:lstStyle/>
                    <a:p>
                      <a:pPr algn="l" fontAlgn="b"/>
                      <a:r>
                        <a:rPr lang="es-AR" sz="9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954088317"/>
                  </a:ext>
                </a:extLst>
              </a:tr>
            </a:tbl>
          </a:graphicData>
        </a:graphic>
      </p:graphicFrame>
      <p:graphicFrame>
        <p:nvGraphicFramePr>
          <p:cNvPr id="13" name="Chart 12">
            <a:extLst>
              <a:ext uri="{FF2B5EF4-FFF2-40B4-BE49-F238E27FC236}">
                <a16:creationId xmlns:a16="http://schemas.microsoft.com/office/drawing/2014/main" id="{9BAB137C-46E8-4D69-AFC5-6B8D5C2200DD}"/>
              </a:ext>
            </a:extLst>
          </p:cNvPr>
          <p:cNvGraphicFramePr>
            <a:graphicFrameLocks/>
          </p:cNvGraphicFramePr>
          <p:nvPr>
            <p:extLst>
              <p:ext uri="{D42A27DB-BD31-4B8C-83A1-F6EECF244321}">
                <p14:modId xmlns:p14="http://schemas.microsoft.com/office/powerpoint/2010/main" val="2404046543"/>
              </p:ext>
            </p:extLst>
          </p:nvPr>
        </p:nvGraphicFramePr>
        <p:xfrm>
          <a:off x="6056195" y="952500"/>
          <a:ext cx="4572000" cy="23956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a:extLst>
              <a:ext uri="{FF2B5EF4-FFF2-40B4-BE49-F238E27FC236}">
                <a16:creationId xmlns:a16="http://schemas.microsoft.com/office/drawing/2014/main" id="{99E4B3E4-DD8C-4373-B9BB-0794114D3155}"/>
              </a:ext>
            </a:extLst>
          </p:cNvPr>
          <p:cNvGraphicFramePr>
            <a:graphicFrameLocks noGrp="1"/>
          </p:cNvGraphicFramePr>
          <p:nvPr>
            <p:extLst>
              <p:ext uri="{D42A27DB-BD31-4B8C-83A1-F6EECF244321}">
                <p14:modId xmlns:p14="http://schemas.microsoft.com/office/powerpoint/2010/main" val="2854747244"/>
              </p:ext>
            </p:extLst>
          </p:nvPr>
        </p:nvGraphicFramePr>
        <p:xfrm>
          <a:off x="57883" y="3007100"/>
          <a:ext cx="3907725" cy="971550"/>
        </p:xfrm>
        <a:graphic>
          <a:graphicData uri="http://schemas.openxmlformats.org/drawingml/2006/table">
            <a:tbl>
              <a:tblPr/>
              <a:tblGrid>
                <a:gridCol w="1328155">
                  <a:extLst>
                    <a:ext uri="{9D8B030D-6E8A-4147-A177-3AD203B41FA5}">
                      <a16:colId xmlns:a16="http://schemas.microsoft.com/office/drawing/2014/main" val="1800979671"/>
                    </a:ext>
                  </a:extLst>
                </a:gridCol>
                <a:gridCol w="924025">
                  <a:extLst>
                    <a:ext uri="{9D8B030D-6E8A-4147-A177-3AD203B41FA5}">
                      <a16:colId xmlns:a16="http://schemas.microsoft.com/office/drawing/2014/main" val="4185075503"/>
                    </a:ext>
                  </a:extLst>
                </a:gridCol>
                <a:gridCol w="404261">
                  <a:extLst>
                    <a:ext uri="{9D8B030D-6E8A-4147-A177-3AD203B41FA5}">
                      <a16:colId xmlns:a16="http://schemas.microsoft.com/office/drawing/2014/main" val="2486564754"/>
                    </a:ext>
                  </a:extLst>
                </a:gridCol>
                <a:gridCol w="490889">
                  <a:extLst>
                    <a:ext uri="{9D8B030D-6E8A-4147-A177-3AD203B41FA5}">
                      <a16:colId xmlns:a16="http://schemas.microsoft.com/office/drawing/2014/main" val="3182613785"/>
                    </a:ext>
                  </a:extLst>
                </a:gridCol>
                <a:gridCol w="365760">
                  <a:extLst>
                    <a:ext uri="{9D8B030D-6E8A-4147-A177-3AD203B41FA5}">
                      <a16:colId xmlns:a16="http://schemas.microsoft.com/office/drawing/2014/main" val="3875661747"/>
                    </a:ext>
                  </a:extLst>
                </a:gridCol>
                <a:gridCol w="394635">
                  <a:extLst>
                    <a:ext uri="{9D8B030D-6E8A-4147-A177-3AD203B41FA5}">
                      <a16:colId xmlns:a16="http://schemas.microsoft.com/office/drawing/2014/main" val="1750130750"/>
                    </a:ext>
                  </a:extLst>
                </a:gridCol>
              </a:tblGrid>
              <a:tr h="184150">
                <a:tc gridSpan="6">
                  <a:txBody>
                    <a:bodyPr/>
                    <a:lstStyle/>
                    <a:p>
                      <a:pPr algn="l" fontAlgn="b"/>
                      <a:r>
                        <a:rPr lang="en-US" sz="900" b="0" i="0" u="none" strike="noStrike" dirty="0" err="1">
                          <a:solidFill>
                            <a:srgbClr val="000000"/>
                          </a:solidFill>
                          <a:effectLst/>
                          <a:latin typeface="Arial" panose="020B0604020202020204" pitchFamily="34" charset="0"/>
                        </a:rPr>
                        <a:t>Test:LSD</a:t>
                      </a:r>
                      <a:r>
                        <a:rPr lang="en-US" sz="900" b="0" i="0" u="none" strike="noStrike" dirty="0">
                          <a:solidFill>
                            <a:srgbClr val="000000"/>
                          </a:solidFill>
                          <a:effectLst/>
                          <a:latin typeface="Arial" panose="020B0604020202020204" pitchFamily="34" charset="0"/>
                        </a:rPr>
                        <a:t> Fisher Alfa=0.05 DMS=248.31620. Error: 275381.9311 </a:t>
                      </a:r>
                      <a:r>
                        <a:rPr lang="en-US" sz="900" b="0" i="0" u="none" strike="noStrike" dirty="0" err="1">
                          <a:solidFill>
                            <a:srgbClr val="000000"/>
                          </a:solidFill>
                          <a:effectLst/>
                          <a:latin typeface="Arial" panose="020B0604020202020204" pitchFamily="34" charset="0"/>
                        </a:rPr>
                        <a:t>gl</a:t>
                      </a:r>
                      <a:r>
                        <a:rPr lang="en-US" sz="900" b="0" i="0" u="none" strike="noStrike" dirty="0">
                          <a:solidFill>
                            <a:srgbClr val="000000"/>
                          </a:solidFill>
                          <a:effectLst/>
                          <a:latin typeface="Arial" panose="020B0604020202020204" pitchFamily="34" charset="0"/>
                        </a:rPr>
                        <a:t>: 51</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771150414"/>
                  </a:ext>
                </a:extLst>
              </a:tr>
              <a:tr h="184150">
                <a:tc>
                  <a:txBody>
                    <a:bodyPr/>
                    <a:lstStyle/>
                    <a:p>
                      <a:pPr algn="l" fontAlgn="b"/>
                      <a:r>
                        <a:rPr lang="es-AR" sz="900" b="0" i="0" u="none" strike="noStrike" dirty="0">
                          <a:solidFill>
                            <a:srgbClr val="000000"/>
                          </a:solidFill>
                          <a:effectLst/>
                          <a:latin typeface="Arial" panose="020B0604020202020204" pitchFamily="34" charset="0"/>
                        </a:rPr>
                        <a:t>  Calibre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5548632"/>
                  </a:ext>
                </a:extLst>
              </a:tr>
              <a:tr h="184150">
                <a:tc>
                  <a:txBody>
                    <a:bodyPr/>
                    <a:lstStyle/>
                    <a:p>
                      <a:pPr algn="l" fontAlgn="b"/>
                      <a:r>
                        <a:rPr lang="es-AR" sz="900" b="0" i="0" u="none" strike="noStrike" dirty="0">
                          <a:solidFill>
                            <a:srgbClr val="000000"/>
                          </a:solidFill>
                          <a:effectLst/>
                          <a:latin typeface="Arial" panose="020B0604020202020204" pitchFamily="34" charset="0"/>
                        </a:rPr>
                        <a:t>calibrado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10495.08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87.46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626922"/>
                  </a:ext>
                </a:extLst>
              </a:tr>
              <a:tr h="184150">
                <a:tc>
                  <a:txBody>
                    <a:bodyPr/>
                    <a:lstStyle/>
                    <a:p>
                      <a:pPr algn="l" fontAlgn="b"/>
                      <a:r>
                        <a:rPr lang="es-AR" sz="900" b="0" i="0" u="none" strike="noStrike" dirty="0">
                          <a:solidFill>
                            <a:srgbClr val="000000"/>
                          </a:solidFill>
                          <a:effectLst/>
                          <a:latin typeface="Arial" panose="020B0604020202020204" pitchFamily="34" charset="0"/>
                        </a:rPr>
                        <a:t>sin calibrar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10126.49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87.46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579771"/>
                  </a:ext>
                </a:extLst>
              </a:tr>
              <a:tr h="234950">
                <a:tc gridSpan="6">
                  <a:txBody>
                    <a:bodyPr/>
                    <a:lstStyle/>
                    <a:p>
                      <a:pPr algn="l" fontAlgn="b"/>
                      <a:r>
                        <a:rPr lang="es-AR" sz="9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474879090"/>
                  </a:ext>
                </a:extLst>
              </a:tr>
            </a:tbl>
          </a:graphicData>
        </a:graphic>
      </p:graphicFrame>
      <p:graphicFrame>
        <p:nvGraphicFramePr>
          <p:cNvPr id="21" name="Chart 20">
            <a:extLst>
              <a:ext uri="{FF2B5EF4-FFF2-40B4-BE49-F238E27FC236}">
                <a16:creationId xmlns:a16="http://schemas.microsoft.com/office/drawing/2014/main" id="{733EADF0-60A6-4A09-B136-27DBF5B390B8}"/>
              </a:ext>
            </a:extLst>
          </p:cNvPr>
          <p:cNvGraphicFramePr>
            <a:graphicFrameLocks/>
          </p:cNvGraphicFramePr>
          <p:nvPr>
            <p:extLst>
              <p:ext uri="{D42A27DB-BD31-4B8C-83A1-F6EECF244321}">
                <p14:modId xmlns:p14="http://schemas.microsoft.com/office/powerpoint/2010/main" val="1871297799"/>
              </p:ext>
            </p:extLst>
          </p:nvPr>
        </p:nvGraphicFramePr>
        <p:xfrm>
          <a:off x="84212" y="995780"/>
          <a:ext cx="4572000" cy="20220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Table 4">
            <a:extLst>
              <a:ext uri="{FF2B5EF4-FFF2-40B4-BE49-F238E27FC236}">
                <a16:creationId xmlns:a16="http://schemas.microsoft.com/office/drawing/2014/main" id="{6843672B-5775-4D01-AEC1-2390FDE0ED9C}"/>
              </a:ext>
            </a:extLst>
          </p:cNvPr>
          <p:cNvGraphicFramePr>
            <a:graphicFrameLocks noGrp="1"/>
          </p:cNvGraphicFramePr>
          <p:nvPr>
            <p:extLst>
              <p:ext uri="{D42A27DB-BD31-4B8C-83A1-F6EECF244321}">
                <p14:modId xmlns:p14="http://schemas.microsoft.com/office/powerpoint/2010/main" val="1854923118"/>
              </p:ext>
            </p:extLst>
          </p:nvPr>
        </p:nvGraphicFramePr>
        <p:xfrm>
          <a:off x="5742494" y="4589013"/>
          <a:ext cx="4999912" cy="2209800"/>
        </p:xfrm>
        <a:graphic>
          <a:graphicData uri="http://schemas.openxmlformats.org/drawingml/2006/table">
            <a:tbl>
              <a:tblPr/>
              <a:tblGrid>
                <a:gridCol w="1039558">
                  <a:extLst>
                    <a:ext uri="{9D8B030D-6E8A-4147-A177-3AD203B41FA5}">
                      <a16:colId xmlns:a16="http://schemas.microsoft.com/office/drawing/2014/main" val="2862290798"/>
                    </a:ext>
                  </a:extLst>
                </a:gridCol>
                <a:gridCol w="809625">
                  <a:extLst>
                    <a:ext uri="{9D8B030D-6E8A-4147-A177-3AD203B41FA5}">
                      <a16:colId xmlns:a16="http://schemas.microsoft.com/office/drawing/2014/main" val="144158434"/>
                    </a:ext>
                  </a:extLst>
                </a:gridCol>
                <a:gridCol w="938819">
                  <a:extLst>
                    <a:ext uri="{9D8B030D-6E8A-4147-A177-3AD203B41FA5}">
                      <a16:colId xmlns:a16="http://schemas.microsoft.com/office/drawing/2014/main" val="2233560243"/>
                    </a:ext>
                  </a:extLst>
                </a:gridCol>
                <a:gridCol w="256040">
                  <a:extLst>
                    <a:ext uri="{9D8B030D-6E8A-4147-A177-3AD203B41FA5}">
                      <a16:colId xmlns:a16="http://schemas.microsoft.com/office/drawing/2014/main" val="3362903410"/>
                    </a:ext>
                  </a:extLst>
                </a:gridCol>
                <a:gridCol w="568980">
                  <a:extLst>
                    <a:ext uri="{9D8B030D-6E8A-4147-A177-3AD203B41FA5}">
                      <a16:colId xmlns:a16="http://schemas.microsoft.com/office/drawing/2014/main" val="2971577724"/>
                    </a:ext>
                  </a:extLst>
                </a:gridCol>
                <a:gridCol w="284490">
                  <a:extLst>
                    <a:ext uri="{9D8B030D-6E8A-4147-A177-3AD203B41FA5}">
                      <a16:colId xmlns:a16="http://schemas.microsoft.com/office/drawing/2014/main" val="3410098549"/>
                    </a:ext>
                  </a:extLst>
                </a:gridCol>
                <a:gridCol w="270266">
                  <a:extLst>
                    <a:ext uri="{9D8B030D-6E8A-4147-A177-3AD203B41FA5}">
                      <a16:colId xmlns:a16="http://schemas.microsoft.com/office/drawing/2014/main" val="2115950722"/>
                    </a:ext>
                  </a:extLst>
                </a:gridCol>
                <a:gridCol w="284490">
                  <a:extLst>
                    <a:ext uri="{9D8B030D-6E8A-4147-A177-3AD203B41FA5}">
                      <a16:colId xmlns:a16="http://schemas.microsoft.com/office/drawing/2014/main" val="3819689571"/>
                    </a:ext>
                  </a:extLst>
                </a:gridCol>
                <a:gridCol w="277378">
                  <a:extLst>
                    <a:ext uri="{9D8B030D-6E8A-4147-A177-3AD203B41FA5}">
                      <a16:colId xmlns:a16="http://schemas.microsoft.com/office/drawing/2014/main" val="1689660015"/>
                    </a:ext>
                  </a:extLst>
                </a:gridCol>
                <a:gridCol w="270266">
                  <a:extLst>
                    <a:ext uri="{9D8B030D-6E8A-4147-A177-3AD203B41FA5}">
                      <a16:colId xmlns:a16="http://schemas.microsoft.com/office/drawing/2014/main" val="1799349747"/>
                    </a:ext>
                  </a:extLst>
                </a:gridCol>
              </a:tblGrid>
              <a:tr h="184150">
                <a:tc gridSpan="10">
                  <a:txBody>
                    <a:bodyPr/>
                    <a:lstStyle/>
                    <a:p>
                      <a:pPr algn="l" fontAlgn="b"/>
                      <a:r>
                        <a:rPr lang="en-US" sz="900" b="0" i="0" u="none" strike="noStrike" dirty="0" err="1">
                          <a:solidFill>
                            <a:srgbClr val="000000"/>
                          </a:solidFill>
                          <a:effectLst/>
                          <a:latin typeface="Arial" panose="020B0604020202020204" pitchFamily="34" charset="0"/>
                        </a:rPr>
                        <a:t>Test:LSD</a:t>
                      </a:r>
                      <a:r>
                        <a:rPr lang="en-US" sz="900" b="0" i="0" u="none" strike="noStrike" dirty="0">
                          <a:solidFill>
                            <a:srgbClr val="000000"/>
                          </a:solidFill>
                          <a:effectLst/>
                          <a:latin typeface="Arial" panose="020B0604020202020204" pitchFamily="34" charset="0"/>
                        </a:rPr>
                        <a:t> Fisher Alfa=0.05 DMS=526.75821. Error: 275381.9311 </a:t>
                      </a:r>
                      <a:r>
                        <a:rPr lang="en-US" sz="900" b="0" i="0" u="none" strike="noStrike" dirty="0" err="1">
                          <a:solidFill>
                            <a:srgbClr val="000000"/>
                          </a:solidFill>
                          <a:effectLst/>
                          <a:latin typeface="Arial" panose="020B0604020202020204" pitchFamily="34" charset="0"/>
                        </a:rPr>
                        <a:t>gl</a:t>
                      </a:r>
                      <a:r>
                        <a:rPr lang="en-US" sz="900" b="0" i="0" u="none" strike="noStrike" dirty="0">
                          <a:solidFill>
                            <a:srgbClr val="000000"/>
                          </a:solidFill>
                          <a:effectLst/>
                          <a:latin typeface="Arial" panose="020B0604020202020204" pitchFamily="34" charset="0"/>
                        </a:rPr>
                        <a:t>: 51</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547386561"/>
                  </a:ext>
                </a:extLst>
              </a:tr>
              <a:tr h="184150">
                <a:tc>
                  <a:txBody>
                    <a:bodyPr/>
                    <a:lstStyle/>
                    <a:p>
                      <a:pPr algn="l" fontAlgn="b"/>
                      <a:r>
                        <a:rPr lang="es-AR" sz="900" b="0" i="0" u="none" strike="noStrike" dirty="0">
                          <a:solidFill>
                            <a:srgbClr val="000000"/>
                          </a:solidFill>
                          <a:effectLst/>
                          <a:latin typeface="Arial" panose="020B0604020202020204" pitchFamily="34" charset="0"/>
                        </a:rPr>
                        <a:t>Fecha de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Profundidad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4269213"/>
                  </a:ext>
                </a:extLst>
              </a:tr>
              <a:tr h="184150">
                <a:tc>
                  <a:txBody>
                    <a:bodyPr/>
                    <a:lstStyle/>
                    <a:p>
                      <a:pPr algn="l" fontAlgn="b"/>
                      <a:r>
                        <a:rPr lang="es-AR" sz="900" b="0" i="0" u="none" strike="noStrike" dirty="0">
                          <a:solidFill>
                            <a:srgbClr val="000000"/>
                          </a:solidFill>
                          <a:effectLst/>
                          <a:latin typeface="Arial" panose="020B0604020202020204" pitchFamily="34" charset="0"/>
                        </a:rPr>
                        <a:t>24-Nov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11036.15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185.53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766866"/>
                  </a:ext>
                </a:extLst>
              </a:tr>
              <a:tr h="184150">
                <a:tc>
                  <a:txBody>
                    <a:bodyPr/>
                    <a:lstStyle/>
                    <a:p>
                      <a:pPr algn="l" fontAlgn="b"/>
                      <a:r>
                        <a:rPr lang="es-AR" sz="900" b="0" i="0" u="none" strike="noStrike" dirty="0">
                          <a:solidFill>
                            <a:srgbClr val="000000"/>
                          </a:solidFill>
                          <a:effectLst/>
                          <a:latin typeface="Arial" panose="020B0604020202020204" pitchFamily="34" charset="0"/>
                        </a:rPr>
                        <a:t>24-Nov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10772.98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185.53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25296"/>
                  </a:ext>
                </a:extLst>
              </a:tr>
              <a:tr h="184150">
                <a:tc>
                  <a:txBody>
                    <a:bodyPr/>
                    <a:lstStyle/>
                    <a:p>
                      <a:pPr algn="l" fontAlgn="b"/>
                      <a:r>
                        <a:rPr lang="es-AR" sz="900" b="0" i="0" u="none" strike="noStrike">
                          <a:solidFill>
                            <a:srgbClr val="000000"/>
                          </a:solidFill>
                          <a:effectLst/>
                          <a:latin typeface="Arial" panose="020B0604020202020204" pitchFamily="34" charset="0"/>
                        </a:rPr>
                        <a:t>24-Oct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10610.34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185.53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312354"/>
                  </a:ext>
                </a:extLst>
              </a:tr>
              <a:tr h="184150">
                <a:tc>
                  <a:txBody>
                    <a:bodyPr/>
                    <a:lstStyle/>
                    <a:p>
                      <a:pPr algn="l" fontAlgn="b"/>
                      <a:r>
                        <a:rPr lang="es-AR" sz="900" b="0" i="0" u="none" strike="noStrike">
                          <a:solidFill>
                            <a:srgbClr val="000000"/>
                          </a:solidFill>
                          <a:effectLst/>
                          <a:latin typeface="Arial" panose="020B0604020202020204" pitchFamily="34" charset="0"/>
                        </a:rPr>
                        <a:t>24-Sep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10399.39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185.53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9823822"/>
                  </a:ext>
                </a:extLst>
              </a:tr>
              <a:tr h="184150">
                <a:tc>
                  <a:txBody>
                    <a:bodyPr/>
                    <a:lstStyle/>
                    <a:p>
                      <a:pPr algn="l" fontAlgn="b"/>
                      <a:r>
                        <a:rPr lang="es-AR" sz="900" b="0" i="0" u="none" strike="noStrike">
                          <a:solidFill>
                            <a:srgbClr val="000000"/>
                          </a:solidFill>
                          <a:effectLst/>
                          <a:latin typeface="Arial" panose="020B0604020202020204" pitchFamily="34" charset="0"/>
                        </a:rPr>
                        <a:t>24-Oct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10329.45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185.53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2857480"/>
                  </a:ext>
                </a:extLst>
              </a:tr>
              <a:tr h="184150">
                <a:tc>
                  <a:txBody>
                    <a:bodyPr/>
                    <a:lstStyle/>
                    <a:p>
                      <a:pPr algn="l" fontAlgn="b"/>
                      <a:r>
                        <a:rPr lang="es-AR" sz="900" b="0" i="0" u="none" strike="noStrike">
                          <a:solidFill>
                            <a:srgbClr val="000000"/>
                          </a:solidFill>
                          <a:effectLst/>
                          <a:latin typeface="Arial" panose="020B0604020202020204" pitchFamily="34" charset="0"/>
                        </a:rPr>
                        <a:t>24-Sep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10200.09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185.53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798013"/>
                  </a:ext>
                </a:extLst>
              </a:tr>
              <a:tr h="184150">
                <a:tc>
                  <a:txBody>
                    <a:bodyPr/>
                    <a:lstStyle/>
                    <a:p>
                      <a:pPr algn="l" fontAlgn="b"/>
                      <a:r>
                        <a:rPr lang="es-AR" sz="900" b="0" i="0" u="none" strike="noStrike">
                          <a:solidFill>
                            <a:srgbClr val="000000"/>
                          </a:solidFill>
                          <a:effectLst/>
                          <a:latin typeface="Arial" panose="020B0604020202020204" pitchFamily="34" charset="0"/>
                        </a:rPr>
                        <a:t>24-Nov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10190.01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185.53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208444"/>
                  </a:ext>
                </a:extLst>
              </a:tr>
              <a:tr h="184150">
                <a:tc>
                  <a:txBody>
                    <a:bodyPr/>
                    <a:lstStyle/>
                    <a:p>
                      <a:pPr algn="l" fontAlgn="b"/>
                      <a:r>
                        <a:rPr lang="es-AR" sz="900" b="0" i="0" u="none" strike="noStrike">
                          <a:solidFill>
                            <a:srgbClr val="000000"/>
                          </a:solidFill>
                          <a:effectLst/>
                          <a:latin typeface="Arial" panose="020B0604020202020204" pitchFamily="34" charset="0"/>
                        </a:rPr>
                        <a:t>24-Oct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10060.61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185.53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018732"/>
                  </a:ext>
                </a:extLst>
              </a:tr>
              <a:tr h="184150">
                <a:tc>
                  <a:txBody>
                    <a:bodyPr/>
                    <a:lstStyle/>
                    <a:p>
                      <a:pPr algn="l" fontAlgn="b"/>
                      <a:r>
                        <a:rPr lang="es-AR" sz="900" b="0" i="0" u="none" strike="noStrike">
                          <a:solidFill>
                            <a:srgbClr val="000000"/>
                          </a:solidFill>
                          <a:effectLst/>
                          <a:latin typeface="Arial" panose="020B0604020202020204" pitchFamily="34" charset="0"/>
                        </a:rPr>
                        <a:t>24-Sep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9198.03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185.53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983544"/>
                  </a:ext>
                </a:extLst>
              </a:tr>
              <a:tr h="184150">
                <a:tc gridSpan="10">
                  <a:txBody>
                    <a:bodyPr/>
                    <a:lstStyle/>
                    <a:p>
                      <a:pPr algn="l" fontAlgn="b"/>
                      <a:r>
                        <a:rPr lang="es-AR" sz="9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030757610"/>
                  </a:ext>
                </a:extLst>
              </a:tr>
            </a:tbl>
          </a:graphicData>
        </a:graphic>
      </p:graphicFrame>
      <p:cxnSp>
        <p:nvCxnSpPr>
          <p:cNvPr id="22" name="Straight Connector 21">
            <a:extLst>
              <a:ext uri="{FF2B5EF4-FFF2-40B4-BE49-F238E27FC236}">
                <a16:creationId xmlns:a16="http://schemas.microsoft.com/office/drawing/2014/main" id="{AF859B48-6B47-4D04-BA48-0E2B4C987B09}"/>
              </a:ext>
            </a:extLst>
          </p:cNvPr>
          <p:cNvCxnSpPr>
            <a:cxnSpLocks/>
          </p:cNvCxnSpPr>
          <p:nvPr/>
        </p:nvCxnSpPr>
        <p:spPr>
          <a:xfrm>
            <a:off x="5666294" y="4476251"/>
            <a:ext cx="65137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7DDF12-C4F7-4A87-AF36-EFAF8F204324}"/>
              </a:ext>
            </a:extLst>
          </p:cNvPr>
          <p:cNvCxnSpPr>
            <a:cxnSpLocks/>
          </p:cNvCxnSpPr>
          <p:nvPr/>
        </p:nvCxnSpPr>
        <p:spPr>
          <a:xfrm flipV="1">
            <a:off x="5669098" y="957660"/>
            <a:ext cx="15308" cy="35718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3E2D2B-350B-439A-8E42-413CA683C88E}"/>
              </a:ext>
            </a:extLst>
          </p:cNvPr>
          <p:cNvCxnSpPr>
            <a:cxnSpLocks/>
          </p:cNvCxnSpPr>
          <p:nvPr/>
        </p:nvCxnSpPr>
        <p:spPr>
          <a:xfrm>
            <a:off x="-11232" y="4013740"/>
            <a:ext cx="56879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411B5812-BBB3-4C7A-B9D3-D5597D49FA7C}"/>
              </a:ext>
            </a:extLst>
          </p:cNvPr>
          <p:cNvGraphicFramePr>
            <a:graphicFrameLocks/>
          </p:cNvGraphicFramePr>
          <p:nvPr>
            <p:extLst>
              <p:ext uri="{D42A27DB-BD31-4B8C-83A1-F6EECF244321}">
                <p14:modId xmlns:p14="http://schemas.microsoft.com/office/powerpoint/2010/main" val="1549516762"/>
              </p:ext>
            </p:extLst>
          </p:nvPr>
        </p:nvGraphicFramePr>
        <p:xfrm>
          <a:off x="57883" y="4048831"/>
          <a:ext cx="5562487" cy="274620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66417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9" name="CuadroTexto 4">
            <a:extLst>
              <a:ext uri="{FF2B5EF4-FFF2-40B4-BE49-F238E27FC236}">
                <a16:creationId xmlns:a16="http://schemas.microsoft.com/office/drawing/2014/main" id="{B6243A9C-7060-4961-A6B4-D8D7BB23328B}"/>
              </a:ext>
            </a:extLst>
          </p:cNvPr>
          <p:cNvSpPr txBox="1"/>
          <p:nvPr/>
        </p:nvSpPr>
        <p:spPr>
          <a:xfrm>
            <a:off x="1087599" y="5495989"/>
            <a:ext cx="5293950" cy="73866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prstClr val="black"/>
                </a:solidFill>
                <a:latin typeface="Arial" panose="020B0604020202020204" pitchFamily="34" charset="0"/>
                <a:cs typeface="Arial" panose="020B0604020202020204" pitchFamily="34" charset="0"/>
              </a:rPr>
              <a:t>La condición de cama de siembra seca de la FS1 explica mayormente la caída de plantas logradas a 4cm de profundidad. El Calibre no fue significativo en estas dos fechas de siembra.  </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7" name="Rectángulo 10">
            <a:extLst>
              <a:ext uri="{FF2B5EF4-FFF2-40B4-BE49-F238E27FC236}">
                <a16:creationId xmlns:a16="http://schemas.microsoft.com/office/drawing/2014/main" id="{A6598E84-D2CD-448C-BEE8-48E3FAAFD4BE}"/>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10" name="CuadroTexto 6">
            <a:extLst>
              <a:ext uri="{FF2B5EF4-FFF2-40B4-BE49-F238E27FC236}">
                <a16:creationId xmlns:a16="http://schemas.microsoft.com/office/drawing/2014/main" id="{E374EEBA-41A9-474E-B857-B917EDD78483}"/>
              </a:ext>
            </a:extLst>
          </p:cNvPr>
          <p:cNvSpPr txBox="1"/>
          <p:nvPr/>
        </p:nvSpPr>
        <p:spPr>
          <a:xfrm>
            <a:off x="317634" y="-1712"/>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Profundidad x Calibrado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11" name="CuadroTexto 5">
            <a:extLst>
              <a:ext uri="{FF2B5EF4-FFF2-40B4-BE49-F238E27FC236}">
                <a16:creationId xmlns:a16="http://schemas.microsoft.com/office/drawing/2014/main" id="{D97BDB1E-D381-4C04-A79F-317487AF805F}"/>
              </a:ext>
            </a:extLst>
          </p:cNvPr>
          <p:cNvSpPr txBox="1"/>
          <p:nvPr/>
        </p:nvSpPr>
        <p:spPr>
          <a:xfrm>
            <a:off x="3795727" y="1109193"/>
            <a:ext cx="4783682"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Análisis Para densidad a Cosecha para las FS1 y FS2</a:t>
            </a:r>
            <a:r>
              <a:rPr kumimoji="0" lang="es-AR" sz="1800" b="1" i="0" u="none" strike="noStrike" kern="0" cap="none" spc="0" normalizeH="0" baseline="0" noProof="0" dirty="0">
                <a:ln>
                  <a:noFill/>
                </a:ln>
                <a:solidFill>
                  <a:prstClr val="black"/>
                </a:solidFill>
                <a:effectLst/>
                <a:uLnTx/>
                <a:uFillTx/>
                <a:latin typeface="Calibri" panose="020F0502020204030204"/>
                <a:ea typeface="+mn-ea"/>
                <a:cs typeface="+mn-cs"/>
              </a:rPr>
              <a:t>:</a:t>
            </a:r>
          </a:p>
        </p:txBody>
      </p:sp>
      <p:graphicFrame>
        <p:nvGraphicFramePr>
          <p:cNvPr id="3" name="Table 2">
            <a:extLst>
              <a:ext uri="{FF2B5EF4-FFF2-40B4-BE49-F238E27FC236}">
                <a16:creationId xmlns:a16="http://schemas.microsoft.com/office/drawing/2014/main" id="{3433A639-97C1-4E84-AB32-122896E3FE6D}"/>
              </a:ext>
            </a:extLst>
          </p:cNvPr>
          <p:cNvGraphicFramePr>
            <a:graphicFrameLocks noGrp="1"/>
          </p:cNvGraphicFramePr>
          <p:nvPr>
            <p:extLst>
              <p:ext uri="{D42A27DB-BD31-4B8C-83A1-F6EECF244321}">
                <p14:modId xmlns:p14="http://schemas.microsoft.com/office/powerpoint/2010/main" val="3445642547"/>
              </p:ext>
            </p:extLst>
          </p:nvPr>
        </p:nvGraphicFramePr>
        <p:xfrm>
          <a:off x="305456" y="1704066"/>
          <a:ext cx="6197600" cy="3181624"/>
        </p:xfrm>
        <a:graphic>
          <a:graphicData uri="http://schemas.openxmlformats.org/drawingml/2006/table">
            <a:tbl>
              <a:tblPr/>
              <a:tblGrid>
                <a:gridCol w="1905000">
                  <a:extLst>
                    <a:ext uri="{9D8B030D-6E8A-4147-A177-3AD203B41FA5}">
                      <a16:colId xmlns:a16="http://schemas.microsoft.com/office/drawing/2014/main" val="2863551103"/>
                    </a:ext>
                  </a:extLst>
                </a:gridCol>
                <a:gridCol w="1130300">
                  <a:extLst>
                    <a:ext uri="{9D8B030D-6E8A-4147-A177-3AD203B41FA5}">
                      <a16:colId xmlns:a16="http://schemas.microsoft.com/office/drawing/2014/main" val="4158570470"/>
                    </a:ext>
                  </a:extLst>
                </a:gridCol>
                <a:gridCol w="762000">
                  <a:extLst>
                    <a:ext uri="{9D8B030D-6E8A-4147-A177-3AD203B41FA5}">
                      <a16:colId xmlns:a16="http://schemas.microsoft.com/office/drawing/2014/main" val="1180056711"/>
                    </a:ext>
                  </a:extLst>
                </a:gridCol>
                <a:gridCol w="901700">
                  <a:extLst>
                    <a:ext uri="{9D8B030D-6E8A-4147-A177-3AD203B41FA5}">
                      <a16:colId xmlns:a16="http://schemas.microsoft.com/office/drawing/2014/main" val="3540150274"/>
                    </a:ext>
                  </a:extLst>
                </a:gridCol>
                <a:gridCol w="736600">
                  <a:extLst>
                    <a:ext uri="{9D8B030D-6E8A-4147-A177-3AD203B41FA5}">
                      <a16:colId xmlns:a16="http://schemas.microsoft.com/office/drawing/2014/main" val="3803224088"/>
                    </a:ext>
                  </a:extLst>
                </a:gridCol>
                <a:gridCol w="762000">
                  <a:extLst>
                    <a:ext uri="{9D8B030D-6E8A-4147-A177-3AD203B41FA5}">
                      <a16:colId xmlns:a16="http://schemas.microsoft.com/office/drawing/2014/main" val="1180877331"/>
                    </a:ext>
                  </a:extLst>
                </a:gridCol>
              </a:tblGrid>
              <a:tr h="184150">
                <a:tc>
                  <a:txBody>
                    <a:bodyPr/>
                    <a:lstStyle/>
                    <a:p>
                      <a:pPr algn="l" rtl="0" fontAlgn="ctr"/>
                      <a:r>
                        <a:rPr lang="es-AR" sz="1100" b="0" i="0" u="none" strike="noStrike" dirty="0">
                          <a:solidFill>
                            <a:schemeClr val="tx1"/>
                          </a:solidFill>
                          <a:effectLst/>
                          <a:latin typeface="Arial" panose="020B0604020202020204" pitchFamily="34" charset="0"/>
                        </a:rPr>
                        <a:t>Análisis de la varianza</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280431812"/>
                  </a:ext>
                </a:extLst>
              </a:tr>
              <a:tr h="184150">
                <a:tc>
                  <a:txBody>
                    <a:bodyPr/>
                    <a:lstStyle/>
                    <a:p>
                      <a:pPr algn="ctr" rtl="0" fontAlgn="ctr"/>
                      <a:r>
                        <a:rPr lang="es-AR" sz="1100" b="1" i="0" u="none" strike="noStrike">
                          <a:solidFill>
                            <a:srgbClr val="000000"/>
                          </a:solidFill>
                          <a:effectLst/>
                          <a:latin typeface="Arial" panose="020B0604020202020204" pitchFamily="34" charset="0"/>
                        </a:rPr>
                        <a:t>Variable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1" i="0" u="none" strike="noStrike">
                          <a:solidFill>
                            <a:srgbClr val="000000"/>
                          </a:solidFill>
                          <a:effectLst/>
                          <a:latin typeface="Arial" panose="020B0604020202020204" pitchFamily="34" charset="0"/>
                        </a:rPr>
                        <a:t>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1" i="0" u="none" strike="noStrike">
                          <a:solidFill>
                            <a:srgbClr val="000000"/>
                          </a:solidFill>
                          <a:effectLst/>
                          <a:latin typeface="Arial" panose="020B0604020202020204" pitchFamily="34" charset="0"/>
                        </a:rPr>
                        <a:t> R²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1" i="0" u="none" strike="noStrike">
                          <a:solidFill>
                            <a:srgbClr val="000000"/>
                          </a:solidFill>
                          <a:effectLst/>
                          <a:latin typeface="Arial" panose="020B0604020202020204" pitchFamily="34" charset="0"/>
                        </a:rPr>
                        <a:t>R² Aj</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1" i="0" u="none" strike="noStrike">
                          <a:solidFill>
                            <a:srgbClr val="000000"/>
                          </a:solidFill>
                          <a:effectLst/>
                          <a:latin typeface="Arial" panose="020B0604020202020204" pitchFamily="34" charset="0"/>
                        </a:rPr>
                        <a:t>CV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79835006"/>
                  </a:ext>
                </a:extLst>
              </a:tr>
              <a:tr h="305074">
                <a:tc>
                  <a:txBody>
                    <a:bodyPr/>
                    <a:lstStyle/>
                    <a:p>
                      <a:pPr algn="ctr" rtl="0" fontAlgn="ctr"/>
                      <a:r>
                        <a:rPr lang="es-AR" sz="1100" b="0" i="0" u="none" strike="noStrike">
                          <a:solidFill>
                            <a:srgbClr val="000000"/>
                          </a:solidFill>
                          <a:effectLst/>
                          <a:latin typeface="Arial" panose="020B0604020202020204" pitchFamily="34" charset="0"/>
                        </a:rPr>
                        <a:t>Densidad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2.01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17588468"/>
                  </a:ext>
                </a:extLst>
              </a:tr>
              <a:tr h="184150">
                <a:tc gridSpan="2">
                  <a:txBody>
                    <a:bodyPr/>
                    <a:lstStyle/>
                    <a:p>
                      <a:pPr algn="l" rtl="0" fontAlgn="ctr"/>
                      <a:r>
                        <a:rPr lang="es-AR" sz="1100" b="0" i="0" u="none" strike="noStrike" dirty="0">
                          <a:solidFill>
                            <a:schemeClr val="tx1"/>
                          </a:solidFill>
                          <a:effectLst/>
                          <a:latin typeface="Arial" panose="020B0604020202020204" pitchFamily="34" charset="0"/>
                        </a:rPr>
                        <a:t>Cuadro de Análisis de la Varianza (SC tipo I)</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668812"/>
                  </a:ext>
                </a:extLst>
              </a:tr>
              <a:tr h="184150">
                <a:tc>
                  <a:txBody>
                    <a:bodyPr/>
                    <a:lstStyle/>
                    <a:p>
                      <a:pPr algn="l" rtl="0" fontAlgn="ctr"/>
                      <a:r>
                        <a:rPr lang="es-AR" sz="1100" b="0" i="0" u="none" strike="noStrike">
                          <a:solidFill>
                            <a:srgbClr val="000000"/>
                          </a:solidFill>
                          <a:effectLst/>
                          <a:latin typeface="Arial" panose="020B0604020202020204" pitchFamily="34" charset="0"/>
                        </a:rPr>
                        <a:t>            F.V.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SC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gl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CM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F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p-valor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1030063"/>
                  </a:ext>
                </a:extLst>
              </a:tr>
              <a:tr h="184150">
                <a:tc>
                  <a:txBody>
                    <a:bodyPr/>
                    <a:lstStyle/>
                    <a:p>
                      <a:pPr algn="l" rtl="0" fontAlgn="ctr"/>
                      <a:r>
                        <a:rPr lang="es-AR" sz="1100" b="0" i="0" u="none" strike="noStrike">
                          <a:solidFill>
                            <a:srgbClr val="000000"/>
                          </a:solidFill>
                          <a:effectLst/>
                          <a:latin typeface="Arial" panose="020B0604020202020204" pitchFamily="34" charset="0"/>
                        </a:rPr>
                        <a:t>Modelo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2637854313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188418165.2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68.05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9491269"/>
                  </a:ext>
                </a:extLst>
              </a:tr>
              <a:tr h="184150">
                <a:tc>
                  <a:txBody>
                    <a:bodyPr/>
                    <a:lstStyle/>
                    <a:p>
                      <a:pPr algn="l" rtl="0" fontAlgn="ctr"/>
                      <a:r>
                        <a:rPr lang="es-AR" sz="1100" b="0" i="0" u="none" strike="noStrike">
                          <a:solidFill>
                            <a:srgbClr val="000000"/>
                          </a:solidFill>
                          <a:effectLst/>
                          <a:latin typeface="Arial" panose="020B0604020202020204" pitchFamily="34" charset="0"/>
                        </a:rPr>
                        <a:t>Fecha de Siembra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10502.08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10502.08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3.80E-03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0.9513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817459"/>
                  </a:ext>
                </a:extLst>
              </a:tr>
              <a:tr h="184150">
                <a:tc>
                  <a:txBody>
                    <a:bodyPr/>
                    <a:lstStyle/>
                    <a:p>
                      <a:pPr algn="l" rtl="0" fontAlgn="ctr"/>
                      <a:r>
                        <a:rPr lang="es-AR" sz="1100" b="1" i="0" u="none" strike="noStrike">
                          <a:solidFill>
                            <a:srgbClr val="000000"/>
                          </a:solidFill>
                          <a:effectLst/>
                          <a:latin typeface="Arial" panose="020B0604020202020204" pitchFamily="34" charset="0"/>
                        </a:rPr>
                        <a:t>Profundidad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s-AR" sz="1100" b="0" i="0" u="none" strike="noStrike">
                          <a:solidFill>
                            <a:srgbClr val="000000"/>
                          </a:solidFill>
                          <a:effectLst/>
                          <a:latin typeface="Arial" panose="020B0604020202020204" pitchFamily="34" charset="0"/>
                        </a:rPr>
                        <a:t>2624220113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AR" sz="1100" b="0" i="0" u="none" strike="noStrike">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AR" sz="1100" b="0" i="0" u="none" strike="noStrike">
                          <a:solidFill>
                            <a:srgbClr val="000000"/>
                          </a:solidFill>
                          <a:effectLst/>
                          <a:latin typeface="Arial" panose="020B0604020202020204" pitchFamily="34" charset="0"/>
                        </a:rPr>
                        <a:t>1312110056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AR" sz="1100" b="0" i="0" u="none" strike="noStrike">
                          <a:solidFill>
                            <a:srgbClr val="000000"/>
                          </a:solidFill>
                          <a:effectLst/>
                          <a:latin typeface="Arial" panose="020B0604020202020204" pitchFamily="34" charset="0"/>
                        </a:rPr>
                        <a:t>473.9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AR" sz="1100" b="0" i="0" u="none" strike="noStrike">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3664796"/>
                  </a:ext>
                </a:extLst>
              </a:tr>
              <a:tr h="184150">
                <a:tc>
                  <a:txBody>
                    <a:bodyPr/>
                    <a:lstStyle/>
                    <a:p>
                      <a:pPr algn="l" rtl="0" fontAlgn="ctr"/>
                      <a:r>
                        <a:rPr lang="es-AR" sz="1100" b="0" i="0" u="none" strike="noStrike">
                          <a:solidFill>
                            <a:srgbClr val="000000"/>
                          </a:solidFill>
                          <a:effectLst/>
                          <a:latin typeface="Arial" panose="020B0604020202020204" pitchFamily="34" charset="0"/>
                        </a:rPr>
                        <a:t>Bloque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4067956.25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1355985.42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0.6918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2252093"/>
                  </a:ext>
                </a:extLst>
              </a:tr>
              <a:tr h="184150">
                <a:tc>
                  <a:txBody>
                    <a:bodyPr/>
                    <a:lstStyle/>
                    <a:p>
                      <a:pPr algn="l" rtl="0" fontAlgn="ctr"/>
                      <a:r>
                        <a:rPr lang="es-AR" sz="1100" b="0" i="0" u="none" strike="noStrike">
                          <a:solidFill>
                            <a:srgbClr val="000000"/>
                          </a:solidFill>
                          <a:effectLst/>
                          <a:latin typeface="Arial" panose="020B0604020202020204" pitchFamily="34" charset="0"/>
                        </a:rPr>
                        <a:t>Calibre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271502.08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271502.08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0.7561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5235512"/>
                  </a:ext>
                </a:extLst>
              </a:tr>
              <a:tr h="184150">
                <a:tc>
                  <a:txBody>
                    <a:bodyPr/>
                    <a:lstStyle/>
                    <a:p>
                      <a:pPr algn="l" rtl="0" fontAlgn="ctr"/>
                      <a:r>
                        <a:rPr lang="es-AR" sz="1100" b="0" i="0" u="none" strike="noStrike">
                          <a:solidFill>
                            <a:srgbClr val="000000"/>
                          </a:solidFill>
                          <a:effectLst/>
                          <a:latin typeface="Arial" panose="020B0604020202020204" pitchFamily="34" charset="0"/>
                        </a:rPr>
                        <a:t>Fecha de Siembra*Profundid..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521704.17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260852.08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0.9103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041668"/>
                  </a:ext>
                </a:extLst>
              </a:tr>
              <a:tr h="184150">
                <a:tc>
                  <a:txBody>
                    <a:bodyPr/>
                    <a:lstStyle/>
                    <a:p>
                      <a:pPr algn="l" rtl="0" fontAlgn="ctr"/>
                      <a:r>
                        <a:rPr lang="es-AR" sz="1100" b="0" i="0" u="none" strike="noStrike">
                          <a:solidFill>
                            <a:srgbClr val="000000"/>
                          </a:solidFill>
                          <a:effectLst/>
                          <a:latin typeface="Arial" panose="020B0604020202020204" pitchFamily="34" charset="0"/>
                        </a:rPr>
                        <a:t>Fecha de Siembra*Calibre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352.08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352.08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1.30E-04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0.9911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7965928"/>
                  </a:ext>
                </a:extLst>
              </a:tr>
              <a:tr h="184150">
                <a:tc>
                  <a:txBody>
                    <a:bodyPr/>
                    <a:lstStyle/>
                    <a:p>
                      <a:pPr algn="l" rtl="0" fontAlgn="ctr"/>
                      <a:r>
                        <a:rPr lang="es-AR" sz="1100" b="0" i="0" u="none" strike="noStrike">
                          <a:solidFill>
                            <a:srgbClr val="000000"/>
                          </a:solidFill>
                          <a:effectLst/>
                          <a:latin typeface="Arial" panose="020B0604020202020204" pitchFamily="34" charset="0"/>
                        </a:rPr>
                        <a:t>Profundidad*Calibre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8640254.17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4320127.08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0.2252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446450"/>
                  </a:ext>
                </a:extLst>
              </a:tr>
              <a:tr h="184150">
                <a:tc>
                  <a:txBody>
                    <a:bodyPr/>
                    <a:lstStyle/>
                    <a:p>
                      <a:pPr algn="l" rtl="0" fontAlgn="ctr"/>
                      <a:r>
                        <a:rPr lang="es-AR" sz="1100" b="0" i="0" u="none" strike="noStrike">
                          <a:solidFill>
                            <a:srgbClr val="000000"/>
                          </a:solidFill>
                          <a:effectLst/>
                          <a:latin typeface="Arial" panose="020B0604020202020204" pitchFamily="34" charset="0"/>
                        </a:rPr>
                        <a:t>Fecha de Siembra*Profundid..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121929.17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60964.58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0.9782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748456"/>
                  </a:ext>
                </a:extLst>
              </a:tr>
              <a:tr h="184150">
                <a:tc>
                  <a:txBody>
                    <a:bodyPr/>
                    <a:lstStyle/>
                    <a:p>
                      <a:pPr algn="l" rtl="0" fontAlgn="ctr"/>
                      <a:r>
                        <a:rPr lang="es-AR" sz="1100" b="0" i="0" u="none" strike="noStrike">
                          <a:solidFill>
                            <a:srgbClr val="000000"/>
                          </a:solidFill>
                          <a:effectLst/>
                          <a:latin typeface="Arial" panose="020B0604020202020204" pitchFamily="34" charset="0"/>
                        </a:rPr>
                        <a:t>Error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91368268.75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2768735.42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1304921"/>
                  </a:ext>
                </a:extLst>
              </a:tr>
              <a:tr h="298450">
                <a:tc>
                  <a:txBody>
                    <a:bodyPr/>
                    <a:lstStyle/>
                    <a:p>
                      <a:pPr algn="l" rtl="0" fontAlgn="ctr"/>
                      <a:r>
                        <a:rPr lang="es-AR" sz="1100" b="0" i="0" u="none" strike="noStrike">
                          <a:solidFill>
                            <a:srgbClr val="000000"/>
                          </a:solidFill>
                          <a:effectLst/>
                          <a:latin typeface="Arial" panose="020B0604020202020204" pitchFamily="34" charset="0"/>
                        </a:rPr>
                        <a:t>Total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dirty="0">
                          <a:solidFill>
                            <a:srgbClr val="000000"/>
                          </a:solidFill>
                          <a:effectLst/>
                          <a:latin typeface="Arial" panose="020B0604020202020204" pitchFamily="34" charset="0"/>
                        </a:rPr>
                        <a:t>2729222581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800" b="0" i="0" u="none" strike="noStrike" dirty="0">
                          <a:solidFill>
                            <a:srgbClr val="000000"/>
                          </a:solidFill>
                          <a:effectLst/>
                          <a:latin typeface="Courier New" panose="02070309020205020404" pitchFamily="49"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7732396"/>
                  </a:ext>
                </a:extLst>
              </a:tr>
            </a:tbl>
          </a:graphicData>
        </a:graphic>
      </p:graphicFrame>
      <p:graphicFrame>
        <p:nvGraphicFramePr>
          <p:cNvPr id="4" name="Table 3">
            <a:extLst>
              <a:ext uri="{FF2B5EF4-FFF2-40B4-BE49-F238E27FC236}">
                <a16:creationId xmlns:a16="http://schemas.microsoft.com/office/drawing/2014/main" id="{0B59F15B-B1E0-4719-BD3C-0E3469084220}"/>
              </a:ext>
            </a:extLst>
          </p:cNvPr>
          <p:cNvGraphicFramePr>
            <a:graphicFrameLocks noGrp="1"/>
          </p:cNvGraphicFramePr>
          <p:nvPr>
            <p:extLst>
              <p:ext uri="{D42A27DB-BD31-4B8C-83A1-F6EECF244321}">
                <p14:modId xmlns:p14="http://schemas.microsoft.com/office/powerpoint/2010/main" val="49812836"/>
              </p:ext>
            </p:extLst>
          </p:nvPr>
        </p:nvGraphicFramePr>
        <p:xfrm>
          <a:off x="7131105" y="4446701"/>
          <a:ext cx="4635499" cy="1262380"/>
        </p:xfrm>
        <a:graphic>
          <a:graphicData uri="http://schemas.openxmlformats.org/drawingml/2006/table">
            <a:tbl>
              <a:tblPr/>
              <a:tblGrid>
                <a:gridCol w="820274">
                  <a:extLst>
                    <a:ext uri="{9D8B030D-6E8A-4147-A177-3AD203B41FA5}">
                      <a16:colId xmlns:a16="http://schemas.microsoft.com/office/drawing/2014/main" val="2414249181"/>
                    </a:ext>
                  </a:extLst>
                </a:gridCol>
                <a:gridCol w="763045">
                  <a:extLst>
                    <a:ext uri="{9D8B030D-6E8A-4147-A177-3AD203B41FA5}">
                      <a16:colId xmlns:a16="http://schemas.microsoft.com/office/drawing/2014/main" val="3044010012"/>
                    </a:ext>
                  </a:extLst>
                </a:gridCol>
                <a:gridCol w="763045">
                  <a:extLst>
                    <a:ext uri="{9D8B030D-6E8A-4147-A177-3AD203B41FA5}">
                      <a16:colId xmlns:a16="http://schemas.microsoft.com/office/drawing/2014/main" val="2699624246"/>
                    </a:ext>
                  </a:extLst>
                </a:gridCol>
                <a:gridCol w="763045">
                  <a:extLst>
                    <a:ext uri="{9D8B030D-6E8A-4147-A177-3AD203B41FA5}">
                      <a16:colId xmlns:a16="http://schemas.microsoft.com/office/drawing/2014/main" val="1253017409"/>
                    </a:ext>
                  </a:extLst>
                </a:gridCol>
                <a:gridCol w="763045">
                  <a:extLst>
                    <a:ext uri="{9D8B030D-6E8A-4147-A177-3AD203B41FA5}">
                      <a16:colId xmlns:a16="http://schemas.microsoft.com/office/drawing/2014/main" val="1433279478"/>
                    </a:ext>
                  </a:extLst>
                </a:gridCol>
                <a:gridCol w="763045">
                  <a:extLst>
                    <a:ext uri="{9D8B030D-6E8A-4147-A177-3AD203B41FA5}">
                      <a16:colId xmlns:a16="http://schemas.microsoft.com/office/drawing/2014/main" val="1855312320"/>
                    </a:ext>
                  </a:extLst>
                </a:gridCol>
              </a:tblGrid>
              <a:tr h="184150">
                <a:tc gridSpan="6">
                  <a:txBody>
                    <a:bodyPr/>
                    <a:lstStyle/>
                    <a:p>
                      <a:pPr algn="l" fontAlgn="b"/>
                      <a:r>
                        <a:rPr lang="en-US" sz="1100" b="0" i="0" u="none" strike="noStrike" dirty="0" err="1">
                          <a:solidFill>
                            <a:srgbClr val="000000"/>
                          </a:solidFill>
                          <a:effectLst/>
                          <a:latin typeface="Arial" panose="020B0604020202020204" pitchFamily="34" charset="0"/>
                        </a:rPr>
                        <a:t>Test:LSD</a:t>
                      </a:r>
                      <a:r>
                        <a:rPr lang="en-US" sz="1100" b="0" i="0" u="none" strike="noStrike" dirty="0">
                          <a:solidFill>
                            <a:srgbClr val="000000"/>
                          </a:solidFill>
                          <a:effectLst/>
                          <a:latin typeface="Arial" panose="020B0604020202020204" pitchFamily="34" charset="0"/>
                        </a:rPr>
                        <a:t> Fisher Alfa=0.05 DMS=1196.89668. Error: 2768735.4167 </a:t>
                      </a:r>
                      <a:r>
                        <a:rPr lang="en-US" sz="1100" b="0" i="0" u="none" strike="noStrike" dirty="0" err="1">
                          <a:solidFill>
                            <a:srgbClr val="000000"/>
                          </a:solidFill>
                          <a:effectLst/>
                          <a:latin typeface="Arial" panose="020B0604020202020204" pitchFamily="34" charset="0"/>
                        </a:rPr>
                        <a:t>gl</a:t>
                      </a:r>
                      <a:r>
                        <a:rPr lang="en-US" sz="1100" b="0" i="0" u="none" strike="noStrike" dirty="0">
                          <a:solidFill>
                            <a:srgbClr val="000000"/>
                          </a:solidFill>
                          <a:effectLst/>
                          <a:latin typeface="Arial" panose="020B0604020202020204" pitchFamily="34" charset="0"/>
                        </a:rPr>
                        <a:t>: 33</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266857108"/>
                  </a:ext>
                </a:extLst>
              </a:tr>
              <a:tr h="184150">
                <a:tc>
                  <a:txBody>
                    <a:bodyPr/>
                    <a:lstStyle/>
                    <a:p>
                      <a:pPr algn="ctr" fontAlgn="b"/>
                      <a:r>
                        <a:rPr lang="es-AR" sz="1100" b="0" i="0" u="none" strike="noStrike">
                          <a:solidFill>
                            <a:srgbClr val="000000"/>
                          </a:solidFill>
                          <a:effectLst/>
                          <a:latin typeface="Arial" panose="020B0604020202020204" pitchFamily="34" charset="0"/>
                        </a:rPr>
                        <a:t>Profundidad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071030"/>
                  </a:ext>
                </a:extLst>
              </a:tr>
              <a:tr h="184150">
                <a:tc>
                  <a:txBody>
                    <a:bodyPr/>
                    <a:lstStyle/>
                    <a:p>
                      <a:pPr algn="ctr" fontAlgn="b"/>
                      <a:r>
                        <a:rPr lang="es-AR" sz="1100" b="0" i="0" u="none" strike="noStrike">
                          <a:solidFill>
                            <a:srgbClr val="000000"/>
                          </a:solidFill>
                          <a:effectLst/>
                          <a:latin typeface="Arial" panose="020B0604020202020204" pitchFamily="34" charset="0"/>
                        </a:rPr>
                        <a:t>8cm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88126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415.99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0872723"/>
                  </a:ext>
                </a:extLst>
              </a:tr>
              <a:tr h="184150">
                <a:tc>
                  <a:txBody>
                    <a:bodyPr/>
                    <a:lstStyle/>
                    <a:p>
                      <a:pPr algn="ctr" fontAlgn="b"/>
                      <a:r>
                        <a:rPr lang="es-AR" sz="1100" b="0" i="0" u="none" strike="noStrike">
                          <a:solidFill>
                            <a:srgbClr val="000000"/>
                          </a:solidFill>
                          <a:effectLst/>
                          <a:latin typeface="Arial" panose="020B0604020202020204" pitchFamily="34" charset="0"/>
                        </a:rPr>
                        <a:t>6cm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87800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415.99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340720"/>
                  </a:ext>
                </a:extLst>
              </a:tr>
              <a:tr h="184150">
                <a:tc>
                  <a:txBody>
                    <a:bodyPr/>
                    <a:lstStyle/>
                    <a:p>
                      <a:pPr algn="ctr" fontAlgn="b"/>
                      <a:r>
                        <a:rPr lang="es-AR" sz="1100" b="0" i="0" u="none" strike="noStrike">
                          <a:solidFill>
                            <a:srgbClr val="000000"/>
                          </a:solidFill>
                          <a:effectLst/>
                          <a:latin typeface="Arial" panose="020B0604020202020204" pitchFamily="34" charset="0"/>
                        </a:rPr>
                        <a:t>4cm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72281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415.99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2438258"/>
                  </a:ext>
                </a:extLst>
              </a:tr>
              <a:tr h="184150">
                <a:tc gridSpan="6">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709742263"/>
                  </a:ext>
                </a:extLst>
              </a:tr>
            </a:tbl>
          </a:graphicData>
        </a:graphic>
      </p:graphicFrame>
      <p:graphicFrame>
        <p:nvGraphicFramePr>
          <p:cNvPr id="17" name="Chart 16">
            <a:extLst>
              <a:ext uri="{FF2B5EF4-FFF2-40B4-BE49-F238E27FC236}">
                <a16:creationId xmlns:a16="http://schemas.microsoft.com/office/drawing/2014/main" id="{FE34D811-C9D8-43AE-B8BE-5C0A024DFD0A}"/>
              </a:ext>
            </a:extLst>
          </p:cNvPr>
          <p:cNvGraphicFramePr>
            <a:graphicFrameLocks/>
          </p:cNvGraphicFramePr>
          <p:nvPr>
            <p:extLst>
              <p:ext uri="{D42A27DB-BD31-4B8C-83A1-F6EECF244321}">
                <p14:modId xmlns:p14="http://schemas.microsoft.com/office/powerpoint/2010/main" val="3717361933"/>
              </p:ext>
            </p:extLst>
          </p:nvPr>
        </p:nvGraphicFramePr>
        <p:xfrm>
          <a:off x="7122170" y="160281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0782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FB808E69-5752-47AC-B355-11472E13C765}"/>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2C0AFADD-AC9F-4569-A77A-7AF3089F630D}"/>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Profundidad x Calibrado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2" name="Rectangle 1">
            <a:extLst>
              <a:ext uri="{FF2B5EF4-FFF2-40B4-BE49-F238E27FC236}">
                <a16:creationId xmlns:a16="http://schemas.microsoft.com/office/drawing/2014/main" id="{A298218F-27A3-46FD-BEB9-AD31B9CEFA9F}"/>
              </a:ext>
            </a:extLst>
          </p:cNvPr>
          <p:cNvSpPr/>
          <p:nvPr/>
        </p:nvSpPr>
        <p:spPr>
          <a:xfrm>
            <a:off x="344905" y="1385432"/>
            <a:ext cx="11502189" cy="47705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Comentario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primera fecha de siembra 24/09 fue sembrada en inferiores condiciones de cama de siembra. Se pudo observar que el aumento de la profundidad aumento la homogeneidad entre plantas. En la siembra del 24/10 en mejores condiciones de cama de siembra, igualmente el tratamiento de 8cm de profundidad aumento homogeneidad entre plantas.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primera fecha de siembra (FS1) caracterizada por ser una cama de siembra </a:t>
            </a:r>
            <a:r>
              <a:rPr lang="es-AR" sz="1600" dirty="0">
                <a:solidFill>
                  <a:prstClr val="black"/>
                </a:solidFill>
                <a:latin typeface="Arial" panose="020B0604020202020204" pitchFamily="34" charset="0"/>
                <a:cs typeface="Arial" panose="020B0604020202020204" pitchFamily="34" charset="0"/>
              </a:rPr>
              <a:t>seca</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lang="es-AR" sz="1600" dirty="0">
                <a:solidFill>
                  <a:prstClr val="black"/>
                </a:solidFill>
                <a:latin typeface="Arial" panose="020B0604020202020204" pitchFamily="34" charset="0"/>
                <a:cs typeface="Arial" panose="020B0604020202020204" pitchFamily="34" charset="0"/>
              </a:rPr>
              <a:t>mas frías</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aumentar la profundidad de siembra incrementó la productividad. En la FS1 se observó un aumento de </a:t>
            </a:r>
            <a:r>
              <a:rPr lang="es-AR" sz="1600" dirty="0">
                <a:solidFill>
                  <a:prstClr val="black"/>
                </a:solidFill>
                <a:latin typeface="Arial" panose="020B0604020202020204" pitchFamily="34" charset="0"/>
                <a:cs typeface="Arial" panose="020B0604020202020204" pitchFamily="34" charset="0"/>
              </a:rPr>
              <a:t>1002</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kg/ha por </a:t>
            </a:r>
            <a:r>
              <a:rPr lang="es-AR" sz="1600" dirty="0">
                <a:solidFill>
                  <a:prstClr val="black"/>
                </a:solidFill>
                <a:latin typeface="Arial" panose="020B0604020202020204" pitchFamily="34" charset="0"/>
                <a:cs typeface="Arial" panose="020B0604020202020204" pitchFamily="34" charset="0"/>
              </a:rPr>
              <a:t>sembrar a 8cm y 1201 por sembrar a 6cm de profundidad versus la siembra a 4cm</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a:t>
            </a:r>
            <a:r>
              <a:rPr lang="es-AR" sz="1600" dirty="0">
                <a:solidFill>
                  <a:prstClr val="black"/>
                </a:solidFill>
                <a:latin typeface="Arial" panose="020B0604020202020204" pitchFamily="34" charset="0"/>
                <a:cs typeface="Arial" panose="020B0604020202020204" pitchFamily="34" charset="0"/>
              </a:rPr>
              <a:t>el resto de las fechas de siembra con mejores condiciones de siembra no se observaron estas respuestas</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efecto del calibre no fue significativo en la dos primeras fechas de siembra. </a:t>
            </a:r>
            <a:r>
              <a:rPr lang="es-AR" sz="1600" dirty="0">
                <a:solidFill>
                  <a:prstClr val="black"/>
                </a:solidFill>
                <a:latin typeface="Arial" panose="020B0604020202020204" pitchFamily="34" charset="0"/>
                <a:cs typeface="Arial" panose="020B0604020202020204" pitchFamily="34" charset="0"/>
              </a:rPr>
              <a:t>La semilla descalibrada</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disminuyó el rendimiento en un </a:t>
            </a:r>
            <a:r>
              <a:rPr lang="es-AR" sz="1600" dirty="0">
                <a:solidFill>
                  <a:prstClr val="black"/>
                </a:solidFill>
                <a:latin typeface="Arial" panose="020B0604020202020204" pitchFamily="34" charset="0"/>
                <a:cs typeface="Arial" panose="020B0604020202020204" pitchFamily="34" charset="0"/>
              </a:rPr>
              <a:t>3.36</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la FS1 y un </a:t>
            </a:r>
            <a:r>
              <a:rPr lang="es-AR" sz="1600" dirty="0">
                <a:solidFill>
                  <a:prstClr val="black"/>
                </a:solidFill>
                <a:latin typeface="Arial" panose="020B0604020202020204" pitchFamily="34" charset="0"/>
                <a:cs typeface="Arial" panose="020B0604020202020204" pitchFamily="34" charset="0"/>
              </a:rPr>
              <a:t>2.32</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la FS2. En la tercera fecha de siembra se observó diferencias significativas disminuyendo el rendimiento un 4,8%. Esta diferencia medida en las tres localidades en que se repitió el ensayo es del 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fecha de siembra del 24/11 con buenas condiciones de cama de siembra no se observaron efectos al aumento de la profundidad de siembra.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8975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950029" y="4071707"/>
            <a:ext cx="2125903"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4</a:t>
            </a:r>
          </a:p>
        </p:txBody>
      </p:sp>
      <p:sp>
        <p:nvSpPr>
          <p:cNvPr id="20" name="CuadroTexto 19"/>
          <p:cNvSpPr txBox="1"/>
          <p:nvPr/>
        </p:nvSpPr>
        <p:spPr>
          <a:xfrm>
            <a:off x="952072" y="5032013"/>
            <a:ext cx="7534435"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Nitrógeno</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x Fecha de Siembra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22" name="Rectángulo 21"/>
          <p:cNvSpPr/>
          <p:nvPr/>
        </p:nvSpPr>
        <p:spPr>
          <a:xfrm>
            <a:off x="1044949" y="5656146"/>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CBA4CD2B-746E-4302-8036-BC1E824EBDEE}"/>
              </a:ext>
            </a:extLst>
          </p:cNvPr>
          <p:cNvSpPr txBox="1"/>
          <p:nvPr/>
        </p:nvSpPr>
        <p:spPr>
          <a:xfrm>
            <a:off x="950314" y="4563358"/>
            <a:ext cx="88537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Fertilización Impacto Fecha de Siembra</a:t>
            </a:r>
            <a:endParaRPr kumimoji="0" lang="es-ES_tradnl"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917533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FB808E69-5752-47AC-B355-11472E13C765}"/>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2C0AFADD-AC9F-4569-A77A-7AF3089F630D}"/>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Nitrógeno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7" name="Imagen 2">
            <a:extLst>
              <a:ext uri="{FF2B5EF4-FFF2-40B4-BE49-F238E27FC236}">
                <a16:creationId xmlns:a16="http://schemas.microsoft.com/office/drawing/2014/main" id="{C5858052-2426-4F7F-8A64-14C058030C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4751" y="1273659"/>
            <a:ext cx="5766690" cy="4970983"/>
          </a:xfrm>
          <a:prstGeom prst="rect">
            <a:avLst/>
          </a:prstGeom>
        </p:spPr>
      </p:pic>
      <p:sp>
        <p:nvSpPr>
          <p:cNvPr id="10" name="Rectangle 9">
            <a:extLst>
              <a:ext uri="{FF2B5EF4-FFF2-40B4-BE49-F238E27FC236}">
                <a16:creationId xmlns:a16="http://schemas.microsoft.com/office/drawing/2014/main" id="{9EA3F06B-31EC-4914-80C5-A1A1D096BE7A}"/>
              </a:ext>
            </a:extLst>
          </p:cNvPr>
          <p:cNvSpPr/>
          <p:nvPr/>
        </p:nvSpPr>
        <p:spPr>
          <a:xfrm>
            <a:off x="7069477" y="3140128"/>
            <a:ext cx="4032985" cy="1723549"/>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Resultados esperables y cuestiones a discutir en el ensayo: </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mayor contenido de N a la siembra y la mayor mineralización durante el ciclo generan que la dosis optima sea menor en tardíos que en tempranos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CuadroTexto 3">
            <a:extLst>
              <a:ext uri="{FF2B5EF4-FFF2-40B4-BE49-F238E27FC236}">
                <a16:creationId xmlns:a16="http://schemas.microsoft.com/office/drawing/2014/main" id="{BAEE10F0-DFE5-4A79-9747-20B407B2E0F9}"/>
              </a:ext>
            </a:extLst>
          </p:cNvPr>
          <p:cNvSpPr txBox="1"/>
          <p:nvPr/>
        </p:nvSpPr>
        <p:spPr>
          <a:xfrm>
            <a:off x="7069477" y="1871636"/>
            <a:ext cx="4032985" cy="52322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a:t>
            </a:r>
            <a:r>
              <a:rPr kumimoji="0" lang="es-AR"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Determinar dosis optima de N en maíz temprano y tardío.</a:t>
            </a:r>
          </a:p>
        </p:txBody>
      </p:sp>
    </p:spTree>
    <p:extLst>
      <p:ext uri="{BB962C8B-B14F-4D97-AF65-F5344CB8AC3E}">
        <p14:creationId xmlns:p14="http://schemas.microsoft.com/office/powerpoint/2010/main" val="589994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FB808E69-5752-47AC-B355-11472E13C765}"/>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11" name="Imagen 2">
            <a:extLst>
              <a:ext uri="{FF2B5EF4-FFF2-40B4-BE49-F238E27FC236}">
                <a16:creationId xmlns:a16="http://schemas.microsoft.com/office/drawing/2014/main" id="{F72F71C5-CB67-4F42-B436-3B39CF77EC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086" y="1531641"/>
            <a:ext cx="3821202" cy="3020335"/>
          </a:xfrm>
          <a:prstGeom prst="rect">
            <a:avLst/>
          </a:prstGeom>
          <a:ln>
            <a:solidFill>
              <a:schemeClr val="tx1"/>
            </a:solidFill>
          </a:ln>
        </p:spPr>
      </p:pic>
      <p:sp>
        <p:nvSpPr>
          <p:cNvPr id="12" name="Rectangle 11">
            <a:extLst>
              <a:ext uri="{FF2B5EF4-FFF2-40B4-BE49-F238E27FC236}">
                <a16:creationId xmlns:a16="http://schemas.microsoft.com/office/drawing/2014/main" id="{636D87B6-0E6B-4913-9D93-B562DADD3D25}"/>
              </a:ext>
            </a:extLst>
          </p:cNvPr>
          <p:cNvSpPr/>
          <p:nvPr/>
        </p:nvSpPr>
        <p:spPr>
          <a:xfrm>
            <a:off x="4444912" y="4168234"/>
            <a:ext cx="3651339" cy="2124108"/>
          </a:xfrm>
          <a:prstGeom prst="rect">
            <a:avLst/>
          </a:prstGeom>
          <a:ln>
            <a:solidFill>
              <a:schemeClr val="tx1"/>
            </a:solidFill>
          </a:ln>
        </p:spPr>
        <p:txBody>
          <a:bodyPr wrap="square">
            <a:spAutoFit/>
          </a:body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Características del Ensayo:</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Se sometieron a prueba cinco niveles de Nitrógeno en dos fechas de siembra, una temprana del </a:t>
            </a:r>
            <a:r>
              <a:rPr lang="es-AR" sz="1400" dirty="0">
                <a:solidFill>
                  <a:sysClr val="windowText" lastClr="000000"/>
                </a:solidFill>
                <a:latin typeface="Arial" panose="020B0604020202020204" pitchFamily="34" charset="0"/>
                <a:cs typeface="Arial" panose="020B0604020202020204" pitchFamily="34" charset="0"/>
              </a:rPr>
              <a:t>24</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/10 y otra tardía del 24/11. El Híbrido utilizado es el NEXT 22.6 PWU. La Fuente de Nitrógeno utilizada fue:  </a:t>
            </a:r>
            <a:r>
              <a:rPr lang="es-AR" sz="1400" b="1" dirty="0" err="1">
                <a:solidFill>
                  <a:sysClr val="windowText" lastClr="000000"/>
                </a:solidFill>
                <a:latin typeface="Arial" panose="020B0604020202020204" pitchFamily="34" charset="0"/>
                <a:cs typeface="Arial" panose="020B0604020202020204" pitchFamily="34" charset="0"/>
              </a:rPr>
              <a:t>Nitrodoble</a:t>
            </a:r>
            <a:endParaRPr kumimoji="0" lang="es-AR"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247EA64B-0D89-44F6-ABF4-300A22773049}"/>
              </a:ext>
            </a:extLst>
          </p:cNvPr>
          <p:cNvGraphicFramePr>
            <a:graphicFrameLocks noGrp="1"/>
          </p:cNvGraphicFramePr>
          <p:nvPr>
            <p:extLst>
              <p:ext uri="{D42A27DB-BD31-4B8C-83A1-F6EECF244321}">
                <p14:modId xmlns:p14="http://schemas.microsoft.com/office/powerpoint/2010/main" val="1533453999"/>
              </p:ext>
            </p:extLst>
          </p:nvPr>
        </p:nvGraphicFramePr>
        <p:xfrm>
          <a:off x="4095751" y="1557474"/>
          <a:ext cx="4000500" cy="2444750"/>
        </p:xfrm>
        <a:graphic>
          <a:graphicData uri="http://schemas.openxmlformats.org/drawingml/2006/table">
            <a:tbl>
              <a:tblPr/>
              <a:tblGrid>
                <a:gridCol w="1816100">
                  <a:extLst>
                    <a:ext uri="{9D8B030D-6E8A-4147-A177-3AD203B41FA5}">
                      <a16:colId xmlns:a16="http://schemas.microsoft.com/office/drawing/2014/main" val="2397695079"/>
                    </a:ext>
                  </a:extLst>
                </a:gridCol>
                <a:gridCol w="2184400">
                  <a:extLst>
                    <a:ext uri="{9D8B030D-6E8A-4147-A177-3AD203B41FA5}">
                      <a16:colId xmlns:a16="http://schemas.microsoft.com/office/drawing/2014/main" val="3117549180"/>
                    </a:ext>
                  </a:extLst>
                </a:gridCol>
              </a:tblGrid>
              <a:tr h="222250">
                <a:tc>
                  <a:txBody>
                    <a:bodyPr/>
                    <a:lstStyle/>
                    <a:p>
                      <a:pPr algn="ctr" fontAlgn="b"/>
                      <a:r>
                        <a:rPr lang="es-AR" sz="1400" b="0" i="0" u="none" strike="noStrike" dirty="0">
                          <a:solidFill>
                            <a:srgbClr val="000000"/>
                          </a:solidFill>
                          <a:effectLst/>
                          <a:latin typeface="Arial" panose="020B0604020202020204" pitchFamily="34" charset="0"/>
                        </a:rPr>
                        <a:t>Fechas de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s-AR" sz="1400" b="0" i="0" u="none" strike="noStrike" dirty="0">
                          <a:solidFill>
                            <a:srgbClr val="000000"/>
                          </a:solidFill>
                          <a:effectLst/>
                          <a:latin typeface="Arial" panose="020B0604020202020204" pitchFamily="34" charset="0"/>
                        </a:rPr>
                        <a:t>Oferta total de Nitrógeno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461409940"/>
                  </a:ext>
                </a:extLst>
              </a:tr>
              <a:tr h="222250">
                <a:tc rowSpan="5">
                  <a:txBody>
                    <a:bodyPr/>
                    <a:lstStyle/>
                    <a:p>
                      <a:pPr algn="ctr" fontAlgn="ctr"/>
                      <a:r>
                        <a:rPr lang="es-AR" sz="1400" b="0" i="0" u="none" strike="noStrike" dirty="0">
                          <a:solidFill>
                            <a:srgbClr val="000000"/>
                          </a:solidFill>
                          <a:effectLst/>
                          <a:latin typeface="Arial" panose="020B0604020202020204" pitchFamily="34" charset="0"/>
                        </a:rPr>
                        <a:t>FS1 24/10/2019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0N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073495"/>
                  </a:ext>
                </a:extLst>
              </a:tr>
              <a:tr h="222250">
                <a:tc vMerge="1">
                  <a:txBody>
                    <a:bodyPr/>
                    <a:lstStyle/>
                    <a:p>
                      <a:endParaRPr lang="es-AR"/>
                    </a:p>
                  </a:txBody>
                  <a:tcPr/>
                </a:tc>
                <a:tc>
                  <a:txBody>
                    <a:bodyPr/>
                    <a:lstStyle/>
                    <a:p>
                      <a:pPr algn="ctr" fontAlgn="b"/>
                      <a:r>
                        <a:rPr lang="es-AR" sz="1400" b="0" i="0" u="none" strike="noStrike">
                          <a:solidFill>
                            <a:srgbClr val="000000"/>
                          </a:solidFill>
                          <a:effectLst/>
                          <a:latin typeface="Arial" panose="020B0604020202020204" pitchFamily="34" charset="0"/>
                        </a:rPr>
                        <a:t>40N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2779649"/>
                  </a:ext>
                </a:extLst>
              </a:tr>
              <a:tr h="222250">
                <a:tc vMerge="1">
                  <a:txBody>
                    <a:bodyPr/>
                    <a:lstStyle/>
                    <a:p>
                      <a:endParaRPr lang="es-AR"/>
                    </a:p>
                  </a:txBody>
                  <a:tcPr/>
                </a:tc>
                <a:tc>
                  <a:txBody>
                    <a:bodyPr/>
                    <a:lstStyle/>
                    <a:p>
                      <a:pPr algn="ctr" fontAlgn="b"/>
                      <a:r>
                        <a:rPr lang="es-AR" sz="1400" b="0" i="0" u="none" strike="noStrike">
                          <a:solidFill>
                            <a:srgbClr val="000000"/>
                          </a:solidFill>
                          <a:effectLst/>
                          <a:latin typeface="Arial" panose="020B0604020202020204" pitchFamily="34" charset="0"/>
                        </a:rPr>
                        <a:t>80N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7144105"/>
                  </a:ext>
                </a:extLst>
              </a:tr>
              <a:tr h="222250">
                <a:tc vMerge="1">
                  <a:txBody>
                    <a:bodyPr/>
                    <a:lstStyle/>
                    <a:p>
                      <a:endParaRPr lang="es-AR"/>
                    </a:p>
                  </a:txBody>
                  <a:tcPr/>
                </a:tc>
                <a:tc>
                  <a:txBody>
                    <a:bodyPr/>
                    <a:lstStyle/>
                    <a:p>
                      <a:pPr algn="ctr" fontAlgn="b"/>
                      <a:r>
                        <a:rPr lang="es-AR" sz="1400" b="0" i="0" u="none" strike="noStrike">
                          <a:solidFill>
                            <a:srgbClr val="000000"/>
                          </a:solidFill>
                          <a:effectLst/>
                          <a:latin typeface="Arial" panose="020B0604020202020204" pitchFamily="34" charset="0"/>
                        </a:rPr>
                        <a:t>120N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070693"/>
                  </a:ext>
                </a:extLst>
              </a:tr>
              <a:tr h="222250">
                <a:tc vMerge="1">
                  <a:txBody>
                    <a:bodyPr/>
                    <a:lstStyle/>
                    <a:p>
                      <a:endParaRPr lang="es-AR"/>
                    </a:p>
                  </a:txBody>
                  <a:tcPr/>
                </a:tc>
                <a:tc>
                  <a:txBody>
                    <a:bodyPr/>
                    <a:lstStyle/>
                    <a:p>
                      <a:pPr algn="ctr" fontAlgn="b"/>
                      <a:r>
                        <a:rPr lang="es-AR" sz="1400" b="0" i="0" u="none" strike="noStrike" dirty="0">
                          <a:solidFill>
                            <a:srgbClr val="000000"/>
                          </a:solidFill>
                          <a:effectLst/>
                          <a:latin typeface="Arial" panose="020B0604020202020204" pitchFamily="34" charset="0"/>
                        </a:rPr>
                        <a:t>240N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4389659"/>
                  </a:ext>
                </a:extLst>
              </a:tr>
              <a:tr h="222250">
                <a:tc rowSpan="5">
                  <a:txBody>
                    <a:bodyPr/>
                    <a:lstStyle/>
                    <a:p>
                      <a:pPr algn="ctr" fontAlgn="ctr"/>
                      <a:r>
                        <a:rPr lang="es-AR" sz="1400" b="0" i="0" u="none" strike="noStrike" dirty="0">
                          <a:solidFill>
                            <a:srgbClr val="000000"/>
                          </a:solidFill>
                          <a:effectLst/>
                          <a:latin typeface="Arial" panose="020B0604020202020204" pitchFamily="34" charset="0"/>
                        </a:rPr>
                        <a:t>FS2 24/11/2019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0N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045158"/>
                  </a:ext>
                </a:extLst>
              </a:tr>
              <a:tr h="222250">
                <a:tc vMerge="1">
                  <a:txBody>
                    <a:bodyPr/>
                    <a:lstStyle/>
                    <a:p>
                      <a:endParaRPr lang="es-AR"/>
                    </a:p>
                  </a:txBody>
                  <a:tcPr/>
                </a:tc>
                <a:tc>
                  <a:txBody>
                    <a:bodyPr/>
                    <a:lstStyle/>
                    <a:p>
                      <a:pPr algn="ctr" fontAlgn="b"/>
                      <a:r>
                        <a:rPr lang="es-AR" sz="1400" b="0" i="0" u="none" strike="noStrike">
                          <a:solidFill>
                            <a:srgbClr val="000000"/>
                          </a:solidFill>
                          <a:effectLst/>
                          <a:latin typeface="Arial" panose="020B0604020202020204" pitchFamily="34" charset="0"/>
                        </a:rPr>
                        <a:t>40N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975464"/>
                  </a:ext>
                </a:extLst>
              </a:tr>
              <a:tr h="222250">
                <a:tc vMerge="1">
                  <a:txBody>
                    <a:bodyPr/>
                    <a:lstStyle/>
                    <a:p>
                      <a:endParaRPr lang="es-AR"/>
                    </a:p>
                  </a:txBody>
                  <a:tcPr/>
                </a:tc>
                <a:tc>
                  <a:txBody>
                    <a:bodyPr/>
                    <a:lstStyle/>
                    <a:p>
                      <a:pPr algn="ctr" fontAlgn="b"/>
                      <a:r>
                        <a:rPr lang="es-AR" sz="1400" b="0" i="0" u="none" strike="noStrike">
                          <a:solidFill>
                            <a:srgbClr val="000000"/>
                          </a:solidFill>
                          <a:effectLst/>
                          <a:latin typeface="Arial" panose="020B0604020202020204" pitchFamily="34" charset="0"/>
                        </a:rPr>
                        <a:t>80N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2230017"/>
                  </a:ext>
                </a:extLst>
              </a:tr>
              <a:tr h="222250">
                <a:tc vMerge="1">
                  <a:txBody>
                    <a:bodyPr/>
                    <a:lstStyle/>
                    <a:p>
                      <a:endParaRPr lang="es-AR"/>
                    </a:p>
                  </a:txBody>
                  <a:tcPr/>
                </a:tc>
                <a:tc>
                  <a:txBody>
                    <a:bodyPr/>
                    <a:lstStyle/>
                    <a:p>
                      <a:pPr algn="ctr" fontAlgn="b"/>
                      <a:r>
                        <a:rPr lang="es-AR" sz="1400" b="0" i="0" u="none" strike="noStrike">
                          <a:solidFill>
                            <a:srgbClr val="000000"/>
                          </a:solidFill>
                          <a:effectLst/>
                          <a:latin typeface="Arial" panose="020B0604020202020204" pitchFamily="34" charset="0"/>
                        </a:rPr>
                        <a:t>120N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882457"/>
                  </a:ext>
                </a:extLst>
              </a:tr>
              <a:tr h="222250">
                <a:tc vMerge="1">
                  <a:txBody>
                    <a:bodyPr/>
                    <a:lstStyle/>
                    <a:p>
                      <a:endParaRPr lang="es-AR"/>
                    </a:p>
                  </a:txBody>
                  <a:tcPr/>
                </a:tc>
                <a:tc>
                  <a:txBody>
                    <a:bodyPr/>
                    <a:lstStyle/>
                    <a:p>
                      <a:pPr algn="ctr" fontAlgn="b"/>
                      <a:r>
                        <a:rPr lang="es-AR" sz="1400" b="0" i="0" u="none" strike="noStrike" dirty="0">
                          <a:solidFill>
                            <a:srgbClr val="000000"/>
                          </a:solidFill>
                          <a:effectLst/>
                          <a:latin typeface="Arial" panose="020B0604020202020204" pitchFamily="34" charset="0"/>
                        </a:rPr>
                        <a:t>240N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1631655"/>
                  </a:ext>
                </a:extLst>
              </a:tr>
            </a:tbl>
          </a:graphicData>
        </a:graphic>
      </p:graphicFrame>
      <p:sp>
        <p:nvSpPr>
          <p:cNvPr id="14" name="CuadroTexto 6">
            <a:extLst>
              <a:ext uri="{FF2B5EF4-FFF2-40B4-BE49-F238E27FC236}">
                <a16:creationId xmlns:a16="http://schemas.microsoft.com/office/drawing/2014/main" id="{235EDD25-BA23-45BF-AD59-15E709ED712B}"/>
              </a:ext>
            </a:extLst>
          </p:cNvPr>
          <p:cNvSpPr txBox="1"/>
          <p:nvPr/>
        </p:nvSpPr>
        <p:spPr>
          <a:xfrm>
            <a:off x="317634" y="7908"/>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Nitrógeno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BA4AE4E3-EBE6-4D3F-9B28-8A633AF66C57}"/>
              </a:ext>
            </a:extLst>
          </p:cNvPr>
          <p:cNvGraphicFramePr>
            <a:graphicFrameLocks noGrp="1"/>
          </p:cNvGraphicFramePr>
          <p:nvPr>
            <p:extLst>
              <p:ext uri="{D42A27DB-BD31-4B8C-83A1-F6EECF244321}">
                <p14:modId xmlns:p14="http://schemas.microsoft.com/office/powerpoint/2010/main" val="2835342683"/>
              </p:ext>
            </p:extLst>
          </p:nvPr>
        </p:nvGraphicFramePr>
        <p:xfrm>
          <a:off x="219076" y="5490770"/>
          <a:ext cx="3732212" cy="659130"/>
        </p:xfrm>
        <a:graphic>
          <a:graphicData uri="http://schemas.openxmlformats.org/drawingml/2006/table">
            <a:tbl>
              <a:tblPr/>
              <a:tblGrid>
                <a:gridCol w="2298361">
                  <a:extLst>
                    <a:ext uri="{9D8B030D-6E8A-4147-A177-3AD203B41FA5}">
                      <a16:colId xmlns:a16="http://schemas.microsoft.com/office/drawing/2014/main" val="103107027"/>
                    </a:ext>
                  </a:extLst>
                </a:gridCol>
                <a:gridCol w="1433851">
                  <a:extLst>
                    <a:ext uri="{9D8B030D-6E8A-4147-A177-3AD203B41FA5}">
                      <a16:colId xmlns:a16="http://schemas.microsoft.com/office/drawing/2014/main" val="3189309350"/>
                    </a:ext>
                  </a:extLst>
                </a:gridCol>
              </a:tblGrid>
              <a:tr h="0">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F</a:t>
                      </a:r>
                      <a:r>
                        <a:rPr lang="es-AR" sz="1400" b="1" i="0" u="none" strike="noStrike" dirty="0">
                          <a:solidFill>
                            <a:srgbClr val="000000"/>
                          </a:solidFill>
                          <a:effectLst/>
                          <a:latin typeface="Arial" panose="020B0604020202020204" pitchFamily="34" charset="0"/>
                          <a:cs typeface="Arial" panose="020B0604020202020204" pitchFamily="34" charset="0"/>
                        </a:rPr>
                        <a:t>echa Análisis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s-AR" sz="1400" b="1" i="0" u="none" strike="noStrike" dirty="0">
                          <a:solidFill>
                            <a:srgbClr val="000000"/>
                          </a:solidFill>
                          <a:effectLst/>
                          <a:latin typeface="Arial" panose="020B0604020202020204" pitchFamily="34" charset="0"/>
                          <a:cs typeface="Arial" panose="020B0604020202020204" pitchFamily="34" charset="0"/>
                        </a:rPr>
                        <a:t>N (Kg/Ha) 0-60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53975184"/>
                  </a:ext>
                </a:extLst>
              </a:tr>
              <a:tr h="18415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FS1 </a:t>
                      </a:r>
                      <a:endParaRPr kumimoji="0" lang="es-A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55</a:t>
                      </a:r>
                      <a:endParaRPr lang="es-AR"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4935101"/>
                  </a:ext>
                </a:extLst>
              </a:tr>
              <a:tr h="18415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FS2</a:t>
                      </a:r>
                      <a:endParaRPr kumimoji="0" lang="es-A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76</a:t>
                      </a:r>
                      <a:endParaRPr lang="es-AR"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948814"/>
                  </a:ext>
                </a:extLst>
              </a:tr>
            </a:tbl>
          </a:graphicData>
        </a:graphic>
      </p:graphicFrame>
      <p:sp>
        <p:nvSpPr>
          <p:cNvPr id="19" name="CuadroTexto 3">
            <a:extLst>
              <a:ext uri="{FF2B5EF4-FFF2-40B4-BE49-F238E27FC236}">
                <a16:creationId xmlns:a16="http://schemas.microsoft.com/office/drawing/2014/main" id="{0092029A-7371-4D5B-866D-B534C39FA0B1}"/>
              </a:ext>
            </a:extLst>
          </p:cNvPr>
          <p:cNvSpPr txBox="1"/>
          <p:nvPr/>
        </p:nvSpPr>
        <p:spPr>
          <a:xfrm>
            <a:off x="1054062" y="5019249"/>
            <a:ext cx="1965364"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C0000"/>
                </a:solidFill>
                <a:effectLst/>
                <a:uLnTx/>
                <a:uFillTx/>
                <a:latin typeface="Arial" panose="020B0604020202020204" pitchFamily="34" charset="0"/>
                <a:ea typeface="+mn-ea"/>
                <a:cs typeface="Arial" panose="020B0604020202020204" pitchFamily="34" charset="0"/>
              </a:rPr>
              <a:t>Resultado Análisis N</a:t>
            </a:r>
            <a:endPar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n-ea"/>
              <a:cs typeface="Arial" panose="020B0604020202020204" pitchFamily="34" charset="0"/>
            </a:endParaRPr>
          </a:p>
        </p:txBody>
      </p:sp>
      <p:sp>
        <p:nvSpPr>
          <p:cNvPr id="20" name="Title 1">
            <a:extLst>
              <a:ext uri="{FF2B5EF4-FFF2-40B4-BE49-F238E27FC236}">
                <a16:creationId xmlns:a16="http://schemas.microsoft.com/office/drawing/2014/main" id="{D3B579EC-7B0F-45B9-819D-105D4917797A}"/>
              </a:ext>
            </a:extLst>
          </p:cNvPr>
          <p:cNvSpPr txBox="1">
            <a:spLocks/>
          </p:cNvSpPr>
          <p:nvPr/>
        </p:nvSpPr>
        <p:spPr>
          <a:xfrm>
            <a:off x="8240715" y="1538424"/>
            <a:ext cx="3923244" cy="3275734"/>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Dosis de N: Oferta Total de Nitrógeno</a:t>
            </a: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-Los tratamientos se componen de N inicial mas el agregado de fertilizante hasta completar cada una de las dosis.</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-0N= N aportado por el ambiente;</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-40N = (N inicial + N Fertilizante)</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-80N = (N inicial + N Fertilizante)</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-120N = (N inicial + N Fertilizante)</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-240N = (N inicial + N Fertilizante) </a:t>
            </a:r>
          </a:p>
        </p:txBody>
      </p:sp>
    </p:spTree>
    <p:extLst>
      <p:ext uri="{BB962C8B-B14F-4D97-AF65-F5344CB8AC3E}">
        <p14:creationId xmlns:p14="http://schemas.microsoft.com/office/powerpoint/2010/main" val="2370552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7">
            <a:extLst>
              <a:ext uri="{FF2B5EF4-FFF2-40B4-BE49-F238E27FC236}">
                <a16:creationId xmlns:a16="http://schemas.microsoft.com/office/drawing/2014/main" id="{C0F43DCA-4A11-40B5-BFA3-DC661BBA8349}"/>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6" name="Imagen 8">
            <a:extLst>
              <a:ext uri="{FF2B5EF4-FFF2-40B4-BE49-F238E27FC236}">
                <a16:creationId xmlns:a16="http://schemas.microsoft.com/office/drawing/2014/main" id="{CD8E2226-A0CC-4BA1-9083-4784DD608BD4}"/>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7" name="Rectángulo 10">
            <a:extLst>
              <a:ext uri="{FF2B5EF4-FFF2-40B4-BE49-F238E27FC236}">
                <a16:creationId xmlns:a16="http://schemas.microsoft.com/office/drawing/2014/main" id="{DAC2C0C1-F85E-4F06-BD88-E357655AFA02}"/>
              </a:ext>
            </a:extLst>
          </p:cNvPr>
          <p:cNvSpPr/>
          <p:nvPr/>
        </p:nvSpPr>
        <p:spPr>
          <a:xfrm>
            <a:off x="408455" y="906019"/>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1FB26E49-D79A-47A2-8DB9-6537B5AE991C}"/>
              </a:ext>
            </a:extLst>
          </p:cNvPr>
          <p:cNvSpPr txBox="1"/>
          <p:nvPr/>
        </p:nvSpPr>
        <p:spPr>
          <a:xfrm>
            <a:off x="297756" y="7911"/>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Nitrógeno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16" name="Table 15">
            <a:extLst>
              <a:ext uri="{FF2B5EF4-FFF2-40B4-BE49-F238E27FC236}">
                <a16:creationId xmlns:a16="http://schemas.microsoft.com/office/drawing/2014/main" id="{6AC7D9E5-9B8F-4930-974A-CE927CCD9C9D}"/>
              </a:ext>
            </a:extLst>
          </p:cNvPr>
          <p:cNvGraphicFramePr>
            <a:graphicFrameLocks noGrp="1"/>
          </p:cNvGraphicFramePr>
          <p:nvPr>
            <p:extLst>
              <p:ext uri="{D42A27DB-BD31-4B8C-83A1-F6EECF244321}">
                <p14:modId xmlns:p14="http://schemas.microsoft.com/office/powerpoint/2010/main" val="1717622620"/>
              </p:ext>
            </p:extLst>
          </p:nvPr>
        </p:nvGraphicFramePr>
        <p:xfrm>
          <a:off x="60460" y="1006752"/>
          <a:ext cx="4654416" cy="2126910"/>
        </p:xfrm>
        <a:graphic>
          <a:graphicData uri="http://schemas.openxmlformats.org/drawingml/2006/table">
            <a:tbl>
              <a:tblPr/>
              <a:tblGrid>
                <a:gridCol w="915623">
                  <a:extLst>
                    <a:ext uri="{9D8B030D-6E8A-4147-A177-3AD203B41FA5}">
                      <a16:colId xmlns:a16="http://schemas.microsoft.com/office/drawing/2014/main" val="1542424837"/>
                    </a:ext>
                  </a:extLst>
                </a:gridCol>
                <a:gridCol w="481242">
                  <a:extLst>
                    <a:ext uri="{9D8B030D-6E8A-4147-A177-3AD203B41FA5}">
                      <a16:colId xmlns:a16="http://schemas.microsoft.com/office/drawing/2014/main" val="135526374"/>
                    </a:ext>
                  </a:extLst>
                </a:gridCol>
                <a:gridCol w="154606">
                  <a:extLst>
                    <a:ext uri="{9D8B030D-6E8A-4147-A177-3AD203B41FA5}">
                      <a16:colId xmlns:a16="http://schemas.microsoft.com/office/drawing/2014/main" val="2952415780"/>
                    </a:ext>
                  </a:extLst>
                </a:gridCol>
                <a:gridCol w="775736">
                  <a:extLst>
                    <a:ext uri="{9D8B030D-6E8A-4147-A177-3AD203B41FA5}">
                      <a16:colId xmlns:a16="http://schemas.microsoft.com/office/drawing/2014/main" val="443726937"/>
                    </a:ext>
                  </a:extLst>
                </a:gridCol>
                <a:gridCol w="250758">
                  <a:extLst>
                    <a:ext uri="{9D8B030D-6E8A-4147-A177-3AD203B41FA5}">
                      <a16:colId xmlns:a16="http://schemas.microsoft.com/office/drawing/2014/main" val="3186405997"/>
                    </a:ext>
                  </a:extLst>
                </a:gridCol>
                <a:gridCol w="524978">
                  <a:extLst>
                    <a:ext uri="{9D8B030D-6E8A-4147-A177-3AD203B41FA5}">
                      <a16:colId xmlns:a16="http://schemas.microsoft.com/office/drawing/2014/main" val="3100504554"/>
                    </a:ext>
                  </a:extLst>
                </a:gridCol>
                <a:gridCol w="408472">
                  <a:extLst>
                    <a:ext uri="{9D8B030D-6E8A-4147-A177-3AD203B41FA5}">
                      <a16:colId xmlns:a16="http://schemas.microsoft.com/office/drawing/2014/main" val="3243225690"/>
                    </a:ext>
                  </a:extLst>
                </a:gridCol>
                <a:gridCol w="409575">
                  <a:extLst>
                    <a:ext uri="{9D8B030D-6E8A-4147-A177-3AD203B41FA5}">
                      <a16:colId xmlns:a16="http://schemas.microsoft.com/office/drawing/2014/main" val="3309120020"/>
                    </a:ext>
                  </a:extLst>
                </a:gridCol>
                <a:gridCol w="733426">
                  <a:extLst>
                    <a:ext uri="{9D8B030D-6E8A-4147-A177-3AD203B41FA5}">
                      <a16:colId xmlns:a16="http://schemas.microsoft.com/office/drawing/2014/main" val="1378178102"/>
                    </a:ext>
                  </a:extLst>
                </a:gridCol>
              </a:tblGrid>
              <a:tr h="181576">
                <a:tc gridSpan="3">
                  <a:txBody>
                    <a:bodyPr/>
                    <a:lstStyle/>
                    <a:p>
                      <a:pPr algn="l" rtl="0" fontAlgn="ctr"/>
                      <a:r>
                        <a:rPr lang="es-AR" sz="1000" b="1" i="0" u="none" strike="noStrike" dirty="0">
                          <a:solidFill>
                            <a:srgbClr val="000000"/>
                          </a:solidFill>
                          <a:effectLst/>
                          <a:latin typeface="Arial" panose="020B0604020202020204" pitchFamily="34" charset="0"/>
                        </a:rPr>
                        <a:t>Análisis de la varianza</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pPr algn="l" rtl="0" fontAlgn="ctr"/>
                      <a:endParaRPr lang="es-AR" sz="1000" b="1" i="0" u="none" strike="noStrike" dirty="0">
                        <a:solidFill>
                          <a:srgbClr val="000000"/>
                        </a:solidFill>
                        <a:effectLst/>
                        <a:latin typeface="Arial" panose="020B0604020202020204" pitchFamily="34" charset="0"/>
                      </a:endParaRP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dirty="0">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017382811"/>
                  </a:ext>
                </a:extLst>
              </a:tr>
              <a:tr h="181576">
                <a:tc>
                  <a:txBody>
                    <a:bodyPr/>
                    <a:lstStyle/>
                    <a:p>
                      <a:pPr algn="ctr" rtl="0" fontAlgn="ctr"/>
                      <a:r>
                        <a:rPr lang="es-AR" sz="1000" b="0" i="0" u="none" strike="noStrike">
                          <a:solidFill>
                            <a:srgbClr val="000000"/>
                          </a:solidFill>
                          <a:effectLst/>
                          <a:latin typeface="Arial" panose="020B0604020202020204" pitchFamily="34" charset="0"/>
                        </a:rPr>
                        <a:t>   Variable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es-AR" sz="1000" b="0" i="0" u="none" strike="noStrike" dirty="0">
                          <a:solidFill>
                            <a:srgbClr val="000000"/>
                          </a:solidFill>
                          <a:effectLst/>
                          <a:latin typeface="Arial" panose="020B0604020202020204" pitchFamily="34" charset="0"/>
                        </a:rPr>
                        <a:t>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s-AR" sz="1000" b="0" i="0" u="none" strike="noStrike">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R²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es-AR" sz="1000" b="0" i="0" u="none" strike="noStrike">
                          <a:solidFill>
                            <a:srgbClr val="000000"/>
                          </a:solidFill>
                          <a:effectLst/>
                          <a:latin typeface="Arial" panose="020B0604020202020204" pitchFamily="34" charset="0"/>
                        </a:rPr>
                        <a:t>R² Aj</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s-AR" sz="1000" b="0" i="0" u="none" strike="noStrike">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es-AR" sz="1000" b="0" i="0" u="none" strike="noStrike">
                          <a:solidFill>
                            <a:srgbClr val="000000"/>
                          </a:solidFill>
                          <a:effectLst/>
                          <a:latin typeface="Arial" panose="020B0604020202020204" pitchFamily="34" charset="0"/>
                        </a:rPr>
                        <a:t>CV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s-AR" sz="1000" b="0" i="0" u="none" strike="noStrike">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90472521"/>
                  </a:ext>
                </a:extLst>
              </a:tr>
              <a:tr h="306800">
                <a:tc>
                  <a:txBody>
                    <a:bodyPr/>
                    <a:lstStyle/>
                    <a:p>
                      <a:pPr algn="ctr" rtl="0" fontAlgn="ctr"/>
                      <a:r>
                        <a:rPr lang="es-AR" sz="1000" b="0" i="0" u="none" strike="noStrike">
                          <a:solidFill>
                            <a:srgbClr val="000000"/>
                          </a:solidFill>
                          <a:effectLst/>
                          <a:latin typeface="Arial" panose="020B0604020202020204" pitchFamily="34" charset="0"/>
                        </a:rPr>
                        <a:t>Rinde [kg/ha] 14.5%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es-AR" sz="1000" b="0" i="0" u="none" strike="noStrike">
                          <a:solidFill>
                            <a:srgbClr val="000000"/>
                          </a:solidFill>
                          <a:effectLst/>
                          <a:latin typeface="Arial" panose="020B060402020202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s-AR" sz="1000" b="0" i="0" u="none" strike="noStrike">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0.97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es-AR" sz="1000" b="0" i="0" u="none" strike="noStrike">
                          <a:solidFill>
                            <a:srgbClr val="000000"/>
                          </a:solidFill>
                          <a:effectLst/>
                          <a:latin typeface="Arial" panose="020B0604020202020204" pitchFamily="34" charset="0"/>
                        </a:rPr>
                        <a:t>0.95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s-AR" sz="1000" b="0" i="0" u="none" strike="noStrike">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es-AR" sz="1000" b="0" i="0" u="none" strike="noStrike" dirty="0">
                          <a:solidFill>
                            <a:srgbClr val="000000"/>
                          </a:solidFill>
                          <a:effectLst/>
                          <a:latin typeface="Arial" panose="020B0604020202020204" pitchFamily="34" charset="0"/>
                        </a:rPr>
                        <a:t>3.88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s-AR" sz="1000" b="0" i="0" u="none" strike="noStrike">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02456340"/>
                  </a:ext>
                </a:extLst>
              </a:tr>
              <a:tr h="181576">
                <a:tc gridSpan="8">
                  <a:txBody>
                    <a:bodyPr/>
                    <a:lstStyle/>
                    <a:p>
                      <a:pPr algn="l" rtl="0" fontAlgn="ctr"/>
                      <a:r>
                        <a:rPr lang="es-AR" sz="1000" b="1" i="0" u="none" strike="noStrike" dirty="0">
                          <a:solidFill>
                            <a:srgbClr val="000000"/>
                          </a:solidFill>
                          <a:effectLst/>
                          <a:latin typeface="Arial" panose="020B0604020202020204" pitchFamily="34" charset="0"/>
                        </a:rPr>
                        <a:t>Cuadro de Análisis de la Varianza (SC tipo III)</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s-AR"/>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s-AR"/>
                    </a:p>
                  </a:txBody>
                  <a:tcPr/>
                </a:tc>
                <a:tc hMerge="1">
                  <a:txBody>
                    <a:bodyPr/>
                    <a:lstStyle/>
                    <a:p>
                      <a:pPr algn="l" rtl="0" fontAlgn="ctr"/>
                      <a:endParaRPr lang="es-AR" sz="1000" b="1" i="0" u="none" strike="noStrike" dirty="0">
                        <a:solidFill>
                          <a:srgbClr val="000000"/>
                        </a:solidFill>
                        <a:effectLst/>
                        <a:latin typeface="Arial" panose="020B0604020202020204" pitchFamily="34" charset="0"/>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dirty="0">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2634989"/>
                  </a:ext>
                </a:extLst>
              </a:tr>
              <a:tr h="181576">
                <a:tc gridSpan="2">
                  <a:txBody>
                    <a:bodyPr/>
                    <a:lstStyle/>
                    <a:p>
                      <a:pPr algn="l" rtl="0" fontAlgn="ctr"/>
                      <a:r>
                        <a:rPr lang="es-AR" sz="1000" b="0" i="0" u="none" strike="noStrike">
                          <a:solidFill>
                            <a:srgbClr val="000000"/>
                          </a:solidFill>
                          <a:effectLst/>
                          <a:latin typeface="Arial" panose="020B0604020202020204" pitchFamily="34" charset="0"/>
                        </a:rPr>
                        <a:t>    F.V.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     SC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fontAlgn="ctr"/>
                      <a:r>
                        <a:rPr lang="es-AR" sz="1000" b="0" i="0" u="none" strike="noStrike">
                          <a:solidFill>
                            <a:srgbClr val="000000"/>
                          </a:solidFill>
                          <a:effectLst/>
                          <a:latin typeface="Arial" panose="020B0604020202020204" pitchFamily="34" charset="0"/>
                        </a:rPr>
                        <a:t>     SC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AR" sz="1000" b="0" i="0" u="none" strike="noStrike" dirty="0">
                          <a:solidFill>
                            <a:srgbClr val="000000"/>
                          </a:solidFill>
                          <a:effectLst/>
                          <a:latin typeface="Arial" panose="020B0604020202020204" pitchFamily="34" charset="0"/>
                        </a:rPr>
                        <a:t>     SC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gl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pPr algn="ctr"/>
                      <a:r>
                        <a:rPr lang="es-AR" sz="1000" b="0" i="0" u="none" strike="noStrike">
                          <a:solidFill>
                            <a:srgbClr val="000000"/>
                          </a:solidFill>
                          <a:effectLst/>
                          <a:latin typeface="Arial" panose="020B0604020202020204" pitchFamily="34" charset="0"/>
                        </a:rPr>
                        <a:t>    CM     </a:t>
                      </a:r>
                      <a:endParaRPr lang="es-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 F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F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p-valor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544170"/>
                  </a:ext>
                </a:extLst>
              </a:tr>
              <a:tr h="181576">
                <a:tc gridSpan="2">
                  <a:txBody>
                    <a:bodyPr/>
                    <a:lstStyle/>
                    <a:p>
                      <a:pPr algn="l" rtl="0" fontAlgn="ctr"/>
                      <a:r>
                        <a:rPr lang="es-AR" sz="1000" b="0" i="0" u="none" strike="noStrike">
                          <a:solidFill>
                            <a:srgbClr val="000000"/>
                          </a:solidFill>
                          <a:effectLst/>
                          <a:latin typeface="Arial" panose="020B0604020202020204" pitchFamily="34" charset="0"/>
                        </a:rPr>
                        <a:t>Modelo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109103373.5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fontAlgn="ctr"/>
                      <a:r>
                        <a:rPr lang="es-AR" sz="1000" b="0" i="0" u="none" strike="noStrike">
                          <a:solidFill>
                            <a:srgbClr val="000000"/>
                          </a:solidFill>
                          <a:effectLst/>
                          <a:latin typeface="Arial" panose="020B0604020202020204" pitchFamily="34" charset="0"/>
                        </a:rPr>
                        <a:t>109103373.5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AR" sz="1000" b="0" i="0" u="none" strike="noStrike" dirty="0">
                          <a:solidFill>
                            <a:srgbClr val="000000"/>
                          </a:solidFill>
                          <a:effectLst/>
                          <a:latin typeface="Arial" panose="020B0604020202020204" pitchFamily="34" charset="0"/>
                        </a:rPr>
                        <a:t>109103373.5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11</a:t>
                      </a:r>
                      <a:endParaRPr lang="es-AR" sz="1000" b="0"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000" b="0" i="0" u="none" strike="noStrike" dirty="0">
                          <a:solidFill>
                            <a:srgbClr val="000000"/>
                          </a:solidFill>
                          <a:effectLst/>
                          <a:latin typeface="Arial" panose="020B0604020202020204" pitchFamily="34" charset="0"/>
                        </a:rPr>
                        <a:t>9918488.5</a:t>
                      </a:r>
                      <a:endParaRPr lang="es-AR"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55.69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55.69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97953"/>
                  </a:ext>
                </a:extLst>
              </a:tr>
              <a:tr h="181576">
                <a:tc gridSpan="2">
                  <a:txBody>
                    <a:bodyPr/>
                    <a:lstStyle/>
                    <a:p>
                      <a:pPr algn="l" rtl="0" fontAlgn="ctr"/>
                      <a:r>
                        <a:rPr lang="es-AR" sz="1000" b="0" i="0" u="none" strike="noStrike">
                          <a:solidFill>
                            <a:srgbClr val="000000"/>
                          </a:solidFill>
                          <a:effectLst/>
                          <a:latin typeface="Arial" panose="020B0604020202020204" pitchFamily="34" charset="0"/>
                        </a:rPr>
                        <a:t>Nivel de 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51419625.87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fontAlgn="ctr"/>
                      <a:r>
                        <a:rPr lang="es-AR" sz="1000" b="0" i="0" u="none" strike="noStrike">
                          <a:solidFill>
                            <a:srgbClr val="000000"/>
                          </a:solidFill>
                          <a:effectLst/>
                          <a:latin typeface="Arial" panose="020B0604020202020204" pitchFamily="34" charset="0"/>
                        </a:rPr>
                        <a:t>51419625.87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AR" sz="1000" b="0" i="0" u="none" strike="noStrike">
                          <a:solidFill>
                            <a:srgbClr val="000000"/>
                          </a:solidFill>
                          <a:effectLst/>
                          <a:latin typeface="Arial" panose="020B0604020202020204" pitchFamily="34" charset="0"/>
                        </a:rPr>
                        <a:t>51419625.87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000" b="0" i="0" u="none" strike="noStrike" dirty="0">
                          <a:solidFill>
                            <a:srgbClr val="000000"/>
                          </a:solidFill>
                          <a:effectLst/>
                          <a:latin typeface="Arial" panose="020B0604020202020204" pitchFamily="34" charset="0"/>
                        </a:rPr>
                        <a:t>12854906.5</a:t>
                      </a:r>
                      <a:endParaRPr lang="es-AR"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72.17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72.17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8384262"/>
                  </a:ext>
                </a:extLst>
              </a:tr>
              <a:tr h="181576">
                <a:tc gridSpan="2">
                  <a:txBody>
                    <a:bodyPr/>
                    <a:lstStyle/>
                    <a:p>
                      <a:pPr algn="l" rtl="0" fontAlgn="ctr"/>
                      <a:r>
                        <a:rPr lang="es-AR" sz="1000" b="0" i="0" u="none" strike="noStrike">
                          <a:solidFill>
                            <a:srgbClr val="000000"/>
                          </a:solidFill>
                          <a:effectLst/>
                          <a:latin typeface="Arial" panose="020B0604020202020204" pitchFamily="34" charset="0"/>
                        </a:rPr>
                        <a:t>Fecha de siembra (FS)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42805113.41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fontAlgn="ctr"/>
                      <a:r>
                        <a:rPr lang="es-AR" sz="1000" b="0" i="0" u="none" strike="noStrike">
                          <a:solidFill>
                            <a:srgbClr val="000000"/>
                          </a:solidFill>
                          <a:effectLst/>
                          <a:latin typeface="Arial" panose="020B0604020202020204" pitchFamily="34" charset="0"/>
                        </a:rPr>
                        <a:t>42805113.41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AR" sz="1000" b="0" i="0" u="none" strike="noStrike">
                          <a:solidFill>
                            <a:srgbClr val="000000"/>
                          </a:solidFill>
                          <a:effectLst/>
                          <a:latin typeface="Arial" panose="020B0604020202020204" pitchFamily="34" charset="0"/>
                        </a:rPr>
                        <a:t>42805113.41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000" b="0" i="0" u="none" strike="noStrike">
                          <a:solidFill>
                            <a:srgbClr val="000000"/>
                          </a:solidFill>
                          <a:effectLst/>
                          <a:latin typeface="Arial" panose="020B0604020202020204" pitchFamily="34" charset="0"/>
                        </a:rPr>
                        <a:t>42805113.4</a:t>
                      </a:r>
                      <a:endParaRPr lang="es-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240.33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240.33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8959103"/>
                  </a:ext>
                </a:extLst>
              </a:tr>
              <a:tr h="181576">
                <a:tc gridSpan="2">
                  <a:txBody>
                    <a:bodyPr/>
                    <a:lstStyle/>
                    <a:p>
                      <a:pPr algn="l" rtl="0" fontAlgn="ctr"/>
                      <a:r>
                        <a:rPr lang="es-AR" sz="1000" b="0" i="0" u="none" strike="noStrike">
                          <a:solidFill>
                            <a:srgbClr val="000000"/>
                          </a:solidFill>
                          <a:effectLst/>
                          <a:latin typeface="Arial" panose="020B0604020202020204" pitchFamily="34" charset="0"/>
                        </a:rPr>
                        <a:t>Nivel de N*FS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12825848.44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fontAlgn="ctr"/>
                      <a:r>
                        <a:rPr lang="es-AR" sz="1000" b="0" i="0" u="none" strike="noStrike">
                          <a:solidFill>
                            <a:srgbClr val="000000"/>
                          </a:solidFill>
                          <a:effectLst/>
                          <a:latin typeface="Arial" panose="020B0604020202020204" pitchFamily="34" charset="0"/>
                        </a:rPr>
                        <a:t>12825848.44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AR" sz="1000" b="0" i="0" u="none" strike="noStrike">
                          <a:solidFill>
                            <a:srgbClr val="000000"/>
                          </a:solidFill>
                          <a:effectLst/>
                          <a:latin typeface="Arial" panose="020B0604020202020204" pitchFamily="34" charset="0"/>
                        </a:rPr>
                        <a:t>12825848.44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000" b="0" i="0" u="none" strike="noStrike">
                          <a:solidFill>
                            <a:srgbClr val="000000"/>
                          </a:solidFill>
                          <a:effectLst/>
                          <a:latin typeface="Arial" panose="020B0604020202020204" pitchFamily="34" charset="0"/>
                        </a:rPr>
                        <a:t>3206462.11</a:t>
                      </a:r>
                      <a:endParaRPr lang="es-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1417786"/>
                  </a:ext>
                </a:extLst>
              </a:tr>
              <a:tr h="181576">
                <a:tc gridSpan="2">
                  <a:txBody>
                    <a:bodyPr/>
                    <a:lstStyle/>
                    <a:p>
                      <a:pPr algn="l" rtl="0" fontAlgn="ctr"/>
                      <a:r>
                        <a:rPr lang="es-AR" sz="1000" b="0" i="0" u="none" strike="noStrike">
                          <a:solidFill>
                            <a:srgbClr val="000000"/>
                          </a:solidFill>
                          <a:effectLst/>
                          <a:latin typeface="Arial" panose="020B0604020202020204" pitchFamily="34" charset="0"/>
                        </a:rPr>
                        <a:t>Error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3206017.85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fontAlgn="ctr"/>
                      <a:r>
                        <a:rPr lang="es-AR" sz="1000" b="0" i="0" u="none" strike="noStrike">
                          <a:solidFill>
                            <a:srgbClr val="000000"/>
                          </a:solidFill>
                          <a:effectLst/>
                          <a:latin typeface="Arial" panose="020B0604020202020204" pitchFamily="34" charset="0"/>
                        </a:rPr>
                        <a:t>3206017.85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AR" sz="1000" b="0" i="0" u="none" strike="noStrike">
                          <a:solidFill>
                            <a:srgbClr val="000000"/>
                          </a:solidFill>
                          <a:effectLst/>
                          <a:latin typeface="Arial" panose="020B0604020202020204" pitchFamily="34" charset="0"/>
                        </a:rPr>
                        <a:t>3206017.85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000" b="0" i="0" u="none" strike="noStrike">
                          <a:solidFill>
                            <a:srgbClr val="000000"/>
                          </a:solidFill>
                          <a:effectLst/>
                          <a:latin typeface="Arial" panose="020B0604020202020204" pitchFamily="34" charset="0"/>
                        </a:rPr>
                        <a:t>178112.1</a:t>
                      </a:r>
                      <a:endParaRPr lang="es-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466635"/>
                  </a:ext>
                </a:extLst>
              </a:tr>
              <a:tr h="181576">
                <a:tc gridSpan="2">
                  <a:txBody>
                    <a:bodyPr/>
                    <a:lstStyle/>
                    <a:p>
                      <a:pPr algn="l" rtl="0" fontAlgn="ctr"/>
                      <a:r>
                        <a:rPr lang="es-AR" sz="1000" b="0" i="0" u="none" strike="noStrike" dirty="0">
                          <a:solidFill>
                            <a:srgbClr val="000000"/>
                          </a:solidFill>
                          <a:effectLst/>
                          <a:latin typeface="Arial" panose="020B0604020202020204" pitchFamily="34" charset="0"/>
                        </a:rPr>
                        <a:t>Total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112309391.3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fontAlgn="ctr"/>
                      <a:r>
                        <a:rPr lang="es-AR" sz="1000" b="0" i="0" u="none" strike="noStrike" dirty="0">
                          <a:solidFill>
                            <a:srgbClr val="000000"/>
                          </a:solidFill>
                          <a:effectLst/>
                          <a:latin typeface="Arial" panose="020B0604020202020204" pitchFamily="34" charset="0"/>
                        </a:rPr>
                        <a:t>112309391.3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r>
                        <a:rPr lang="es-AR" sz="1000" b="0" i="0" u="none" strike="noStrike" dirty="0">
                          <a:solidFill>
                            <a:srgbClr val="000000"/>
                          </a:solidFill>
                          <a:effectLst/>
                          <a:latin typeface="Arial" panose="020B0604020202020204" pitchFamily="34" charset="0"/>
                        </a:rPr>
                        <a:t>112309391.3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000" b="0" i="0" u="none" strike="noStrike" dirty="0">
                          <a:solidFill>
                            <a:srgbClr val="000000"/>
                          </a:solidFill>
                          <a:effectLst/>
                          <a:latin typeface="Arial" panose="020B0604020202020204" pitchFamily="34" charset="0"/>
                        </a:rPr>
                        <a:t>           </a:t>
                      </a:r>
                      <a:endParaRPr lang="es-AR"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9864761"/>
                  </a:ext>
                </a:extLst>
              </a:tr>
            </a:tbl>
          </a:graphicData>
        </a:graphic>
      </p:graphicFrame>
      <p:graphicFrame>
        <p:nvGraphicFramePr>
          <p:cNvPr id="17" name="Table 16">
            <a:extLst>
              <a:ext uri="{FF2B5EF4-FFF2-40B4-BE49-F238E27FC236}">
                <a16:creationId xmlns:a16="http://schemas.microsoft.com/office/drawing/2014/main" id="{7260E8ED-B238-4C76-B691-9B358AB2C25C}"/>
              </a:ext>
            </a:extLst>
          </p:cNvPr>
          <p:cNvGraphicFramePr>
            <a:graphicFrameLocks noGrp="1"/>
          </p:cNvGraphicFramePr>
          <p:nvPr>
            <p:extLst>
              <p:ext uri="{D42A27DB-BD31-4B8C-83A1-F6EECF244321}">
                <p14:modId xmlns:p14="http://schemas.microsoft.com/office/powerpoint/2010/main" val="3213172286"/>
              </p:ext>
            </p:extLst>
          </p:nvPr>
        </p:nvGraphicFramePr>
        <p:xfrm>
          <a:off x="4862786" y="2204629"/>
          <a:ext cx="3632200" cy="920750"/>
        </p:xfrm>
        <a:graphic>
          <a:graphicData uri="http://schemas.openxmlformats.org/drawingml/2006/table">
            <a:tbl>
              <a:tblPr/>
              <a:tblGrid>
                <a:gridCol w="1612900">
                  <a:extLst>
                    <a:ext uri="{9D8B030D-6E8A-4147-A177-3AD203B41FA5}">
                      <a16:colId xmlns:a16="http://schemas.microsoft.com/office/drawing/2014/main" val="3833362426"/>
                    </a:ext>
                  </a:extLst>
                </a:gridCol>
                <a:gridCol w="762000">
                  <a:extLst>
                    <a:ext uri="{9D8B030D-6E8A-4147-A177-3AD203B41FA5}">
                      <a16:colId xmlns:a16="http://schemas.microsoft.com/office/drawing/2014/main" val="831259982"/>
                    </a:ext>
                  </a:extLst>
                </a:gridCol>
                <a:gridCol w="1257300">
                  <a:extLst>
                    <a:ext uri="{9D8B030D-6E8A-4147-A177-3AD203B41FA5}">
                      <a16:colId xmlns:a16="http://schemas.microsoft.com/office/drawing/2014/main" val="2480995152"/>
                    </a:ext>
                  </a:extLst>
                </a:gridCol>
              </a:tblGrid>
              <a:tr h="184150">
                <a:tc>
                  <a:txBody>
                    <a:bodyPr/>
                    <a:lstStyle/>
                    <a:p>
                      <a:pPr algn="ctr" rtl="0" fontAlgn="b"/>
                      <a:r>
                        <a:rPr lang="es-AR" sz="1100" b="0" i="0" u="none" strike="noStrike" dirty="0">
                          <a:solidFill>
                            <a:srgbClr val="000000"/>
                          </a:solidFill>
                          <a:effectLst/>
                          <a:latin typeface="Arial" panose="020B0604020202020204" pitchFamily="34" charset="0"/>
                        </a:rPr>
                        <a:t>Fuente de Variación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b"/>
                      <a:r>
                        <a:rPr lang="es-AR" sz="1100" b="0" i="0" u="none" strike="noStrike">
                          <a:solidFill>
                            <a:srgbClr val="000000"/>
                          </a:solidFill>
                          <a:effectLst/>
                          <a:latin typeface="Arial" panose="020B0604020202020204" pitchFamily="34" charset="0"/>
                        </a:rPr>
                        <a:t>Rendimiento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extLst>
                  <a:ext uri="{0D108BD9-81ED-4DB2-BD59-A6C34878D82A}">
                    <a16:rowId xmlns:a16="http://schemas.microsoft.com/office/drawing/2014/main" val="1747990985"/>
                  </a:ext>
                </a:extLst>
              </a:tr>
              <a:tr h="184150">
                <a:tc>
                  <a:txBody>
                    <a:bodyPr/>
                    <a:lstStyle/>
                    <a:p>
                      <a:pPr algn="ctr" rtl="0" fontAlgn="b"/>
                      <a:r>
                        <a:rPr lang="es-AR" sz="1100" b="0" i="0" u="none" strike="noStrike" dirty="0">
                          <a:solidFill>
                            <a:srgbClr val="000000"/>
                          </a:solidFill>
                          <a:effectLst/>
                          <a:latin typeface="Arial" panose="020B0604020202020204" pitchFamily="34" charset="0"/>
                        </a:rPr>
                        <a:t>F.V.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a:solidFill>
                            <a:srgbClr val="000000"/>
                          </a:solidFill>
                          <a:effectLst/>
                          <a:latin typeface="Arial" panose="020B0604020202020204" pitchFamily="34" charset="0"/>
                        </a:rPr>
                        <a:t>% de explicación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1407030"/>
                  </a:ext>
                </a:extLst>
              </a:tr>
              <a:tr h="184150">
                <a:tc>
                  <a:txBody>
                    <a:bodyPr/>
                    <a:lstStyle/>
                    <a:p>
                      <a:pPr algn="l" rtl="0" fontAlgn="ctr"/>
                      <a:r>
                        <a:rPr lang="es-AR" sz="1000" b="0" i="0" u="none" strike="noStrike" dirty="0">
                          <a:solidFill>
                            <a:srgbClr val="000000"/>
                          </a:solidFill>
                          <a:effectLst/>
                          <a:latin typeface="Arial" panose="020B0604020202020204" pitchFamily="34" charset="0"/>
                        </a:rPr>
                        <a:t>Nivel de 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a:solidFill>
                            <a:srgbClr val="000000"/>
                          </a:solidFill>
                          <a:effectLst/>
                          <a:latin typeface="Arial" panose="020B0604020202020204" pitchFamily="34" charset="0"/>
                        </a:rPr>
                        <a:t>45.8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1721301"/>
                  </a:ext>
                </a:extLst>
              </a:tr>
              <a:tr h="184150">
                <a:tc>
                  <a:txBody>
                    <a:bodyPr/>
                    <a:lstStyle/>
                    <a:p>
                      <a:pPr algn="l" rtl="0" fontAlgn="ctr"/>
                      <a:r>
                        <a:rPr lang="es-AR" sz="1000" b="0" i="0" u="none" strike="noStrike" dirty="0">
                          <a:solidFill>
                            <a:srgbClr val="000000"/>
                          </a:solidFill>
                          <a:effectLst/>
                          <a:latin typeface="Arial" panose="020B0604020202020204" pitchFamily="34" charset="0"/>
                        </a:rPr>
                        <a:t>Fecha de Siembra (FS)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dirty="0">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dirty="0">
                          <a:solidFill>
                            <a:srgbClr val="000000"/>
                          </a:solidFill>
                          <a:effectLst/>
                          <a:latin typeface="Arial" panose="020B0604020202020204" pitchFamily="34" charset="0"/>
                        </a:rPr>
                        <a:t>38.1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4523435"/>
                  </a:ext>
                </a:extLst>
              </a:tr>
              <a:tr h="184150">
                <a:tc>
                  <a:txBody>
                    <a:bodyPr/>
                    <a:lstStyle/>
                    <a:p>
                      <a:pPr algn="l" rtl="0" fontAlgn="ctr"/>
                      <a:r>
                        <a:rPr lang="es-AR" sz="1000" b="0" i="0" u="none" strike="noStrike" dirty="0">
                          <a:solidFill>
                            <a:srgbClr val="000000"/>
                          </a:solidFill>
                          <a:effectLst/>
                          <a:latin typeface="Arial" panose="020B0604020202020204" pitchFamily="34" charset="0"/>
                        </a:rPr>
                        <a:t>Nivel de N*FS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dirty="0">
                          <a:solidFill>
                            <a:srgbClr val="000000"/>
                          </a:solidFill>
                          <a:effectLst/>
                          <a:latin typeface="Arial" panose="020B0604020202020204" pitchFamily="34" charset="0"/>
                        </a:rPr>
                        <a:t>11.4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588493"/>
                  </a:ext>
                </a:extLst>
              </a:tr>
            </a:tbl>
          </a:graphicData>
        </a:graphic>
      </p:graphicFrame>
      <p:sp>
        <p:nvSpPr>
          <p:cNvPr id="18" name="CuadroTexto 5">
            <a:extLst>
              <a:ext uri="{FF2B5EF4-FFF2-40B4-BE49-F238E27FC236}">
                <a16:creationId xmlns:a16="http://schemas.microsoft.com/office/drawing/2014/main" id="{875CDF37-DA2C-4DF1-970C-9FBEEC0561A2}"/>
              </a:ext>
            </a:extLst>
          </p:cNvPr>
          <p:cNvSpPr txBox="1"/>
          <p:nvPr/>
        </p:nvSpPr>
        <p:spPr>
          <a:xfrm>
            <a:off x="8648700" y="1551332"/>
            <a:ext cx="3413214" cy="1569660"/>
          </a:xfrm>
          <a:prstGeom prst="rect">
            <a:avLst/>
          </a:prstGeom>
          <a:noFill/>
          <a:ln>
            <a:solidFill>
              <a:schemeClr val="tx1"/>
            </a:solidFill>
          </a:ln>
        </p:spPr>
        <p:txBody>
          <a:bodyPr wrap="square" rtlCol="0">
            <a:spAutoFit/>
          </a:bodyPr>
          <a:lstStyle/>
          <a:p>
            <a:r>
              <a:rPr lang="es-AR" sz="1200" dirty="0">
                <a:latin typeface="Arial" panose="020B0604020202020204" pitchFamily="34" charset="0"/>
                <a:cs typeface="Arial" panose="020B0604020202020204" pitchFamily="34" charset="0"/>
              </a:rPr>
              <a:t>El nitrógeno explico casi el 46% de la variación del rendimiento y se obtuvieron 9.6 kg de grano/kg de N en la siembra de noviembre, mientras que en la de octubre, 25.8 kg de grano/kg de N. La fecha de siembra explico casi el 38.1% de la variación de rendimiento. La interacción del Nivel de N * FS, explico el 11.4% del rendimiento. </a:t>
            </a:r>
          </a:p>
        </p:txBody>
      </p:sp>
      <p:graphicFrame>
        <p:nvGraphicFramePr>
          <p:cNvPr id="20" name="Chart 19">
            <a:extLst>
              <a:ext uri="{FF2B5EF4-FFF2-40B4-BE49-F238E27FC236}">
                <a16:creationId xmlns:a16="http://schemas.microsoft.com/office/drawing/2014/main" id="{94AE623A-F781-406A-92BE-47AFAFB1B58A}"/>
              </a:ext>
            </a:extLst>
          </p:cNvPr>
          <p:cNvGraphicFramePr>
            <a:graphicFrameLocks/>
          </p:cNvGraphicFramePr>
          <p:nvPr>
            <p:extLst>
              <p:ext uri="{D42A27DB-BD31-4B8C-83A1-F6EECF244321}">
                <p14:modId xmlns:p14="http://schemas.microsoft.com/office/powerpoint/2010/main" val="3956391613"/>
              </p:ext>
            </p:extLst>
          </p:nvPr>
        </p:nvGraphicFramePr>
        <p:xfrm>
          <a:off x="6393953" y="3256820"/>
          <a:ext cx="5232727" cy="2000732"/>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Straight Connector 21">
            <a:extLst>
              <a:ext uri="{FF2B5EF4-FFF2-40B4-BE49-F238E27FC236}">
                <a16:creationId xmlns:a16="http://schemas.microsoft.com/office/drawing/2014/main" id="{CA2B058D-BEA8-4D20-8B52-E3316A82236A}"/>
              </a:ext>
            </a:extLst>
          </p:cNvPr>
          <p:cNvCxnSpPr>
            <a:cxnSpLocks/>
          </p:cNvCxnSpPr>
          <p:nvPr/>
        </p:nvCxnSpPr>
        <p:spPr>
          <a:xfrm>
            <a:off x="-36095" y="3151893"/>
            <a:ext cx="121896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B1B04E6F-73FA-4196-B319-B5ABE7828F47}"/>
              </a:ext>
            </a:extLst>
          </p:cNvPr>
          <p:cNvGraphicFramePr>
            <a:graphicFrameLocks noGrp="1"/>
          </p:cNvGraphicFramePr>
          <p:nvPr>
            <p:extLst>
              <p:ext uri="{D42A27DB-BD31-4B8C-83A1-F6EECF244321}">
                <p14:modId xmlns:p14="http://schemas.microsoft.com/office/powerpoint/2010/main" val="3007187830"/>
              </p:ext>
            </p:extLst>
          </p:nvPr>
        </p:nvGraphicFramePr>
        <p:xfrm>
          <a:off x="6703199" y="5306668"/>
          <a:ext cx="4037771" cy="1473200"/>
        </p:xfrm>
        <a:graphic>
          <a:graphicData uri="http://schemas.openxmlformats.org/drawingml/2006/table">
            <a:tbl>
              <a:tblPr/>
              <a:tblGrid>
                <a:gridCol w="649943">
                  <a:extLst>
                    <a:ext uri="{9D8B030D-6E8A-4147-A177-3AD203B41FA5}">
                      <a16:colId xmlns:a16="http://schemas.microsoft.com/office/drawing/2014/main" val="1233800736"/>
                    </a:ext>
                  </a:extLst>
                </a:gridCol>
                <a:gridCol w="649943">
                  <a:extLst>
                    <a:ext uri="{9D8B030D-6E8A-4147-A177-3AD203B41FA5}">
                      <a16:colId xmlns:a16="http://schemas.microsoft.com/office/drawing/2014/main" val="4241399159"/>
                    </a:ext>
                  </a:extLst>
                </a:gridCol>
                <a:gridCol w="406215">
                  <a:extLst>
                    <a:ext uri="{9D8B030D-6E8A-4147-A177-3AD203B41FA5}">
                      <a16:colId xmlns:a16="http://schemas.microsoft.com/office/drawing/2014/main" val="647898280"/>
                    </a:ext>
                  </a:extLst>
                </a:gridCol>
                <a:gridCol w="649943">
                  <a:extLst>
                    <a:ext uri="{9D8B030D-6E8A-4147-A177-3AD203B41FA5}">
                      <a16:colId xmlns:a16="http://schemas.microsoft.com/office/drawing/2014/main" val="3858877244"/>
                    </a:ext>
                  </a:extLst>
                </a:gridCol>
                <a:gridCol w="414338">
                  <a:extLst>
                    <a:ext uri="{9D8B030D-6E8A-4147-A177-3AD203B41FA5}">
                      <a16:colId xmlns:a16="http://schemas.microsoft.com/office/drawing/2014/main" val="3930908383"/>
                    </a:ext>
                  </a:extLst>
                </a:gridCol>
                <a:gridCol w="398090">
                  <a:extLst>
                    <a:ext uri="{9D8B030D-6E8A-4147-A177-3AD203B41FA5}">
                      <a16:colId xmlns:a16="http://schemas.microsoft.com/office/drawing/2014/main" val="1776086555"/>
                    </a:ext>
                  </a:extLst>
                </a:gridCol>
                <a:gridCol w="381842">
                  <a:extLst>
                    <a:ext uri="{9D8B030D-6E8A-4147-A177-3AD203B41FA5}">
                      <a16:colId xmlns:a16="http://schemas.microsoft.com/office/drawing/2014/main" val="881212628"/>
                    </a:ext>
                  </a:extLst>
                </a:gridCol>
                <a:gridCol w="487457">
                  <a:extLst>
                    <a:ext uri="{9D8B030D-6E8A-4147-A177-3AD203B41FA5}">
                      <a16:colId xmlns:a16="http://schemas.microsoft.com/office/drawing/2014/main" val="1534933174"/>
                    </a:ext>
                  </a:extLst>
                </a:gridCol>
              </a:tblGrid>
              <a:tr h="184150">
                <a:tc gridSpan="8">
                  <a:txBody>
                    <a:bodyPr/>
                    <a:lstStyle/>
                    <a:p>
                      <a:pPr algn="l" fontAlgn="b"/>
                      <a:r>
                        <a:rPr lang="en-US" sz="900" b="1" i="0" u="none" strike="noStrike" dirty="0">
                          <a:solidFill>
                            <a:srgbClr val="000000"/>
                          </a:solidFill>
                          <a:effectLst/>
                          <a:latin typeface="Arial" panose="020B0604020202020204" pitchFamily="34" charset="0"/>
                        </a:rPr>
                        <a:t>Test:LSD Fisher Alfa=0.05 DMS=511.91280. Error: 178112.1025 </a:t>
                      </a:r>
                      <a:r>
                        <a:rPr lang="en-US" sz="900" b="1" i="0" u="none" strike="noStrike" dirty="0" err="1">
                          <a:solidFill>
                            <a:srgbClr val="000000"/>
                          </a:solidFill>
                          <a:effectLst/>
                          <a:latin typeface="Arial" panose="020B0604020202020204" pitchFamily="34" charset="0"/>
                        </a:rPr>
                        <a:t>gl</a:t>
                      </a:r>
                      <a:r>
                        <a:rPr lang="en-US" sz="900" b="1" i="0" u="none" strike="noStrike" dirty="0">
                          <a:solidFill>
                            <a:srgbClr val="000000"/>
                          </a:solidFill>
                          <a:effectLst/>
                          <a:latin typeface="Arial" panose="020B0604020202020204" pitchFamily="34" charset="0"/>
                        </a:rPr>
                        <a:t>: 18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684428191"/>
                  </a:ext>
                </a:extLst>
              </a:tr>
              <a:tr h="184150">
                <a:tc>
                  <a:txBody>
                    <a:bodyPr/>
                    <a:lstStyle/>
                    <a:p>
                      <a:pPr algn="l" fontAlgn="b"/>
                      <a:r>
                        <a:rPr lang="es-AR" sz="1000" b="0" i="0" u="none" strike="noStrike" dirty="0">
                          <a:solidFill>
                            <a:srgbClr val="000000"/>
                          </a:solidFill>
                          <a:effectLst/>
                          <a:latin typeface="Arial" panose="020B0604020202020204" pitchFamily="34" charset="0"/>
                        </a:rPr>
                        <a:t>Nivel de 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Medias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E.E.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325462"/>
                  </a:ext>
                </a:extLst>
              </a:tr>
              <a:tr h="184150">
                <a:tc>
                  <a:txBody>
                    <a:bodyPr/>
                    <a:lstStyle/>
                    <a:p>
                      <a:pPr algn="l" fontAlgn="b"/>
                      <a:r>
                        <a:rPr lang="es-AR" sz="1000" b="0" i="0" u="none" strike="noStrike">
                          <a:solidFill>
                            <a:srgbClr val="000000"/>
                          </a:solidFill>
                          <a:effectLst/>
                          <a:latin typeface="Arial" panose="020B060402020202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12472.49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172.29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883967"/>
                  </a:ext>
                </a:extLst>
              </a:tr>
              <a:tr h="184150">
                <a:tc>
                  <a:txBody>
                    <a:bodyPr/>
                    <a:lstStyle/>
                    <a:p>
                      <a:pPr algn="l" fontAlgn="b"/>
                      <a:r>
                        <a:rPr lang="es-AR" sz="1000" b="0" i="0" u="none" strike="noStrike">
                          <a:solidFill>
                            <a:srgbClr val="000000"/>
                          </a:solidFill>
                          <a:effectLst/>
                          <a:latin typeface="Arial" panose="020B0604020202020204" pitchFamily="34" charset="0"/>
                        </a:rPr>
                        <a:t>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12104.96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172.29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03998"/>
                  </a:ext>
                </a:extLst>
              </a:tr>
              <a:tr h="184150">
                <a:tc>
                  <a:txBody>
                    <a:bodyPr/>
                    <a:lstStyle/>
                    <a:p>
                      <a:pPr algn="l" fontAlgn="b"/>
                      <a:r>
                        <a:rPr lang="es-AR" sz="1000" b="0" i="0" u="none" strike="noStrike">
                          <a:solidFill>
                            <a:srgbClr val="000000"/>
                          </a:solidFill>
                          <a:effectLst/>
                          <a:latin typeface="Arial" panose="020B060402020202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10825.17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172.29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019036"/>
                  </a:ext>
                </a:extLst>
              </a:tr>
              <a:tr h="184150">
                <a:tc>
                  <a:txBody>
                    <a:bodyPr/>
                    <a:lstStyle/>
                    <a:p>
                      <a:pPr algn="l" fontAlgn="b"/>
                      <a:r>
                        <a:rPr lang="es-AR" sz="1000" b="0" i="0" u="none" strike="noStrike">
                          <a:solidFill>
                            <a:srgbClr val="000000"/>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10032.72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172.29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C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807630"/>
                  </a:ext>
                </a:extLst>
              </a:tr>
              <a:tr h="184150">
                <a:tc>
                  <a:txBody>
                    <a:bodyPr/>
                    <a:lstStyle/>
                    <a:p>
                      <a:pPr algn="l" fontAlgn="b"/>
                      <a:r>
                        <a:rPr lang="es-AR" sz="1000" b="0"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dirty="0">
                          <a:solidFill>
                            <a:srgbClr val="000000"/>
                          </a:solidFill>
                          <a:effectLst/>
                          <a:latin typeface="Arial" panose="020B0604020202020204" pitchFamily="34" charset="0"/>
                        </a:rPr>
                        <a:t>8927.37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172.29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000" b="0" i="0" u="none" strike="noStrike">
                          <a:solidFill>
                            <a:srgbClr val="000000"/>
                          </a:solidFill>
                          <a:effectLst/>
                          <a:latin typeface="Arial" panose="020B0604020202020204" pitchFamily="34" charset="0"/>
                        </a:rPr>
                        <a:t>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010354"/>
                  </a:ext>
                </a:extLst>
              </a:tr>
              <a:tr h="184150">
                <a:tc gridSpan="8">
                  <a:txBody>
                    <a:bodyPr/>
                    <a:lstStyle/>
                    <a:p>
                      <a:pPr algn="l" fontAlgn="b"/>
                      <a:r>
                        <a:rPr lang="es-AR" sz="900" b="0" i="1" u="none" strike="noStrike" dirty="0">
                          <a:solidFill>
                            <a:srgbClr val="000000"/>
                          </a:solidFill>
                          <a:effectLst/>
                          <a:latin typeface="Arial" panose="020B0604020202020204" pitchFamily="34" charset="0"/>
                        </a:rPr>
                        <a:t>Medias con una letra común no son significativamente diferentes (p &gt; 0.05</a:t>
                      </a:r>
                      <a:r>
                        <a:rPr lang="es-AR" sz="1000" b="0" i="1" u="none" strike="noStrike" dirty="0">
                          <a:solidFill>
                            <a:srgbClr val="000000"/>
                          </a:solidFill>
                          <a:effectLst/>
                          <a:latin typeface="Arial" panose="020B0604020202020204" pitchFamily="34" charset="0"/>
                        </a:rPr>
                        <a:t>)</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259246630"/>
                  </a:ext>
                </a:extLst>
              </a:tr>
            </a:tbl>
          </a:graphicData>
        </a:graphic>
      </p:graphicFrame>
      <p:graphicFrame>
        <p:nvGraphicFramePr>
          <p:cNvPr id="27" name="Chart 26">
            <a:extLst>
              <a:ext uri="{FF2B5EF4-FFF2-40B4-BE49-F238E27FC236}">
                <a16:creationId xmlns:a16="http://schemas.microsoft.com/office/drawing/2014/main" id="{6A8B5143-62FC-4501-800F-153B7EB3FEAA}"/>
              </a:ext>
            </a:extLst>
          </p:cNvPr>
          <p:cNvGraphicFramePr>
            <a:graphicFrameLocks/>
          </p:cNvGraphicFramePr>
          <p:nvPr>
            <p:extLst>
              <p:ext uri="{D42A27DB-BD31-4B8C-83A1-F6EECF244321}">
                <p14:modId xmlns:p14="http://schemas.microsoft.com/office/powerpoint/2010/main" val="514381790"/>
              </p:ext>
            </p:extLst>
          </p:nvPr>
        </p:nvGraphicFramePr>
        <p:xfrm>
          <a:off x="323636" y="3239697"/>
          <a:ext cx="4679469" cy="2584625"/>
        </p:xfrm>
        <a:graphic>
          <a:graphicData uri="http://schemas.openxmlformats.org/drawingml/2006/chart">
            <c:chart xmlns:c="http://schemas.openxmlformats.org/drawingml/2006/chart" xmlns:r="http://schemas.openxmlformats.org/officeDocument/2006/relationships" r:id="rId5"/>
          </a:graphicData>
        </a:graphic>
      </p:graphicFrame>
      <p:cxnSp>
        <p:nvCxnSpPr>
          <p:cNvPr id="33" name="Straight Connector 32">
            <a:extLst>
              <a:ext uri="{FF2B5EF4-FFF2-40B4-BE49-F238E27FC236}">
                <a16:creationId xmlns:a16="http://schemas.microsoft.com/office/drawing/2014/main" id="{8F356A92-94AC-415D-875F-6F0E693DA271}"/>
              </a:ext>
            </a:extLst>
          </p:cNvPr>
          <p:cNvCxnSpPr>
            <a:cxnSpLocks/>
          </p:cNvCxnSpPr>
          <p:nvPr/>
        </p:nvCxnSpPr>
        <p:spPr>
          <a:xfrm>
            <a:off x="5501904" y="3133662"/>
            <a:ext cx="0" cy="37243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8" name="Table 37">
            <a:extLst>
              <a:ext uri="{FF2B5EF4-FFF2-40B4-BE49-F238E27FC236}">
                <a16:creationId xmlns:a16="http://schemas.microsoft.com/office/drawing/2014/main" id="{9D840F02-9FD3-4F1F-B57E-D8602BBBD8D3}"/>
              </a:ext>
            </a:extLst>
          </p:cNvPr>
          <p:cNvGraphicFramePr>
            <a:graphicFrameLocks noGrp="1"/>
          </p:cNvGraphicFramePr>
          <p:nvPr>
            <p:extLst>
              <p:ext uri="{D42A27DB-BD31-4B8C-83A1-F6EECF244321}">
                <p14:modId xmlns:p14="http://schemas.microsoft.com/office/powerpoint/2010/main" val="1830561352"/>
              </p:ext>
            </p:extLst>
          </p:nvPr>
        </p:nvGraphicFramePr>
        <p:xfrm>
          <a:off x="562178" y="5914472"/>
          <a:ext cx="3815024" cy="920750"/>
        </p:xfrm>
        <a:graphic>
          <a:graphicData uri="http://schemas.openxmlformats.org/drawingml/2006/table">
            <a:tbl>
              <a:tblPr/>
              <a:tblGrid>
                <a:gridCol w="1178649">
                  <a:extLst>
                    <a:ext uri="{9D8B030D-6E8A-4147-A177-3AD203B41FA5}">
                      <a16:colId xmlns:a16="http://schemas.microsoft.com/office/drawing/2014/main" val="3580288939"/>
                    </a:ext>
                  </a:extLst>
                </a:gridCol>
                <a:gridCol w="751890">
                  <a:extLst>
                    <a:ext uri="{9D8B030D-6E8A-4147-A177-3AD203B41FA5}">
                      <a16:colId xmlns:a16="http://schemas.microsoft.com/office/drawing/2014/main" val="1184836574"/>
                    </a:ext>
                  </a:extLst>
                </a:gridCol>
                <a:gridCol w="513950">
                  <a:extLst>
                    <a:ext uri="{9D8B030D-6E8A-4147-A177-3AD203B41FA5}">
                      <a16:colId xmlns:a16="http://schemas.microsoft.com/office/drawing/2014/main" val="2931167026"/>
                    </a:ext>
                  </a:extLst>
                </a:gridCol>
                <a:gridCol w="770925">
                  <a:extLst>
                    <a:ext uri="{9D8B030D-6E8A-4147-A177-3AD203B41FA5}">
                      <a16:colId xmlns:a16="http://schemas.microsoft.com/office/drawing/2014/main" val="737886619"/>
                    </a:ext>
                  </a:extLst>
                </a:gridCol>
                <a:gridCol w="256974">
                  <a:extLst>
                    <a:ext uri="{9D8B030D-6E8A-4147-A177-3AD203B41FA5}">
                      <a16:colId xmlns:a16="http://schemas.microsoft.com/office/drawing/2014/main" val="909847964"/>
                    </a:ext>
                  </a:extLst>
                </a:gridCol>
                <a:gridCol w="342636">
                  <a:extLst>
                    <a:ext uri="{9D8B030D-6E8A-4147-A177-3AD203B41FA5}">
                      <a16:colId xmlns:a16="http://schemas.microsoft.com/office/drawing/2014/main" val="3463928066"/>
                    </a:ext>
                  </a:extLst>
                </a:gridCol>
              </a:tblGrid>
              <a:tr h="184150">
                <a:tc gridSpan="6">
                  <a:txBody>
                    <a:bodyPr/>
                    <a:lstStyle/>
                    <a:p>
                      <a:pPr algn="l" rtl="0" fontAlgn="ctr"/>
                      <a:r>
                        <a:rPr lang="en-US" sz="900" b="1" i="0" u="none" strike="noStrike" dirty="0">
                          <a:solidFill>
                            <a:srgbClr val="000000"/>
                          </a:solidFill>
                          <a:effectLst/>
                          <a:latin typeface="Arial" panose="020B0604020202020204" pitchFamily="34" charset="0"/>
                        </a:rPr>
                        <a:t>Test:LSD Fisher Alfa=0.05 DMS=323.76208. Error: 178112.1025 </a:t>
                      </a:r>
                      <a:r>
                        <a:rPr lang="en-US" sz="900" b="1" i="0" u="none" strike="noStrike" dirty="0" err="1">
                          <a:solidFill>
                            <a:srgbClr val="000000"/>
                          </a:solidFill>
                          <a:effectLst/>
                          <a:latin typeface="Arial" panose="020B0604020202020204" pitchFamily="34" charset="0"/>
                        </a:rPr>
                        <a:t>gl</a:t>
                      </a:r>
                      <a:r>
                        <a:rPr lang="en-US" sz="900" b="1" i="0" u="none" strike="noStrike" dirty="0">
                          <a:solidFill>
                            <a:srgbClr val="000000"/>
                          </a:solidFill>
                          <a:effectLst/>
                          <a:latin typeface="Arial" panose="020B0604020202020204" pitchFamily="34" charset="0"/>
                        </a:rPr>
                        <a:t>: 18</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877285574"/>
                  </a:ext>
                </a:extLst>
              </a:tr>
              <a:tr h="184150">
                <a:tc>
                  <a:txBody>
                    <a:bodyPr/>
                    <a:lstStyle/>
                    <a:p>
                      <a:pPr algn="l" rtl="0" fontAlgn="ctr"/>
                      <a:r>
                        <a:rPr lang="es-AR" sz="1000" b="0" i="0" u="none" strike="noStrike">
                          <a:solidFill>
                            <a:srgbClr val="000000"/>
                          </a:solidFill>
                          <a:effectLst/>
                          <a:latin typeface="Arial" panose="020B0604020202020204" pitchFamily="34" charset="0"/>
                        </a:rPr>
                        <a:t>Fecha de Siembra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Medias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E.E.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828432"/>
                  </a:ext>
                </a:extLst>
              </a:tr>
              <a:tr h="184150">
                <a:tc>
                  <a:txBody>
                    <a:bodyPr/>
                    <a:lstStyle/>
                    <a:p>
                      <a:pPr algn="l" rtl="0" fontAlgn="ctr"/>
                      <a:r>
                        <a:rPr lang="es-AR" sz="1000" b="0" i="0" u="none" strike="noStrike">
                          <a:solidFill>
                            <a:srgbClr val="000000"/>
                          </a:solidFill>
                          <a:effectLst/>
                          <a:latin typeface="Arial" panose="020B0604020202020204" pitchFamily="34" charset="0"/>
                        </a:rPr>
                        <a:t>FS2 24/11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12067.04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108.97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476126"/>
                  </a:ext>
                </a:extLst>
              </a:tr>
              <a:tr h="184150">
                <a:tc>
                  <a:txBody>
                    <a:bodyPr/>
                    <a:lstStyle/>
                    <a:p>
                      <a:pPr algn="l" rtl="0" fontAlgn="ctr"/>
                      <a:r>
                        <a:rPr lang="es-AR" sz="1000" b="0" i="0" u="none" strike="noStrike">
                          <a:solidFill>
                            <a:srgbClr val="000000"/>
                          </a:solidFill>
                          <a:effectLst/>
                          <a:latin typeface="Arial" panose="020B0604020202020204" pitchFamily="34" charset="0"/>
                        </a:rPr>
                        <a:t>FS1 24/10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9678.04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108.97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B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0440440"/>
                  </a:ext>
                </a:extLst>
              </a:tr>
              <a:tr h="184150">
                <a:tc gridSpan="6">
                  <a:txBody>
                    <a:bodyPr/>
                    <a:lstStyle/>
                    <a:p>
                      <a:pPr algn="l" rtl="0" fontAlgn="ctr"/>
                      <a:r>
                        <a:rPr lang="es-AR" sz="800" b="0" i="1" u="none" strike="noStrike" dirty="0">
                          <a:solidFill>
                            <a:srgbClr val="000000"/>
                          </a:solidFill>
                          <a:effectLst/>
                          <a:latin typeface="Arial" panose="020B0604020202020204" pitchFamily="34" charset="0"/>
                        </a:rPr>
                        <a:t>Medias con una letra común no son significativamente diferentes (p &gt; 0.05)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609140060"/>
                  </a:ext>
                </a:extLst>
              </a:tr>
            </a:tbl>
          </a:graphicData>
        </a:graphic>
      </p:graphicFrame>
      <p:pic>
        <p:nvPicPr>
          <p:cNvPr id="42" name="Picture 41">
            <a:extLst>
              <a:ext uri="{FF2B5EF4-FFF2-40B4-BE49-F238E27FC236}">
                <a16:creationId xmlns:a16="http://schemas.microsoft.com/office/drawing/2014/main" id="{71CA6C43-8B5C-4B6C-8CC3-FA0C123483BC}"/>
              </a:ext>
            </a:extLst>
          </p:cNvPr>
          <p:cNvPicPr>
            <a:picLocks noChangeAspect="1"/>
          </p:cNvPicPr>
          <p:nvPr/>
        </p:nvPicPr>
        <p:blipFill>
          <a:blip r:embed="rId6"/>
          <a:stretch>
            <a:fillRect/>
          </a:stretch>
        </p:blipFill>
        <p:spPr>
          <a:xfrm>
            <a:off x="5394430" y="1167114"/>
            <a:ext cx="2568911" cy="932589"/>
          </a:xfrm>
          <a:prstGeom prst="rect">
            <a:avLst/>
          </a:prstGeom>
        </p:spPr>
      </p:pic>
    </p:spTree>
    <p:extLst>
      <p:ext uri="{BB962C8B-B14F-4D97-AF65-F5344CB8AC3E}">
        <p14:creationId xmlns:p14="http://schemas.microsoft.com/office/powerpoint/2010/main" val="2921600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7" name="Rectángulo 10">
            <a:extLst>
              <a:ext uri="{FF2B5EF4-FFF2-40B4-BE49-F238E27FC236}">
                <a16:creationId xmlns:a16="http://schemas.microsoft.com/office/drawing/2014/main" id="{15097FF3-BAD4-4793-BF9E-41C07F1AFC1E}"/>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10" name="CuadroTexto 6">
            <a:extLst>
              <a:ext uri="{FF2B5EF4-FFF2-40B4-BE49-F238E27FC236}">
                <a16:creationId xmlns:a16="http://schemas.microsoft.com/office/drawing/2014/main" id="{792A5614-53C1-4FD5-B01F-BDD76C3DB2A1}"/>
              </a:ext>
            </a:extLst>
          </p:cNvPr>
          <p:cNvSpPr txBox="1"/>
          <p:nvPr/>
        </p:nvSpPr>
        <p:spPr>
          <a:xfrm>
            <a:off x="317634" y="7908"/>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Nitrógeno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12" name="Imagen 1">
            <a:extLst>
              <a:ext uri="{FF2B5EF4-FFF2-40B4-BE49-F238E27FC236}">
                <a16:creationId xmlns:a16="http://schemas.microsoft.com/office/drawing/2014/main" id="{29E85DC9-712B-4F2F-8280-6F086B6C3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50" y="1339310"/>
            <a:ext cx="7540046" cy="46358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FE08380-3059-45FA-BAB8-9DBB682C4C62}"/>
              </a:ext>
            </a:extLst>
          </p:cNvPr>
          <p:cNvGraphicFramePr>
            <a:graphicFrameLocks noGrp="1"/>
          </p:cNvGraphicFramePr>
          <p:nvPr>
            <p:extLst>
              <p:ext uri="{D42A27DB-BD31-4B8C-83A1-F6EECF244321}">
                <p14:modId xmlns:p14="http://schemas.microsoft.com/office/powerpoint/2010/main" val="847625557"/>
              </p:ext>
            </p:extLst>
          </p:nvPr>
        </p:nvGraphicFramePr>
        <p:xfrm>
          <a:off x="7581540" y="1670165"/>
          <a:ext cx="4508041" cy="2393950"/>
        </p:xfrm>
        <a:graphic>
          <a:graphicData uri="http://schemas.openxmlformats.org/drawingml/2006/table">
            <a:tbl>
              <a:tblPr/>
              <a:tblGrid>
                <a:gridCol w="846581">
                  <a:extLst>
                    <a:ext uri="{9D8B030D-6E8A-4147-A177-3AD203B41FA5}">
                      <a16:colId xmlns:a16="http://schemas.microsoft.com/office/drawing/2014/main" val="2571593365"/>
                    </a:ext>
                  </a:extLst>
                </a:gridCol>
                <a:gridCol w="455037">
                  <a:extLst>
                    <a:ext uri="{9D8B030D-6E8A-4147-A177-3AD203B41FA5}">
                      <a16:colId xmlns:a16="http://schemas.microsoft.com/office/drawing/2014/main" val="162797871"/>
                    </a:ext>
                  </a:extLst>
                </a:gridCol>
                <a:gridCol w="571442">
                  <a:extLst>
                    <a:ext uri="{9D8B030D-6E8A-4147-A177-3AD203B41FA5}">
                      <a16:colId xmlns:a16="http://schemas.microsoft.com/office/drawing/2014/main" val="3329018534"/>
                    </a:ext>
                  </a:extLst>
                </a:gridCol>
                <a:gridCol w="264556">
                  <a:extLst>
                    <a:ext uri="{9D8B030D-6E8A-4147-A177-3AD203B41FA5}">
                      <a16:colId xmlns:a16="http://schemas.microsoft.com/office/drawing/2014/main" val="3602580361"/>
                    </a:ext>
                  </a:extLst>
                </a:gridCol>
                <a:gridCol w="846581">
                  <a:extLst>
                    <a:ext uri="{9D8B030D-6E8A-4147-A177-3AD203B41FA5}">
                      <a16:colId xmlns:a16="http://schemas.microsoft.com/office/drawing/2014/main" val="522011483"/>
                    </a:ext>
                  </a:extLst>
                </a:gridCol>
                <a:gridCol w="264556">
                  <a:extLst>
                    <a:ext uri="{9D8B030D-6E8A-4147-A177-3AD203B41FA5}">
                      <a16:colId xmlns:a16="http://schemas.microsoft.com/office/drawing/2014/main" val="3900444183"/>
                    </a:ext>
                  </a:extLst>
                </a:gridCol>
                <a:gridCol w="253974">
                  <a:extLst>
                    <a:ext uri="{9D8B030D-6E8A-4147-A177-3AD203B41FA5}">
                      <a16:colId xmlns:a16="http://schemas.microsoft.com/office/drawing/2014/main" val="401747393"/>
                    </a:ext>
                  </a:extLst>
                </a:gridCol>
                <a:gridCol w="253974">
                  <a:extLst>
                    <a:ext uri="{9D8B030D-6E8A-4147-A177-3AD203B41FA5}">
                      <a16:colId xmlns:a16="http://schemas.microsoft.com/office/drawing/2014/main" val="1534009959"/>
                    </a:ext>
                  </a:extLst>
                </a:gridCol>
                <a:gridCol w="253974">
                  <a:extLst>
                    <a:ext uri="{9D8B030D-6E8A-4147-A177-3AD203B41FA5}">
                      <a16:colId xmlns:a16="http://schemas.microsoft.com/office/drawing/2014/main" val="4211176681"/>
                    </a:ext>
                  </a:extLst>
                </a:gridCol>
                <a:gridCol w="275139">
                  <a:extLst>
                    <a:ext uri="{9D8B030D-6E8A-4147-A177-3AD203B41FA5}">
                      <a16:colId xmlns:a16="http://schemas.microsoft.com/office/drawing/2014/main" val="3422989786"/>
                    </a:ext>
                  </a:extLst>
                </a:gridCol>
                <a:gridCol w="222227">
                  <a:extLst>
                    <a:ext uri="{9D8B030D-6E8A-4147-A177-3AD203B41FA5}">
                      <a16:colId xmlns:a16="http://schemas.microsoft.com/office/drawing/2014/main" val="3918368464"/>
                    </a:ext>
                  </a:extLst>
                </a:gridCol>
              </a:tblGrid>
              <a:tr h="184150">
                <a:tc gridSpan="11">
                  <a:txBody>
                    <a:bodyPr/>
                    <a:lstStyle/>
                    <a:p>
                      <a:pPr algn="l" rtl="0" fontAlgn="ctr"/>
                      <a:r>
                        <a:rPr lang="en-US" sz="1000" b="1" i="0" u="none" strike="noStrike">
                          <a:solidFill>
                            <a:srgbClr val="000000"/>
                          </a:solidFill>
                          <a:effectLst/>
                          <a:latin typeface="Arial" panose="020B0604020202020204" pitchFamily="34" charset="0"/>
                        </a:rPr>
                        <a:t>Test:LSD Fisher Alfa=0.05 DMS=723.95403. Error: 178112.1025 gl: 18</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88673905"/>
                  </a:ext>
                </a:extLst>
              </a:tr>
              <a:tr h="184150">
                <a:tc>
                  <a:txBody>
                    <a:bodyPr/>
                    <a:lstStyle/>
                    <a:p>
                      <a:pPr algn="l" rtl="0" fontAlgn="ctr"/>
                      <a:r>
                        <a:rPr lang="es-AR" sz="1000" b="0" i="0" u="none" strike="noStrike">
                          <a:solidFill>
                            <a:srgbClr val="000000"/>
                          </a:solidFill>
                          <a:effectLst/>
                          <a:latin typeface="Arial" panose="020B0604020202020204" pitchFamily="34" charset="0"/>
                        </a:rPr>
                        <a:t>Nivel de 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Medias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E.E.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041790"/>
                  </a:ext>
                </a:extLst>
              </a:tr>
              <a:tr h="184150">
                <a:tc>
                  <a:txBody>
                    <a:bodyPr/>
                    <a:lstStyle/>
                    <a:p>
                      <a:pPr algn="l" rtl="0" fontAlgn="ctr"/>
                      <a:r>
                        <a:rPr lang="es-AR" sz="1000" b="0" i="0" u="none" strike="noStrike" dirty="0">
                          <a:solidFill>
                            <a:srgbClr val="000000"/>
                          </a:solidFill>
                          <a:effectLst/>
                          <a:latin typeface="Arial" panose="020B0604020202020204" pitchFamily="34" charset="0"/>
                        </a:rPr>
                        <a:t>200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13145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803613"/>
                  </a:ext>
                </a:extLst>
              </a:tr>
              <a:tr h="184150">
                <a:tc>
                  <a:txBody>
                    <a:bodyPr/>
                    <a:lstStyle/>
                    <a:p>
                      <a:pPr algn="l" rtl="0" fontAlgn="ctr"/>
                      <a:r>
                        <a:rPr lang="es-AR" sz="1000" b="0" i="0" u="none" strike="noStrike">
                          <a:solidFill>
                            <a:srgbClr val="000000"/>
                          </a:solidFill>
                          <a:effectLst/>
                          <a:latin typeface="Arial" panose="020B0604020202020204" pitchFamily="34" charset="0"/>
                        </a:rPr>
                        <a:t>120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12568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B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114115"/>
                  </a:ext>
                </a:extLst>
              </a:tr>
              <a:tr h="184150">
                <a:tc>
                  <a:txBody>
                    <a:bodyPr/>
                    <a:lstStyle/>
                    <a:p>
                      <a:pPr algn="l" rtl="0" fontAlgn="ctr"/>
                      <a:r>
                        <a:rPr lang="es-AR" sz="1000" b="0" i="0" u="none" strike="noStrike">
                          <a:solidFill>
                            <a:srgbClr val="000000"/>
                          </a:solidFill>
                          <a:effectLst/>
                          <a:latin typeface="Arial" panose="020B0604020202020204" pitchFamily="34" charset="0"/>
                        </a:rPr>
                        <a:t>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11858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B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312716"/>
                  </a:ext>
                </a:extLst>
              </a:tr>
              <a:tr h="184150">
                <a:tc>
                  <a:txBody>
                    <a:bodyPr/>
                    <a:lstStyle/>
                    <a:p>
                      <a:pPr algn="l" rtl="0" fontAlgn="ctr"/>
                      <a:r>
                        <a:rPr lang="es-AR" sz="1000" b="0" i="0" u="none" strike="noStrike">
                          <a:solidFill>
                            <a:srgbClr val="000000"/>
                          </a:solidFill>
                          <a:effectLst/>
                          <a:latin typeface="Arial" panose="020B0604020202020204" pitchFamily="34" charset="0"/>
                        </a:rPr>
                        <a:t>200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11800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046134"/>
                  </a:ext>
                </a:extLst>
              </a:tr>
              <a:tr h="184150">
                <a:tc>
                  <a:txBody>
                    <a:bodyPr/>
                    <a:lstStyle/>
                    <a:p>
                      <a:pPr algn="l" rtl="0" fontAlgn="ctr"/>
                      <a:r>
                        <a:rPr lang="es-AR" sz="1000" b="0" i="0" u="none" strike="noStrike">
                          <a:solidFill>
                            <a:srgbClr val="000000"/>
                          </a:solidFill>
                          <a:effectLst/>
                          <a:latin typeface="Arial" panose="020B0604020202020204" pitchFamily="34" charset="0"/>
                        </a:rPr>
                        <a:t>120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11642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5373891"/>
                  </a:ext>
                </a:extLst>
              </a:tr>
              <a:tr h="184150">
                <a:tc>
                  <a:txBody>
                    <a:bodyPr/>
                    <a:lstStyle/>
                    <a:p>
                      <a:pPr algn="l" rtl="0" fontAlgn="ctr"/>
                      <a:r>
                        <a:rPr lang="es-AR" sz="1000" b="0" i="0" u="none" strike="noStrike">
                          <a:solidFill>
                            <a:srgbClr val="000000"/>
                          </a:solidFill>
                          <a:effectLst/>
                          <a:latin typeface="Arial" panose="020B0604020202020204" pitchFamily="34" charset="0"/>
                        </a:rPr>
                        <a:t>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11547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2069777"/>
                  </a:ext>
                </a:extLst>
              </a:tr>
              <a:tr h="184150">
                <a:tc>
                  <a:txBody>
                    <a:bodyPr/>
                    <a:lstStyle/>
                    <a:p>
                      <a:pPr algn="l" rtl="0" fontAlgn="ctr"/>
                      <a:r>
                        <a:rPr lang="es-AR" sz="1000" b="0" i="0" u="none" strike="noStrike">
                          <a:solidFill>
                            <a:srgbClr val="000000"/>
                          </a:solidFill>
                          <a:effectLst/>
                          <a:latin typeface="Arial" panose="020B0604020202020204" pitchFamily="34" charset="0"/>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11218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094787"/>
                  </a:ext>
                </a:extLst>
              </a:tr>
              <a:tr h="184150">
                <a:tc>
                  <a:txBody>
                    <a:bodyPr/>
                    <a:lstStyle/>
                    <a:p>
                      <a:pPr algn="l" rtl="0" fontAlgn="ctr"/>
                      <a:r>
                        <a:rPr lang="es-AR" sz="1000" b="0" i="0" u="none" strike="noStrike">
                          <a:solidFill>
                            <a:srgbClr val="000000"/>
                          </a:solidFill>
                          <a:effectLst/>
                          <a:latin typeface="Arial" panose="020B0604020202020204" pitchFamily="34" charset="0"/>
                        </a:rPr>
                        <a:t>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9792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664960"/>
                  </a:ext>
                </a:extLst>
              </a:tr>
              <a:tr h="184150">
                <a:tc>
                  <a:txBody>
                    <a:bodyPr/>
                    <a:lstStyle/>
                    <a:p>
                      <a:pPr algn="l" rtl="0" fontAlgn="ctr"/>
                      <a:r>
                        <a:rPr lang="es-AR" sz="1000" b="0" i="0" u="none" strike="noStrike">
                          <a:solidFill>
                            <a:srgbClr val="000000"/>
                          </a:solidFill>
                          <a:effectLst/>
                          <a:latin typeface="Arial" panose="020B0604020202020204" pitchFamily="34" charset="0"/>
                        </a:rPr>
                        <a:t>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8518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43788"/>
                  </a:ext>
                </a:extLst>
              </a:tr>
              <a:tr h="184150">
                <a:tc>
                  <a:txBody>
                    <a:bodyPr/>
                    <a:lstStyle/>
                    <a:p>
                      <a:pPr algn="l" rtl="0" fontAlgn="ctr"/>
                      <a:r>
                        <a:rPr lang="es-AR" sz="1000" b="0" i="0" u="none" strike="noStrike">
                          <a:solidFill>
                            <a:srgbClr val="000000"/>
                          </a:solidFill>
                          <a:effectLst/>
                          <a:latin typeface="Arial" panose="020B0604020202020204" pitchFamily="34" charset="0"/>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FS1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6637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243.66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F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313223"/>
                  </a:ext>
                </a:extLst>
              </a:tr>
              <a:tr h="184150">
                <a:tc gridSpan="11">
                  <a:txBody>
                    <a:bodyPr/>
                    <a:lstStyle/>
                    <a:p>
                      <a:pPr algn="l" rtl="0" fontAlgn="ctr"/>
                      <a:r>
                        <a:rPr lang="es-AR" sz="800" b="0" i="1"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741535440"/>
                  </a:ext>
                </a:extLst>
              </a:tr>
            </a:tbl>
          </a:graphicData>
        </a:graphic>
      </p:graphicFrame>
      <p:sp>
        <p:nvSpPr>
          <p:cNvPr id="13" name="CuadroTexto 3">
            <a:extLst>
              <a:ext uri="{FF2B5EF4-FFF2-40B4-BE49-F238E27FC236}">
                <a16:creationId xmlns:a16="http://schemas.microsoft.com/office/drawing/2014/main" id="{0F280480-E3A7-481E-9006-C3CFD293A614}"/>
              </a:ext>
            </a:extLst>
          </p:cNvPr>
          <p:cNvSpPr txBox="1"/>
          <p:nvPr/>
        </p:nvSpPr>
        <p:spPr>
          <a:xfrm>
            <a:off x="6236817" y="1846981"/>
            <a:ext cx="347015"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latin typeface="Arial" panose="020B0604020202020204" pitchFamily="34" charset="0"/>
                <a:cs typeface="Arial" panose="020B0604020202020204" pitchFamily="34" charset="0"/>
              </a:rPr>
              <a:t>A</a:t>
            </a:r>
            <a:endParaRPr lang="es-AR" sz="900" b="1" dirty="0">
              <a:latin typeface="Arial" panose="020B0604020202020204" pitchFamily="34" charset="0"/>
              <a:cs typeface="Arial" panose="020B0604020202020204" pitchFamily="34" charset="0"/>
            </a:endParaRPr>
          </a:p>
        </p:txBody>
      </p:sp>
      <p:sp>
        <p:nvSpPr>
          <p:cNvPr id="14" name="CuadroTexto 3">
            <a:extLst>
              <a:ext uri="{FF2B5EF4-FFF2-40B4-BE49-F238E27FC236}">
                <a16:creationId xmlns:a16="http://schemas.microsoft.com/office/drawing/2014/main" id="{8E9DADF5-C0FD-454E-B223-5E2564DAE516}"/>
              </a:ext>
            </a:extLst>
          </p:cNvPr>
          <p:cNvSpPr txBox="1"/>
          <p:nvPr/>
        </p:nvSpPr>
        <p:spPr>
          <a:xfrm>
            <a:off x="5189067" y="2058763"/>
            <a:ext cx="421158"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latin typeface="Arial" panose="020B0604020202020204" pitchFamily="34" charset="0"/>
                <a:cs typeface="Arial" panose="020B0604020202020204" pitchFamily="34" charset="0"/>
              </a:rPr>
              <a:t>AB</a:t>
            </a:r>
            <a:endParaRPr lang="es-AR" sz="900" b="1" dirty="0">
              <a:latin typeface="Arial" panose="020B0604020202020204" pitchFamily="34" charset="0"/>
              <a:cs typeface="Arial" panose="020B0604020202020204" pitchFamily="34" charset="0"/>
            </a:endParaRPr>
          </a:p>
        </p:txBody>
      </p:sp>
      <p:sp>
        <p:nvSpPr>
          <p:cNvPr id="17" name="CuadroTexto 3">
            <a:extLst>
              <a:ext uri="{FF2B5EF4-FFF2-40B4-BE49-F238E27FC236}">
                <a16:creationId xmlns:a16="http://schemas.microsoft.com/office/drawing/2014/main" id="{4EADCD6F-8355-4522-8AD9-CFAD4D30370A}"/>
              </a:ext>
            </a:extLst>
          </p:cNvPr>
          <p:cNvSpPr txBox="1"/>
          <p:nvPr/>
        </p:nvSpPr>
        <p:spPr>
          <a:xfrm>
            <a:off x="4112742" y="2401663"/>
            <a:ext cx="421158"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latin typeface="Arial" panose="020B0604020202020204" pitchFamily="34" charset="0"/>
                <a:cs typeface="Arial" panose="020B0604020202020204" pitchFamily="34" charset="0"/>
              </a:rPr>
              <a:t>BC</a:t>
            </a:r>
            <a:endParaRPr lang="es-AR" sz="900" b="1" dirty="0">
              <a:latin typeface="Arial" panose="020B0604020202020204" pitchFamily="34" charset="0"/>
              <a:cs typeface="Arial" panose="020B0604020202020204" pitchFamily="34" charset="0"/>
            </a:endParaRPr>
          </a:p>
        </p:txBody>
      </p:sp>
      <p:sp>
        <p:nvSpPr>
          <p:cNvPr id="19" name="CuadroTexto 3">
            <a:extLst>
              <a:ext uri="{FF2B5EF4-FFF2-40B4-BE49-F238E27FC236}">
                <a16:creationId xmlns:a16="http://schemas.microsoft.com/office/drawing/2014/main" id="{9BCA7E10-3051-49E3-8650-F00B24DC5DF9}"/>
              </a:ext>
            </a:extLst>
          </p:cNvPr>
          <p:cNvSpPr txBox="1"/>
          <p:nvPr/>
        </p:nvSpPr>
        <p:spPr>
          <a:xfrm>
            <a:off x="6322542" y="2447056"/>
            <a:ext cx="347015"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latin typeface="Arial" panose="020B0604020202020204" pitchFamily="34" charset="0"/>
                <a:cs typeface="Arial" panose="020B0604020202020204" pitchFamily="34" charset="0"/>
              </a:rPr>
              <a:t>C</a:t>
            </a:r>
            <a:endParaRPr lang="es-AR" sz="900" b="1" dirty="0">
              <a:latin typeface="Arial" panose="020B0604020202020204" pitchFamily="34" charset="0"/>
              <a:cs typeface="Arial" panose="020B0604020202020204" pitchFamily="34" charset="0"/>
            </a:endParaRPr>
          </a:p>
        </p:txBody>
      </p:sp>
      <p:sp>
        <p:nvSpPr>
          <p:cNvPr id="20" name="CuadroTexto 3">
            <a:extLst>
              <a:ext uri="{FF2B5EF4-FFF2-40B4-BE49-F238E27FC236}">
                <a16:creationId xmlns:a16="http://schemas.microsoft.com/office/drawing/2014/main" id="{252F0AA5-6B6F-4104-977B-BD448A8487A6}"/>
              </a:ext>
            </a:extLst>
          </p:cNvPr>
          <p:cNvSpPr txBox="1"/>
          <p:nvPr/>
        </p:nvSpPr>
        <p:spPr>
          <a:xfrm>
            <a:off x="5217642" y="2532781"/>
            <a:ext cx="347015"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latin typeface="Arial" panose="020B0604020202020204" pitchFamily="34" charset="0"/>
                <a:cs typeface="Arial" panose="020B0604020202020204" pitchFamily="34" charset="0"/>
              </a:rPr>
              <a:t>C</a:t>
            </a:r>
            <a:endParaRPr lang="es-AR" sz="900" b="1" dirty="0">
              <a:latin typeface="Arial" panose="020B0604020202020204" pitchFamily="34" charset="0"/>
              <a:cs typeface="Arial" panose="020B0604020202020204" pitchFamily="34" charset="0"/>
            </a:endParaRPr>
          </a:p>
        </p:txBody>
      </p:sp>
      <p:sp>
        <p:nvSpPr>
          <p:cNvPr id="21" name="CuadroTexto 3">
            <a:extLst>
              <a:ext uri="{FF2B5EF4-FFF2-40B4-BE49-F238E27FC236}">
                <a16:creationId xmlns:a16="http://schemas.microsoft.com/office/drawing/2014/main" id="{7401B6BF-BAF9-461C-BD52-5B51905F741E}"/>
              </a:ext>
            </a:extLst>
          </p:cNvPr>
          <p:cNvSpPr txBox="1"/>
          <p:nvPr/>
        </p:nvSpPr>
        <p:spPr>
          <a:xfrm>
            <a:off x="3007842" y="2599456"/>
            <a:ext cx="347015"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latin typeface="Arial" panose="020B0604020202020204" pitchFamily="34" charset="0"/>
                <a:cs typeface="Arial" panose="020B0604020202020204" pitchFamily="34" charset="0"/>
              </a:rPr>
              <a:t>C</a:t>
            </a:r>
            <a:endParaRPr lang="es-AR" sz="900" b="1" dirty="0">
              <a:latin typeface="Arial" panose="020B0604020202020204" pitchFamily="34" charset="0"/>
              <a:cs typeface="Arial" panose="020B0604020202020204" pitchFamily="34" charset="0"/>
            </a:endParaRPr>
          </a:p>
        </p:txBody>
      </p:sp>
      <p:sp>
        <p:nvSpPr>
          <p:cNvPr id="22" name="CuadroTexto 3">
            <a:extLst>
              <a:ext uri="{FF2B5EF4-FFF2-40B4-BE49-F238E27FC236}">
                <a16:creationId xmlns:a16="http://schemas.microsoft.com/office/drawing/2014/main" id="{929C51C3-D2EF-4E08-B7B2-C9173B46E894}"/>
              </a:ext>
            </a:extLst>
          </p:cNvPr>
          <p:cNvSpPr txBox="1"/>
          <p:nvPr/>
        </p:nvSpPr>
        <p:spPr>
          <a:xfrm>
            <a:off x="1931517" y="2751856"/>
            <a:ext cx="347015"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latin typeface="Arial" panose="020B0604020202020204" pitchFamily="34" charset="0"/>
                <a:cs typeface="Arial" panose="020B0604020202020204" pitchFamily="34" charset="0"/>
              </a:rPr>
              <a:t>C</a:t>
            </a:r>
            <a:endParaRPr lang="es-AR" sz="900" b="1" dirty="0">
              <a:latin typeface="Arial" panose="020B0604020202020204" pitchFamily="34" charset="0"/>
              <a:cs typeface="Arial" panose="020B0604020202020204" pitchFamily="34" charset="0"/>
            </a:endParaRPr>
          </a:p>
        </p:txBody>
      </p:sp>
      <p:sp>
        <p:nvSpPr>
          <p:cNvPr id="23" name="CuadroTexto 3">
            <a:extLst>
              <a:ext uri="{FF2B5EF4-FFF2-40B4-BE49-F238E27FC236}">
                <a16:creationId xmlns:a16="http://schemas.microsoft.com/office/drawing/2014/main" id="{9C50280F-332A-4D35-9B3D-E927A00511A0}"/>
              </a:ext>
            </a:extLst>
          </p:cNvPr>
          <p:cNvSpPr txBox="1"/>
          <p:nvPr/>
        </p:nvSpPr>
        <p:spPr>
          <a:xfrm>
            <a:off x="4076701" y="3247156"/>
            <a:ext cx="373532"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latin typeface="Arial" panose="020B0604020202020204" pitchFamily="34" charset="0"/>
                <a:cs typeface="Arial" panose="020B0604020202020204" pitchFamily="34" charset="0"/>
              </a:rPr>
              <a:t>D</a:t>
            </a:r>
            <a:endParaRPr lang="es-AR" sz="900" b="1" dirty="0">
              <a:latin typeface="Arial" panose="020B0604020202020204" pitchFamily="34" charset="0"/>
              <a:cs typeface="Arial" panose="020B0604020202020204" pitchFamily="34" charset="0"/>
            </a:endParaRPr>
          </a:p>
        </p:txBody>
      </p:sp>
      <p:sp>
        <p:nvSpPr>
          <p:cNvPr id="24" name="CuadroTexto 3">
            <a:extLst>
              <a:ext uri="{FF2B5EF4-FFF2-40B4-BE49-F238E27FC236}">
                <a16:creationId xmlns:a16="http://schemas.microsoft.com/office/drawing/2014/main" id="{7BCCDD63-A076-4BA0-A0BE-62648E0BAF5C}"/>
              </a:ext>
            </a:extLst>
          </p:cNvPr>
          <p:cNvSpPr txBox="1"/>
          <p:nvPr/>
        </p:nvSpPr>
        <p:spPr>
          <a:xfrm>
            <a:off x="3026892" y="3751981"/>
            <a:ext cx="347015"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latin typeface="Arial" panose="020B0604020202020204" pitchFamily="34" charset="0"/>
                <a:cs typeface="Arial" panose="020B0604020202020204" pitchFamily="34" charset="0"/>
              </a:rPr>
              <a:t>E</a:t>
            </a:r>
            <a:endParaRPr lang="es-AR" sz="900" b="1" dirty="0">
              <a:latin typeface="Arial" panose="020B0604020202020204" pitchFamily="34" charset="0"/>
              <a:cs typeface="Arial" panose="020B0604020202020204" pitchFamily="34" charset="0"/>
            </a:endParaRPr>
          </a:p>
        </p:txBody>
      </p:sp>
      <p:sp>
        <p:nvSpPr>
          <p:cNvPr id="25" name="CuadroTexto 3">
            <a:extLst>
              <a:ext uri="{FF2B5EF4-FFF2-40B4-BE49-F238E27FC236}">
                <a16:creationId xmlns:a16="http://schemas.microsoft.com/office/drawing/2014/main" id="{556B907C-CE8A-4D66-BEA0-84263885C119}"/>
              </a:ext>
            </a:extLst>
          </p:cNvPr>
          <p:cNvSpPr txBox="1"/>
          <p:nvPr/>
        </p:nvSpPr>
        <p:spPr>
          <a:xfrm>
            <a:off x="1893417" y="4504456"/>
            <a:ext cx="347015" cy="2308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latin typeface="Arial" panose="020B0604020202020204" pitchFamily="34" charset="0"/>
                <a:cs typeface="Arial" panose="020B0604020202020204" pitchFamily="34" charset="0"/>
              </a:rPr>
              <a:t>F</a:t>
            </a:r>
            <a:endParaRPr lang="es-AR" sz="9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A0C864A-B4AB-4C18-BB10-5563813315A6}"/>
              </a:ext>
            </a:extLst>
          </p:cNvPr>
          <p:cNvPicPr>
            <a:picLocks noChangeAspect="1"/>
          </p:cNvPicPr>
          <p:nvPr/>
        </p:nvPicPr>
        <p:blipFill>
          <a:blip r:embed="rId5"/>
          <a:stretch>
            <a:fillRect/>
          </a:stretch>
        </p:blipFill>
        <p:spPr>
          <a:xfrm>
            <a:off x="7906645" y="4299909"/>
            <a:ext cx="3122558" cy="2478578"/>
          </a:xfrm>
          <a:prstGeom prst="rect">
            <a:avLst/>
          </a:prstGeom>
        </p:spPr>
      </p:pic>
    </p:spTree>
    <p:extLst>
      <p:ext uri="{BB962C8B-B14F-4D97-AF65-F5344CB8AC3E}">
        <p14:creationId xmlns:p14="http://schemas.microsoft.com/office/powerpoint/2010/main" val="1432949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FB808E69-5752-47AC-B355-11472E13C765}"/>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2C0AFADD-AC9F-4569-A77A-7AF3089F630D}"/>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Nitrógeno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2" name="Rectangle 1">
            <a:extLst>
              <a:ext uri="{FF2B5EF4-FFF2-40B4-BE49-F238E27FC236}">
                <a16:creationId xmlns:a16="http://schemas.microsoft.com/office/drawing/2014/main" id="{A298218F-27A3-46FD-BEB9-AD31B9CEFA9F}"/>
              </a:ext>
            </a:extLst>
          </p:cNvPr>
          <p:cNvSpPr/>
          <p:nvPr/>
        </p:nvSpPr>
        <p:spPr>
          <a:xfrm>
            <a:off x="344905" y="1593946"/>
            <a:ext cx="11502189"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Comentario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condición hídrica dispar que se observó en esta campaña explica los resultados obtenidos.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resultados obtenidos indican el rendimiento de maíz vario en función de la fecha de siembra, la fertilización y la interacción entre la fecha de siembra y el nivel de N. No obstante, estos resultados indican que la fertilización es una herramienta que permitió lograr mayores niveles de productividad. En la primera fecha de siembra, caracterizada por una mayor limitante hídrica, el efecto de la nutrición en los niveles de 120 y 200N se diferenciaron del tratamiento de 80N. Los tratamientos de alto aporte de nitrógeno mejoraron la productividad de las parcelas expuestas a mayor estrés hídrico.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 necesario nuevos estudios que permitan identificar y cuantificar aquellos aspectos de manejo y sitio que permitan mejorar la productividad del cultivo de maíz en función de la fecha de siembra.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681B6A2-6471-4921-88E7-08D1E2E02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936" y="5790332"/>
            <a:ext cx="2052228" cy="719487"/>
          </a:xfrm>
          <a:prstGeom prst="rect">
            <a:avLst/>
          </a:prstGeom>
        </p:spPr>
      </p:pic>
      <p:pic>
        <p:nvPicPr>
          <p:cNvPr id="10" name="Picture 9">
            <a:extLst>
              <a:ext uri="{FF2B5EF4-FFF2-40B4-BE49-F238E27FC236}">
                <a16:creationId xmlns:a16="http://schemas.microsoft.com/office/drawing/2014/main" id="{4C241415-FF0C-4DCB-8FF3-26133F558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597" y="5411352"/>
            <a:ext cx="189865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020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8" name="CuadroTexto 4">
            <a:extLst>
              <a:ext uri="{FF2B5EF4-FFF2-40B4-BE49-F238E27FC236}">
                <a16:creationId xmlns:a16="http://schemas.microsoft.com/office/drawing/2014/main" id="{62B6AB60-188A-4B7B-A4C3-6E9BC90B065F}"/>
              </a:ext>
            </a:extLst>
          </p:cNvPr>
          <p:cNvSpPr txBox="1"/>
          <p:nvPr/>
        </p:nvSpPr>
        <p:spPr>
          <a:xfrm>
            <a:off x="257747" y="1008535"/>
            <a:ext cx="11636608" cy="1692771"/>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resultados aquí presentados, se asocian a las condiciones climáticas y de sitio en que se llevó adelante el ensayo. Para profundizar en los conceptos relacionados con este trabajo. Recomendamos leer los siguientes links: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uadroTexto 6">
            <a:extLst>
              <a:ext uri="{FF2B5EF4-FFF2-40B4-BE49-F238E27FC236}">
                <a16:creationId xmlns:a16="http://schemas.microsoft.com/office/drawing/2014/main" id="{4A0C0A70-A83F-43CC-A376-80070117D375}"/>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Nitrógeno x Fecha de Siembra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14" name="CuadroTexto 4">
            <a:extLst>
              <a:ext uri="{FF2B5EF4-FFF2-40B4-BE49-F238E27FC236}">
                <a16:creationId xmlns:a16="http://schemas.microsoft.com/office/drawing/2014/main" id="{D565065C-B626-4B95-A7DA-91E7C3B38B2A}"/>
              </a:ext>
            </a:extLst>
          </p:cNvPr>
          <p:cNvSpPr txBox="1"/>
          <p:nvPr/>
        </p:nvSpPr>
        <p:spPr>
          <a:xfrm>
            <a:off x="295847" y="1922935"/>
            <a:ext cx="11636608" cy="1446550"/>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Trabajos propuestos: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Imagen 7">
            <a:extLst>
              <a:ext uri="{FF2B5EF4-FFF2-40B4-BE49-F238E27FC236}">
                <a16:creationId xmlns:a16="http://schemas.microsoft.com/office/drawing/2014/main" id="{D4816D57-C637-49C7-A0E6-6A6768845F02}"/>
              </a:ext>
            </a:extLst>
          </p:cNvPr>
          <p:cNvPicPr>
            <a:picLocks noChangeAspect="1"/>
          </p:cNvPicPr>
          <p:nvPr/>
        </p:nvPicPr>
        <p:blipFill>
          <a:blip r:embed="rId2"/>
          <a:stretch>
            <a:fillRect/>
          </a:stretch>
        </p:blipFill>
        <p:spPr>
          <a:xfrm>
            <a:off x="10534649" y="35040"/>
            <a:ext cx="1612989" cy="922413"/>
          </a:xfrm>
          <a:prstGeom prst="rect">
            <a:avLst/>
          </a:prstGeom>
        </p:spPr>
      </p:pic>
      <p:pic>
        <p:nvPicPr>
          <p:cNvPr id="7" name="Imagen 8">
            <a:extLst>
              <a:ext uri="{FF2B5EF4-FFF2-40B4-BE49-F238E27FC236}">
                <a16:creationId xmlns:a16="http://schemas.microsoft.com/office/drawing/2014/main" id="{C3DC075F-E438-45CC-BD47-75DB8F848BA1}"/>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10" name="TextBox 9">
            <a:extLst>
              <a:ext uri="{FF2B5EF4-FFF2-40B4-BE49-F238E27FC236}">
                <a16:creationId xmlns:a16="http://schemas.microsoft.com/office/drawing/2014/main" id="{6E526DE5-D11C-465B-866F-D084D5B9051F}"/>
              </a:ext>
            </a:extLst>
          </p:cNvPr>
          <p:cNvSpPr txBox="1"/>
          <p:nvPr/>
        </p:nvSpPr>
        <p:spPr>
          <a:xfrm>
            <a:off x="408455" y="2701306"/>
            <a:ext cx="11354920"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hlinkClick r:id="rId4"/>
              </a:rPr>
              <a:t>Nitrogen utilization efficiency in maize as affected by hybrid and N rate in late-sown crops O.P. </a:t>
            </a:r>
            <a:r>
              <a:rPr lang="en-US" sz="1600" dirty="0" err="1">
                <a:latin typeface="Arial" panose="020B0604020202020204" pitchFamily="34" charset="0"/>
                <a:cs typeface="Arial" panose="020B0604020202020204" pitchFamily="34" charset="0"/>
                <a:hlinkClick r:id="rId4"/>
              </a:rPr>
              <a:t>Cavigliaa,b</a:t>
            </a:r>
            <a:r>
              <a:rPr lang="en-US" sz="1600" dirty="0">
                <a:latin typeface="Arial" panose="020B0604020202020204" pitchFamily="34" charset="0"/>
                <a:cs typeface="Arial" panose="020B0604020202020204" pitchFamily="34" charset="0"/>
                <a:hlinkClick r:id="rId4"/>
              </a:rPr>
              <a:t>,, R.J.M. </a:t>
            </a:r>
            <a:r>
              <a:rPr lang="en-US" sz="1600" dirty="0" err="1">
                <a:latin typeface="Arial" panose="020B0604020202020204" pitchFamily="34" charset="0"/>
                <a:cs typeface="Arial" panose="020B0604020202020204" pitchFamily="34" charset="0"/>
                <a:hlinkClick r:id="rId4"/>
              </a:rPr>
              <a:t>Melchiori</a:t>
            </a:r>
            <a:r>
              <a:rPr lang="en-US" sz="1600" dirty="0">
                <a:latin typeface="Arial" panose="020B0604020202020204" pitchFamily="34" charset="0"/>
                <a:cs typeface="Arial" panose="020B0604020202020204" pitchFamily="34" charset="0"/>
                <a:hlinkClick r:id="rId4"/>
              </a:rPr>
              <a:t> a, V.O. </a:t>
            </a:r>
            <a:r>
              <a:rPr lang="en-US" sz="1600" dirty="0" err="1">
                <a:latin typeface="Arial" panose="020B0604020202020204" pitchFamily="34" charset="0"/>
                <a:cs typeface="Arial" panose="020B0604020202020204" pitchFamily="34" charset="0"/>
                <a:hlinkClick r:id="rId4"/>
              </a:rPr>
              <a:t>Sadras</a:t>
            </a:r>
            <a:r>
              <a:rPr lang="en-US" sz="1600" dirty="0">
                <a:latin typeface="Arial" panose="020B0604020202020204" pitchFamily="34" charset="0"/>
                <a:cs typeface="Arial" panose="020B0604020202020204" pitchFamily="34" charset="0"/>
                <a:hlinkClick r:id="rId4"/>
              </a:rPr>
              <a:t> c</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hlinkClick r:id="rId5"/>
              </a:rPr>
              <a:t>Nitrogen economy of early and late-sown maize crops N.E. </a:t>
            </a:r>
            <a:r>
              <a:rPr lang="en-US" sz="1600" dirty="0" err="1">
                <a:latin typeface="Arial" panose="020B0604020202020204" pitchFamily="34" charset="0"/>
                <a:cs typeface="Arial" panose="020B0604020202020204" pitchFamily="34" charset="0"/>
                <a:hlinkClick r:id="rId5"/>
              </a:rPr>
              <a:t>Maltesea,b,c</a:t>
            </a:r>
            <a:r>
              <a:rPr lang="en-US" sz="1600" dirty="0">
                <a:latin typeface="Arial" panose="020B0604020202020204" pitchFamily="34" charset="0"/>
                <a:cs typeface="Arial" panose="020B0604020202020204" pitchFamily="34" charset="0"/>
                <a:hlinkClick r:id="rId5"/>
              </a:rPr>
              <a:t>, , R.J.M. </a:t>
            </a:r>
            <a:r>
              <a:rPr lang="en-US" sz="1600" dirty="0" err="1">
                <a:latin typeface="Arial" panose="020B0604020202020204" pitchFamily="34" charset="0"/>
                <a:cs typeface="Arial" panose="020B0604020202020204" pitchFamily="34" charset="0"/>
                <a:hlinkClick r:id="rId5"/>
              </a:rPr>
              <a:t>Melchiorib</a:t>
            </a:r>
            <a:r>
              <a:rPr lang="en-US" sz="1600" dirty="0">
                <a:latin typeface="Arial" panose="020B0604020202020204" pitchFamily="34" charset="0"/>
                <a:cs typeface="Arial" panose="020B0604020202020204" pitchFamily="34" charset="0"/>
                <a:hlinkClick r:id="rId5"/>
              </a:rPr>
              <a:t> , G.A. </a:t>
            </a:r>
            <a:r>
              <a:rPr lang="en-US" sz="1600" dirty="0" err="1">
                <a:latin typeface="Arial" panose="020B0604020202020204" pitchFamily="34" charset="0"/>
                <a:cs typeface="Arial" panose="020B0604020202020204" pitchFamily="34" charset="0"/>
                <a:hlinkClick r:id="rId5"/>
              </a:rPr>
              <a:t>Maddonnid,e</a:t>
            </a:r>
            <a:r>
              <a:rPr lang="en-US" sz="1600" dirty="0">
                <a:latin typeface="Arial" panose="020B0604020202020204" pitchFamily="34" charset="0"/>
                <a:cs typeface="Arial" panose="020B0604020202020204" pitchFamily="34" charset="0"/>
                <a:hlinkClick r:id="rId5"/>
              </a:rPr>
              <a:t> , J.M. </a:t>
            </a:r>
            <a:r>
              <a:rPr lang="en-US" sz="1600" dirty="0" err="1">
                <a:latin typeface="Arial" panose="020B0604020202020204" pitchFamily="34" charset="0"/>
                <a:cs typeface="Arial" panose="020B0604020202020204" pitchFamily="34" charset="0"/>
                <a:hlinkClick r:id="rId5"/>
              </a:rPr>
              <a:t>Ferreyraf</a:t>
            </a:r>
            <a:r>
              <a:rPr lang="en-US" sz="1600" dirty="0">
                <a:latin typeface="Arial" panose="020B0604020202020204" pitchFamily="34" charset="0"/>
                <a:cs typeface="Arial" panose="020B0604020202020204" pitchFamily="34" charset="0"/>
                <a:hlinkClick r:id="rId5"/>
              </a:rPr>
              <a:t> , O.P. </a:t>
            </a:r>
            <a:r>
              <a:rPr lang="en-US" sz="1600" dirty="0" err="1">
                <a:latin typeface="Arial" panose="020B0604020202020204" pitchFamily="34" charset="0"/>
                <a:cs typeface="Arial" panose="020B0604020202020204" pitchFamily="34" charset="0"/>
                <a:hlinkClick r:id="rId5"/>
              </a:rPr>
              <a:t>Cavigliaa,c</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506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1999" cy="6858000"/>
          </a:xfrm>
          <a:prstGeom prst="rect">
            <a:avLst/>
          </a:prstGeom>
          <a:solidFill>
            <a:srgbClr val="CF5605"/>
          </a:solidFill>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20" name="CuadroTexto 19"/>
          <p:cNvSpPr txBox="1"/>
          <p:nvPr/>
        </p:nvSpPr>
        <p:spPr>
          <a:xfrm>
            <a:off x="803482" y="845362"/>
            <a:ext cx="5873467"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LISTADO DE MÓDULOS</a:t>
            </a:r>
          </a:p>
        </p:txBody>
      </p:sp>
      <p:sp>
        <p:nvSpPr>
          <p:cNvPr id="22" name="Rectángulo 21"/>
          <p:cNvSpPr/>
          <p:nvPr/>
        </p:nvSpPr>
        <p:spPr>
          <a:xfrm>
            <a:off x="917379" y="1479681"/>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E62893B-47B2-46EF-B600-E419ADE7336A}"/>
              </a:ext>
            </a:extLst>
          </p:cNvPr>
          <p:cNvSpPr txBox="1">
            <a:spLocks/>
          </p:cNvSpPr>
          <p:nvPr/>
        </p:nvSpPr>
        <p:spPr>
          <a:xfrm>
            <a:off x="285750" y="1565882"/>
            <a:ext cx="11396546" cy="5313137"/>
          </a:xfrm>
          <a:prstGeom prst="rect">
            <a:avLst/>
          </a:prstGeom>
          <a:ln>
            <a:no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Módulo 1 -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A</a:t>
            </a:r>
            <a:r>
              <a:rPr kumimoji="0" lang="es-AR" sz="18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rreglo</a:t>
            </a: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Espacial: </a:t>
            </a: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Distanciamiento x Densidad x Antecesor x Nutrición</a:t>
            </a:r>
            <a:endPar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a:p>
            <a:pPr lvl="0" algn="l">
              <a:defRPr/>
            </a:pP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Módulo 2 -</a:t>
            </a:r>
            <a:r>
              <a:rPr lang="es-AR" sz="1800" b="1" dirty="0">
                <a:solidFill>
                  <a:prstClr val="white"/>
                </a:solidFill>
                <a:latin typeface="Arial" panose="020B0604020202020204" pitchFamily="34" charset="0"/>
                <a:ea typeface="Uni Neue Heavy" charset="0"/>
                <a:cs typeface="Arial" panose="020B0604020202020204" pitchFamily="34" charset="0"/>
              </a:rPr>
              <a:t> Fertilización Dosis Optimas: </a:t>
            </a:r>
            <a:r>
              <a:rPr lang="en-US" sz="1800" b="1" dirty="0" err="1">
                <a:solidFill>
                  <a:prstClr val="white"/>
                </a:solidFill>
                <a:latin typeface="Arial" panose="020B0604020202020204" pitchFamily="34" charset="0"/>
                <a:ea typeface="Uni Neue Heavy" charset="0"/>
                <a:cs typeface="Arial" panose="020B0604020202020204" pitchFamily="34" charset="0"/>
              </a:rPr>
              <a:t>Híbrido</a:t>
            </a:r>
            <a:r>
              <a:rPr lang="en-US" sz="1800" b="1" dirty="0">
                <a:solidFill>
                  <a:prstClr val="white"/>
                </a:solidFill>
                <a:latin typeface="Arial" panose="020B0604020202020204" pitchFamily="34" charset="0"/>
                <a:ea typeface="Uni Neue Heavy" charset="0"/>
                <a:cs typeface="Arial" panose="020B0604020202020204" pitchFamily="34" charset="0"/>
              </a:rPr>
              <a:t> x N</a:t>
            </a:r>
            <a:r>
              <a:rPr lang="es-AR" sz="1800" b="1" dirty="0" err="1">
                <a:solidFill>
                  <a:prstClr val="white"/>
                </a:solidFill>
                <a:latin typeface="Arial" panose="020B0604020202020204" pitchFamily="34" charset="0"/>
                <a:ea typeface="Uni Neue Heavy" charset="0"/>
                <a:cs typeface="Arial" panose="020B0604020202020204" pitchFamily="34" charset="0"/>
              </a:rPr>
              <a:t>itrógeno</a:t>
            </a:r>
            <a:r>
              <a:rPr lang="es-AR" sz="1800" b="1" dirty="0">
                <a:solidFill>
                  <a:prstClr val="white"/>
                </a:solidFill>
                <a:latin typeface="Arial" panose="020B0604020202020204" pitchFamily="34" charset="0"/>
                <a:ea typeface="Uni Neue Heavy" charset="0"/>
                <a:cs typeface="Arial" panose="020B0604020202020204" pitchFamily="34" charset="0"/>
              </a:rPr>
              <a:t> x Densidad</a:t>
            </a: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endPar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a:p>
            <a:pPr lvl="0" algn="l">
              <a:defRPr/>
            </a:pP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Módulo 3 -</a:t>
            </a:r>
            <a:r>
              <a:rPr lang="en-US"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Técnicas</a:t>
            </a:r>
            <a:r>
              <a:rPr lang="en-US" sz="1800" b="1" dirty="0">
                <a:solidFill>
                  <a:prstClr val="white"/>
                </a:solidFill>
                <a:latin typeface="Arial" panose="020B0604020202020204" pitchFamily="34" charset="0"/>
                <a:ea typeface="Uni Neue Heavy" charset="0"/>
                <a:cs typeface="Arial" panose="020B0604020202020204" pitchFamily="34" charset="0"/>
              </a:rPr>
              <a:t> para </a:t>
            </a:r>
            <a:r>
              <a:rPr lang="en-US" sz="1800" b="1" dirty="0" err="1">
                <a:solidFill>
                  <a:prstClr val="white"/>
                </a:solidFill>
                <a:latin typeface="Arial" panose="020B0604020202020204" pitchFamily="34" charset="0"/>
                <a:ea typeface="Uni Neue Heavy" charset="0"/>
                <a:cs typeface="Arial" panose="020B0604020202020204" pitchFamily="34" charset="0"/>
              </a:rPr>
              <a:t>Mejorar</a:t>
            </a:r>
            <a:r>
              <a:rPr lang="en-US"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Implantación</a:t>
            </a:r>
            <a:r>
              <a:rPr lang="en-US" sz="1800" b="1" dirty="0">
                <a:solidFill>
                  <a:prstClr val="white"/>
                </a:solidFill>
                <a:latin typeface="Arial" panose="020B0604020202020204" pitchFamily="34" charset="0"/>
                <a:ea typeface="Uni Neue Heavy" charset="0"/>
                <a:cs typeface="Arial" panose="020B0604020202020204" pitchFamily="34" charset="0"/>
              </a:rPr>
              <a:t>: P</a:t>
            </a:r>
            <a:r>
              <a:rPr lang="es-AR" sz="1800" b="1" dirty="0" err="1">
                <a:solidFill>
                  <a:prstClr val="white"/>
                </a:solidFill>
                <a:latin typeface="Arial" panose="020B0604020202020204" pitchFamily="34" charset="0"/>
                <a:ea typeface="Uni Neue Heavy" charset="0"/>
                <a:cs typeface="Arial" panose="020B0604020202020204" pitchFamily="34" charset="0"/>
              </a:rPr>
              <a:t>rofundidad</a:t>
            </a:r>
            <a:r>
              <a:rPr lang="es-AR" sz="1800" b="1" dirty="0">
                <a:solidFill>
                  <a:prstClr val="white"/>
                </a:solidFill>
                <a:latin typeface="Arial" panose="020B0604020202020204" pitchFamily="34" charset="0"/>
                <a:ea typeface="Uni Neue Heavy" charset="0"/>
                <a:cs typeface="Arial" panose="020B0604020202020204" pitchFamily="34" charset="0"/>
              </a:rPr>
              <a:t> x Calibrado x Fecha de Siembra</a:t>
            </a:r>
            <a:r>
              <a:rPr lang="en-US" sz="1800" b="1" dirty="0">
                <a:solidFill>
                  <a:prstClr val="white"/>
                </a:solidFill>
                <a:latin typeface="Arial" panose="020B0604020202020204" pitchFamily="34" charset="0"/>
                <a:ea typeface="Uni Neue Heavy" charset="0"/>
                <a:cs typeface="Arial" panose="020B0604020202020204" pitchFamily="34" charset="0"/>
              </a:rPr>
              <a:t> </a:t>
            </a:r>
            <a:endPar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Módulo 4 - </a:t>
            </a: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Fertilización Impacto Fecha de Siembra: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Nitrógeno</a:t>
            </a: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x Fecha de Siembra </a:t>
            </a:r>
            <a:endPar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a:p>
            <a:pPr lvl="0" algn="l">
              <a:defRPr/>
            </a:pP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Módulo 5 -</a:t>
            </a:r>
            <a:r>
              <a:rPr lang="en-US"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Ensayo</a:t>
            </a:r>
            <a:r>
              <a:rPr lang="en-US"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Comparativo</a:t>
            </a:r>
            <a:r>
              <a:rPr lang="en-US" sz="1800" b="1" dirty="0">
                <a:solidFill>
                  <a:prstClr val="white"/>
                </a:solidFill>
                <a:latin typeface="Arial" panose="020B0604020202020204" pitchFamily="34" charset="0"/>
                <a:ea typeface="Uni Neue Heavy" charset="0"/>
                <a:cs typeface="Arial" panose="020B0604020202020204" pitchFamily="34" charset="0"/>
              </a:rPr>
              <a:t> de </a:t>
            </a:r>
            <a:r>
              <a:rPr lang="en-US" sz="1800" b="1" dirty="0" err="1">
                <a:solidFill>
                  <a:prstClr val="white"/>
                </a:solidFill>
                <a:latin typeface="Arial" panose="020B0604020202020204" pitchFamily="34" charset="0"/>
                <a:ea typeface="Uni Neue Heavy" charset="0"/>
                <a:cs typeface="Arial" panose="020B0604020202020204" pitchFamily="34" charset="0"/>
              </a:rPr>
              <a:t>Rendimiento</a:t>
            </a:r>
            <a:r>
              <a:rPr lang="en-US" sz="1800" b="1" dirty="0">
                <a:solidFill>
                  <a:prstClr val="white"/>
                </a:solidFill>
                <a:latin typeface="Arial" panose="020B0604020202020204" pitchFamily="34" charset="0"/>
                <a:ea typeface="Uni Neue Heavy" charset="0"/>
                <a:cs typeface="Arial" panose="020B0604020202020204" pitchFamily="34" charset="0"/>
              </a:rPr>
              <a:t>:</a:t>
            </a:r>
            <a:r>
              <a:rPr lang="es-AR"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Híbrido</a:t>
            </a:r>
            <a:r>
              <a:rPr lang="es-AR" sz="1800" b="1" dirty="0">
                <a:solidFill>
                  <a:prstClr val="white"/>
                </a:solidFill>
                <a:latin typeface="Arial" panose="020B0604020202020204" pitchFamily="34" charset="0"/>
                <a:ea typeface="Uni Neue Heavy" charset="0"/>
                <a:cs typeface="Arial" panose="020B0604020202020204" pitchFamily="34" charset="0"/>
              </a:rPr>
              <a:t> x Fecha de Siembra x Antecesor </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a:p>
            <a:pPr lvl="0" algn="l">
              <a:defRPr/>
            </a:pP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Módulo 6 -</a:t>
            </a:r>
            <a:r>
              <a:rPr lang="en-US" sz="1800" b="1" dirty="0">
                <a:solidFill>
                  <a:prstClr val="white"/>
                </a:solidFill>
                <a:latin typeface="Arial" panose="020B0604020202020204" pitchFamily="34" charset="0"/>
                <a:ea typeface="Uni Neue Heavy" charset="0"/>
                <a:cs typeface="Arial" panose="020B0604020202020204" pitchFamily="34" charset="0"/>
              </a:rPr>
              <a:t> E</a:t>
            </a:r>
            <a:r>
              <a:rPr lang="es-AR" sz="1800" b="1" dirty="0" err="1">
                <a:solidFill>
                  <a:prstClr val="white"/>
                </a:solidFill>
                <a:latin typeface="Arial" panose="020B0604020202020204" pitchFamily="34" charset="0"/>
                <a:ea typeface="Uni Neue Heavy" charset="0"/>
                <a:cs typeface="Arial" panose="020B0604020202020204" pitchFamily="34" charset="0"/>
              </a:rPr>
              <a:t>strategias</a:t>
            </a:r>
            <a:r>
              <a:rPr lang="es-AR" sz="1800" b="1" dirty="0">
                <a:solidFill>
                  <a:prstClr val="white"/>
                </a:solidFill>
                <a:latin typeface="Arial" panose="020B0604020202020204" pitchFamily="34" charset="0"/>
                <a:ea typeface="Uni Neue Heavy" charset="0"/>
                <a:cs typeface="Arial" panose="020B0604020202020204" pitchFamily="34" charset="0"/>
              </a:rPr>
              <a:t> de Fertilización:</a:t>
            </a:r>
            <a:r>
              <a:rPr lang="es-ES_tradnl"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cs typeface="Arial" panose="020B0604020202020204" pitchFamily="34" charset="0"/>
              </a:rPr>
              <a:t>Nutrición</a:t>
            </a:r>
            <a:r>
              <a:rPr lang="en-US" sz="1800" b="1" dirty="0">
                <a:solidFill>
                  <a:prstClr val="white"/>
                </a:solidFill>
                <a:latin typeface="Arial" panose="020B0604020202020204" pitchFamily="34" charset="0"/>
                <a:cs typeface="Arial" panose="020B0604020202020204" pitchFamily="34" charset="0"/>
              </a:rPr>
              <a:t> </a:t>
            </a:r>
            <a:r>
              <a:rPr lang="en-US" sz="1800" b="1" dirty="0" err="1">
                <a:solidFill>
                  <a:prstClr val="white"/>
                </a:solidFill>
                <a:latin typeface="Arial" panose="020B0604020202020204" pitchFamily="34" charset="0"/>
                <a:cs typeface="Arial" panose="020B0604020202020204" pitchFamily="34" charset="0"/>
              </a:rPr>
              <a:t>Maíz</a:t>
            </a:r>
            <a:r>
              <a:rPr lang="en-US" sz="1800" b="1" dirty="0">
                <a:solidFill>
                  <a:prstClr val="white"/>
                </a:solidFill>
                <a:latin typeface="Arial" panose="020B0604020202020204" pitchFamily="34" charset="0"/>
                <a:cs typeface="Arial" panose="020B0604020202020204" pitchFamily="34" charset="0"/>
              </a:rPr>
              <a:t> </a:t>
            </a:r>
            <a:r>
              <a:rPr lang="en-US" sz="1800" b="1" dirty="0" err="1">
                <a:solidFill>
                  <a:prstClr val="white"/>
                </a:solidFill>
                <a:latin typeface="Arial" panose="020B0604020202020204" pitchFamily="34" charset="0"/>
                <a:cs typeface="Arial" panose="020B0604020202020204" pitchFamily="34" charset="0"/>
              </a:rPr>
              <a:t>Demorado</a:t>
            </a:r>
            <a:r>
              <a:rPr lang="en-US" sz="1800" b="1" dirty="0">
                <a:solidFill>
                  <a:prstClr val="white"/>
                </a:solidFill>
                <a:latin typeface="Arial" panose="020B0604020202020204" pitchFamily="34" charset="0"/>
                <a:cs typeface="Arial" panose="020B0604020202020204" pitchFamily="34" charset="0"/>
              </a:rPr>
              <a:t> FS 20/12</a:t>
            </a:r>
            <a:endPar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a:p>
            <a:pPr lvl="0" algn="l">
              <a:defRPr/>
            </a:pP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Módulo 7 </a:t>
            </a:r>
            <a:r>
              <a:rPr lang="es-AR" sz="1800" b="1" dirty="0">
                <a:solidFill>
                  <a:prstClr val="white"/>
                </a:solidFill>
                <a:latin typeface="Arial" panose="020B0604020202020204" pitchFamily="34"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Ensayo</a:t>
            </a:r>
            <a:r>
              <a:rPr lang="en-US"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Comparativo</a:t>
            </a:r>
            <a:r>
              <a:rPr lang="en-US" sz="1800" b="1" dirty="0">
                <a:solidFill>
                  <a:prstClr val="white"/>
                </a:solidFill>
                <a:latin typeface="Arial" panose="020B0604020202020204" pitchFamily="34" charset="0"/>
                <a:ea typeface="Uni Neue Heavy" charset="0"/>
                <a:cs typeface="Arial" panose="020B0604020202020204" pitchFamily="34" charset="0"/>
              </a:rPr>
              <a:t> de </a:t>
            </a:r>
            <a:r>
              <a:rPr lang="en-US" sz="1800" b="1" dirty="0" err="1">
                <a:solidFill>
                  <a:prstClr val="white"/>
                </a:solidFill>
                <a:latin typeface="Arial" panose="020B0604020202020204" pitchFamily="34" charset="0"/>
                <a:ea typeface="Uni Neue Heavy" charset="0"/>
                <a:cs typeface="Arial" panose="020B0604020202020204" pitchFamily="34" charset="0"/>
              </a:rPr>
              <a:t>Rendimiento</a:t>
            </a:r>
            <a:r>
              <a:rPr lang="en-US"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en</a:t>
            </a:r>
            <a:r>
              <a:rPr lang="en-US"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Maíz</a:t>
            </a:r>
            <a:r>
              <a:rPr lang="en-US"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Demorado</a:t>
            </a:r>
            <a:r>
              <a:rPr lang="en-US" sz="1800" b="1" dirty="0">
                <a:solidFill>
                  <a:prstClr val="white"/>
                </a:solidFill>
                <a:latin typeface="Arial" panose="020B0604020202020204" pitchFamily="34" charset="0"/>
                <a:ea typeface="Uni Neue Heavy" charset="0"/>
                <a:cs typeface="Arial" panose="020B0604020202020204" pitchFamily="34" charset="0"/>
              </a:rPr>
              <a:t>: </a:t>
            </a:r>
            <a:r>
              <a:rPr lang="en-US" sz="1800" b="1" dirty="0" err="1">
                <a:solidFill>
                  <a:prstClr val="white"/>
                </a:solidFill>
                <a:latin typeface="Arial" panose="020B0604020202020204" pitchFamily="34" charset="0"/>
                <a:ea typeface="Uni Neue Heavy" charset="0"/>
                <a:cs typeface="Arial" panose="020B0604020202020204" pitchFamily="34" charset="0"/>
              </a:rPr>
              <a:t>Efecto</a:t>
            </a:r>
            <a:r>
              <a:rPr lang="en-US" sz="1800" b="1" dirty="0">
                <a:solidFill>
                  <a:prstClr val="white"/>
                </a:solidFill>
                <a:latin typeface="Arial" panose="020B0604020202020204" pitchFamily="34" charset="0"/>
                <a:ea typeface="Uni Neue Heavy" charset="0"/>
                <a:cs typeface="Arial" panose="020B0604020202020204" pitchFamily="34" charset="0"/>
              </a:rPr>
              <a:t> del </a:t>
            </a:r>
            <a:r>
              <a:rPr lang="en-US" sz="1800" b="1" dirty="0" err="1">
                <a:solidFill>
                  <a:prstClr val="white"/>
                </a:solidFill>
                <a:latin typeface="Arial" panose="020B0604020202020204" pitchFamily="34" charset="0"/>
                <a:ea typeface="Uni Neue Heavy" charset="0"/>
                <a:cs typeface="Arial" panose="020B0604020202020204" pitchFamily="34" charset="0"/>
              </a:rPr>
              <a:t>Ciclo</a:t>
            </a:r>
            <a:r>
              <a:rPr lang="en-US" sz="1800" b="1" dirty="0">
                <a:solidFill>
                  <a:prstClr val="white"/>
                </a:solidFill>
                <a:latin typeface="Arial" panose="020B0604020202020204" pitchFamily="34" charset="0"/>
                <a:ea typeface="Uni Neue Heavy" charset="0"/>
                <a:cs typeface="Arial" panose="020B0604020202020204" pitchFamily="34" charset="0"/>
              </a:rPr>
              <a:t> de los </a:t>
            </a:r>
            <a:r>
              <a:rPr lang="en-US" sz="1800" b="1" dirty="0" err="1">
                <a:solidFill>
                  <a:prstClr val="white"/>
                </a:solidFill>
                <a:latin typeface="Arial" panose="020B0604020202020204" pitchFamily="34" charset="0"/>
                <a:ea typeface="Uni Neue Heavy" charset="0"/>
                <a:cs typeface="Arial" panose="020B0604020202020204" pitchFamily="34" charset="0"/>
              </a:rPr>
              <a:t>Híbridos</a:t>
            </a:r>
            <a:r>
              <a:rPr lang="en-US" sz="1800" b="1" dirty="0">
                <a:solidFill>
                  <a:prstClr val="white"/>
                </a:solidFill>
                <a:latin typeface="Arial" panose="020B0604020202020204" pitchFamily="34" charset="0"/>
                <a:ea typeface="Uni Neue Heavy" charset="0"/>
                <a:cs typeface="Arial" panose="020B0604020202020204" pitchFamily="34" charset="0"/>
              </a:rPr>
              <a:t> </a:t>
            </a: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Módulo 8 -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Soluciones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Herbicidas</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Corteva:</a:t>
            </a: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Titus + Produce</a:t>
            </a: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Módulo </a:t>
            </a:r>
            <a:r>
              <a:rPr lang="es-AR" sz="1800" b="1" dirty="0">
                <a:solidFill>
                  <a:prstClr val="white"/>
                </a:solidFill>
                <a:latin typeface="Arial" panose="020B0604020202020204" pitchFamily="34" charset="0"/>
                <a:cs typeface="Arial" panose="020B0604020202020204" pitchFamily="34" charset="0"/>
              </a:rPr>
              <a:t>9</a:t>
            </a: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Soluciones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Herbicidas</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Corteva: Sistema Enlist</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Módulo</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10 – Soluciones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Fungicidas</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Corteva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Manejo</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de Roya: Stinger en el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Cultivo</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de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Maíz</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Módulo</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11 -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Biotecnologia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Brevant</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y Soluciones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Insecticidas</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Corteva</a:t>
            </a:r>
            <a:r>
              <a:rPr kumimoji="0" lang="es-AR"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endParaRPr kumimoji="0" lang="es-ES_tradnl"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endParaRPr kumimoji="0" lang="es-AR"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342900" marR="0" lvl="0" indent="-342900" algn="l" defTabSz="914400" rtl="0" eaLnBrk="1" fontAlgn="auto" latinLnBrk="0" hangingPunct="1">
              <a:lnSpc>
                <a:spcPts val="2299"/>
              </a:lnSpc>
              <a:spcBef>
                <a:spcPct val="0"/>
              </a:spcBef>
              <a:spcAft>
                <a:spcPts val="0"/>
              </a:spcAft>
              <a:buClrTx/>
              <a:buSzTx/>
              <a:buFontTx/>
              <a:buChar char="-"/>
              <a:tabLst/>
              <a:defRPr/>
            </a:pPr>
            <a:endParaRPr kumimoji="0" lang="es-AR"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24350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950029" y="4071707"/>
            <a:ext cx="2125903"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5</a:t>
            </a:r>
          </a:p>
        </p:txBody>
      </p:sp>
      <p:sp>
        <p:nvSpPr>
          <p:cNvPr id="20" name="CuadroTexto 19"/>
          <p:cNvSpPr txBox="1"/>
          <p:nvPr/>
        </p:nvSpPr>
        <p:spPr>
          <a:xfrm>
            <a:off x="942547" y="5070113"/>
            <a:ext cx="9910790"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Híbrido</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x Fecha de Siembra x Antecesor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22" name="Rectángulo 21"/>
          <p:cNvSpPr/>
          <p:nvPr/>
        </p:nvSpPr>
        <p:spPr>
          <a:xfrm>
            <a:off x="1044949" y="5656146"/>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AFDB2DE0-ECB1-4BE4-915D-CF11C8993AAB}"/>
              </a:ext>
            </a:extLst>
          </p:cNvPr>
          <p:cNvSpPr txBox="1"/>
          <p:nvPr/>
        </p:nvSpPr>
        <p:spPr>
          <a:xfrm>
            <a:off x="952072" y="4527188"/>
            <a:ext cx="9203160"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Ensayo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Comparativo</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de Rendimiento</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1873758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168390"/>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8" name="Rectángulo 10">
            <a:extLst>
              <a:ext uri="{FF2B5EF4-FFF2-40B4-BE49-F238E27FC236}">
                <a16:creationId xmlns:a16="http://schemas.microsoft.com/office/drawing/2014/main" id="{FB808E69-5752-47AC-B355-11472E13C765}"/>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9" name="CuadroTexto 6">
            <a:extLst>
              <a:ext uri="{FF2B5EF4-FFF2-40B4-BE49-F238E27FC236}">
                <a16:creationId xmlns:a16="http://schemas.microsoft.com/office/drawing/2014/main" id="{2C0AFADD-AC9F-4569-A77A-7AF3089F630D}"/>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x Antecesor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10" name="Rectangle 9">
            <a:extLst>
              <a:ext uri="{FF2B5EF4-FFF2-40B4-BE49-F238E27FC236}">
                <a16:creationId xmlns:a16="http://schemas.microsoft.com/office/drawing/2014/main" id="{9EA3F06B-31EC-4914-80C5-A1A1D096BE7A}"/>
              </a:ext>
            </a:extLst>
          </p:cNvPr>
          <p:cNvSpPr/>
          <p:nvPr/>
        </p:nvSpPr>
        <p:spPr>
          <a:xfrm>
            <a:off x="6617089" y="2525333"/>
            <a:ext cx="4032985" cy="3170099"/>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Estos ensayos buscan exponer a los híbridos a diferentes condiciones para poder sumar mas información a la base de datos zonal. Al variar la fecha de siembra y el antecesor, los híbridos censarán diferentes condiciones durante el ciclo permitiendo mayor riqueza al dato generado en una sola localidad experimental.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siembra del ensayo sobre dos antecesores, genera dos ambientes bien diferenciados por disponibilidad de agua a la siembra y la baja disponibilidad de nutrientes a la siembra además de la alta inmovilización en residuos.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CuadroTexto 3">
            <a:extLst>
              <a:ext uri="{FF2B5EF4-FFF2-40B4-BE49-F238E27FC236}">
                <a16:creationId xmlns:a16="http://schemas.microsoft.com/office/drawing/2014/main" id="{BAEE10F0-DFE5-4A79-9747-20B407B2E0F9}"/>
              </a:ext>
            </a:extLst>
          </p:cNvPr>
          <p:cNvSpPr txBox="1"/>
          <p:nvPr/>
        </p:nvSpPr>
        <p:spPr>
          <a:xfrm>
            <a:off x="6616808" y="1478148"/>
            <a:ext cx="4032985" cy="73866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a:t>
            </a:r>
            <a:r>
              <a:rPr kumimoji="0" lang="es-AR"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Analizar la performance de los híbridos expuestos a dos fechas de siembra y dos antecesores diferentes.</a:t>
            </a:r>
          </a:p>
        </p:txBody>
      </p:sp>
      <p:pic>
        <p:nvPicPr>
          <p:cNvPr id="12" name="Imagen 2">
            <a:extLst>
              <a:ext uri="{FF2B5EF4-FFF2-40B4-BE49-F238E27FC236}">
                <a16:creationId xmlns:a16="http://schemas.microsoft.com/office/drawing/2014/main" id="{BD8748C0-5752-4E19-BADC-BE08DBAF74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4142" y="1359132"/>
            <a:ext cx="4930020" cy="5247656"/>
          </a:xfrm>
          <a:prstGeom prst="rect">
            <a:avLst/>
          </a:prstGeom>
        </p:spPr>
      </p:pic>
    </p:spTree>
    <p:extLst>
      <p:ext uri="{BB962C8B-B14F-4D97-AF65-F5344CB8AC3E}">
        <p14:creationId xmlns:p14="http://schemas.microsoft.com/office/powerpoint/2010/main" val="625645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52888"/>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9" name="Rectángulo 10">
            <a:extLst>
              <a:ext uri="{FF2B5EF4-FFF2-40B4-BE49-F238E27FC236}">
                <a16:creationId xmlns:a16="http://schemas.microsoft.com/office/drawing/2014/main" id="{EF1A6DA8-A548-4216-BA8B-96ADF015F626}"/>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6" name="CuadroTexto 6">
            <a:extLst>
              <a:ext uri="{FF2B5EF4-FFF2-40B4-BE49-F238E27FC236}">
                <a16:creationId xmlns:a16="http://schemas.microsoft.com/office/drawing/2014/main" id="{567E6C5D-C86D-4E2D-A0BE-ED4BC2857EFA}"/>
              </a:ext>
            </a:extLst>
          </p:cNvPr>
          <p:cNvSpPr txBox="1"/>
          <p:nvPr/>
        </p:nvSpPr>
        <p:spPr>
          <a:xfrm>
            <a:off x="317634" y="850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x Antecesor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7" name="Rectangle 6">
            <a:extLst>
              <a:ext uri="{FF2B5EF4-FFF2-40B4-BE49-F238E27FC236}">
                <a16:creationId xmlns:a16="http://schemas.microsoft.com/office/drawing/2014/main" id="{909AA63A-5D97-4DD2-8DDA-7C4213E19845}"/>
              </a:ext>
            </a:extLst>
          </p:cNvPr>
          <p:cNvSpPr/>
          <p:nvPr/>
        </p:nvSpPr>
        <p:spPr>
          <a:xfrm>
            <a:off x="6755138" y="4674383"/>
            <a:ext cx="4570088" cy="738664"/>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tomaron para analizar a continuación, las fuentes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variación con efecto significativo o, en su defecto, las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interacciones correspondientes significativas.</a:t>
            </a:r>
          </a:p>
        </p:txBody>
      </p:sp>
      <p:graphicFrame>
        <p:nvGraphicFramePr>
          <p:cNvPr id="2" name="Table 1">
            <a:extLst>
              <a:ext uri="{FF2B5EF4-FFF2-40B4-BE49-F238E27FC236}">
                <a16:creationId xmlns:a16="http://schemas.microsoft.com/office/drawing/2014/main" id="{0D37B542-0AA6-4FEF-AEA1-0D920D39028C}"/>
              </a:ext>
            </a:extLst>
          </p:cNvPr>
          <p:cNvGraphicFramePr>
            <a:graphicFrameLocks noGrp="1"/>
          </p:cNvGraphicFramePr>
          <p:nvPr>
            <p:extLst>
              <p:ext uri="{D42A27DB-BD31-4B8C-83A1-F6EECF244321}">
                <p14:modId xmlns:p14="http://schemas.microsoft.com/office/powerpoint/2010/main" val="533940989"/>
              </p:ext>
            </p:extLst>
          </p:nvPr>
        </p:nvGraphicFramePr>
        <p:xfrm>
          <a:off x="130086" y="1186407"/>
          <a:ext cx="5517621" cy="3130550"/>
        </p:xfrm>
        <a:graphic>
          <a:graphicData uri="http://schemas.openxmlformats.org/drawingml/2006/table">
            <a:tbl>
              <a:tblPr/>
              <a:tblGrid>
                <a:gridCol w="2319001">
                  <a:extLst>
                    <a:ext uri="{9D8B030D-6E8A-4147-A177-3AD203B41FA5}">
                      <a16:colId xmlns:a16="http://schemas.microsoft.com/office/drawing/2014/main" val="2550084704"/>
                    </a:ext>
                  </a:extLst>
                </a:gridCol>
                <a:gridCol w="639724">
                  <a:extLst>
                    <a:ext uri="{9D8B030D-6E8A-4147-A177-3AD203B41FA5}">
                      <a16:colId xmlns:a16="http://schemas.microsoft.com/office/drawing/2014/main" val="2564836247"/>
                    </a:ext>
                  </a:extLst>
                </a:gridCol>
                <a:gridCol w="639724">
                  <a:extLst>
                    <a:ext uri="{9D8B030D-6E8A-4147-A177-3AD203B41FA5}">
                      <a16:colId xmlns:a16="http://schemas.microsoft.com/office/drawing/2014/main" val="196968222"/>
                    </a:ext>
                  </a:extLst>
                </a:gridCol>
                <a:gridCol w="639724">
                  <a:extLst>
                    <a:ext uri="{9D8B030D-6E8A-4147-A177-3AD203B41FA5}">
                      <a16:colId xmlns:a16="http://schemas.microsoft.com/office/drawing/2014/main" val="2632908598"/>
                    </a:ext>
                  </a:extLst>
                </a:gridCol>
                <a:gridCol w="639724">
                  <a:extLst>
                    <a:ext uri="{9D8B030D-6E8A-4147-A177-3AD203B41FA5}">
                      <a16:colId xmlns:a16="http://schemas.microsoft.com/office/drawing/2014/main" val="2726028127"/>
                    </a:ext>
                  </a:extLst>
                </a:gridCol>
                <a:gridCol w="639724">
                  <a:extLst>
                    <a:ext uri="{9D8B030D-6E8A-4147-A177-3AD203B41FA5}">
                      <a16:colId xmlns:a16="http://schemas.microsoft.com/office/drawing/2014/main" val="1347275991"/>
                    </a:ext>
                  </a:extLst>
                </a:gridCol>
              </a:tblGrid>
              <a:tr h="184150">
                <a:tc gridSpan="6">
                  <a:txBody>
                    <a:bodyPr/>
                    <a:lstStyle/>
                    <a:p>
                      <a:pPr algn="l" fontAlgn="b"/>
                      <a:r>
                        <a:rPr lang="es-AR" sz="1100" b="0" i="0" u="none" strike="noStrike" dirty="0">
                          <a:solidFill>
                            <a:srgbClr val="000000"/>
                          </a:solidFill>
                          <a:effectLst/>
                          <a:latin typeface="Arial" panose="020B0604020202020204" pitchFamily="34" charset="0"/>
                        </a:rPr>
                        <a:t>Análisis de la varianza</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148719588"/>
                  </a:ext>
                </a:extLst>
              </a:tr>
              <a:tr h="184150">
                <a:tc>
                  <a:txBody>
                    <a:bodyPr/>
                    <a:lstStyle/>
                    <a:p>
                      <a:pPr algn="l" rtl="0" fontAlgn="ctr"/>
                      <a:r>
                        <a:rPr lang="es-AR" sz="1100" b="0" i="0" u="none" strike="noStrike" dirty="0">
                          <a:solidFill>
                            <a:srgbClr val="000000"/>
                          </a:solidFill>
                          <a:effectLst/>
                          <a:latin typeface="Arial" panose="020B0604020202020204" pitchFamily="34" charset="0"/>
                        </a:rPr>
                        <a:t>   Variable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R²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R² Aj</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CV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4993275"/>
                  </a:ext>
                </a:extLst>
              </a:tr>
              <a:tr h="184150">
                <a:tc>
                  <a:txBody>
                    <a:bodyPr/>
                    <a:lstStyle/>
                    <a:p>
                      <a:pPr algn="l" rtl="0" fontAlgn="ctr"/>
                      <a:r>
                        <a:rPr lang="es-AR" sz="1100" b="0" i="0" u="none" strike="noStrike" dirty="0">
                          <a:solidFill>
                            <a:srgbClr val="000000"/>
                          </a:solidFill>
                          <a:effectLst/>
                          <a:latin typeface="Arial" panose="020B0604020202020204" pitchFamily="34" charset="0"/>
                        </a:rPr>
                        <a:t>Rinde [kg/ha] 14.5%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ctr"/>
                      <a:r>
                        <a:rPr lang="es-AR" sz="1100" b="0" i="0" u="none" strike="noStrike">
                          <a:solidFill>
                            <a:srgbClr val="000000"/>
                          </a:solidFill>
                          <a:effectLst/>
                          <a:latin typeface="Arial" panose="020B0604020202020204" pitchFamily="34" charset="0"/>
                        </a:rPr>
                        <a:t>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ctr"/>
                      <a:r>
                        <a:rPr lang="es-AR" sz="1100" b="0" i="0" u="none" strike="noStrike">
                          <a:solidFill>
                            <a:srgbClr val="000000"/>
                          </a:solidFill>
                          <a:effectLst/>
                          <a:latin typeface="Arial" panose="020B0604020202020204" pitchFamily="34" charset="0"/>
                        </a:rPr>
                        <a:t>0.92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ctr"/>
                      <a:r>
                        <a:rPr lang="es-AR" sz="1100" b="0" i="0" u="none" strike="noStrike">
                          <a:solidFill>
                            <a:srgbClr val="000000"/>
                          </a:solidFill>
                          <a:effectLst/>
                          <a:latin typeface="Arial" panose="020B0604020202020204" pitchFamily="34" charset="0"/>
                        </a:rPr>
                        <a:t>0.89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ctr"/>
                      <a:r>
                        <a:rPr lang="es-AR" sz="1100" b="0" i="0" u="none" strike="noStrike">
                          <a:solidFill>
                            <a:srgbClr val="000000"/>
                          </a:solidFill>
                          <a:effectLst/>
                          <a:latin typeface="Arial" panose="020B0604020202020204" pitchFamily="34" charset="0"/>
                        </a:rPr>
                        <a:t>5.85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93220861"/>
                  </a:ext>
                </a:extLst>
              </a:tr>
              <a:tr h="184150">
                <a:tc>
                  <a:txBody>
                    <a:bodyPr/>
                    <a:lstStyle/>
                    <a:p>
                      <a:pPr algn="l" fontAlgn="b"/>
                      <a:endParaRPr lang="es-AR"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227131310"/>
                  </a:ext>
                </a:extLst>
              </a:tr>
              <a:tr h="184150">
                <a:tc gridSpan="6">
                  <a:txBody>
                    <a:bodyPr/>
                    <a:lstStyle/>
                    <a:p>
                      <a:pPr algn="l" fontAlgn="b"/>
                      <a:r>
                        <a:rPr lang="es-AR" sz="1100" b="0" i="0" u="none" strike="noStrike" dirty="0">
                          <a:solidFill>
                            <a:srgbClr val="000000"/>
                          </a:solidFill>
                          <a:effectLst/>
                          <a:latin typeface="Arial" panose="020B0604020202020204" pitchFamily="34" charset="0"/>
                        </a:rPr>
                        <a:t>Cuadro de Análisis de la Varianza (SC tipo III)</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1536791"/>
                  </a:ext>
                </a:extLst>
              </a:tr>
              <a:tr h="184150">
                <a:tc>
                  <a:txBody>
                    <a:bodyPr/>
                    <a:lstStyle/>
                    <a:p>
                      <a:pPr algn="l" rtl="0" fontAlgn="ctr"/>
                      <a:r>
                        <a:rPr lang="es-AR" sz="1100" b="0" i="0" u="none" strike="noStrike" dirty="0">
                          <a:solidFill>
                            <a:srgbClr val="000000"/>
                          </a:solidFill>
                          <a:effectLst/>
                          <a:latin typeface="Arial" panose="020B0604020202020204" pitchFamily="34" charset="0"/>
                        </a:rPr>
                        <a:t>          F.V.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SC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gl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CM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F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p-valor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710784"/>
                  </a:ext>
                </a:extLst>
              </a:tr>
              <a:tr h="184150">
                <a:tc>
                  <a:txBody>
                    <a:bodyPr/>
                    <a:lstStyle/>
                    <a:p>
                      <a:pPr algn="l" rtl="0" fontAlgn="ctr"/>
                      <a:r>
                        <a:rPr lang="es-AR" sz="1100" b="0" i="0" u="none" strike="noStrike">
                          <a:solidFill>
                            <a:srgbClr val="000000"/>
                          </a:solidFill>
                          <a:effectLst/>
                          <a:latin typeface="Arial" panose="020B0604020202020204" pitchFamily="34" charset="0"/>
                        </a:rPr>
                        <a:t>Modelo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1.48E+08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8246078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30.45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845168"/>
                  </a:ext>
                </a:extLst>
              </a:tr>
              <a:tr h="184150">
                <a:tc>
                  <a:txBody>
                    <a:bodyPr/>
                    <a:lstStyle/>
                    <a:p>
                      <a:pPr algn="l" rtl="0" fontAlgn="ctr"/>
                      <a:r>
                        <a:rPr lang="es-AR" sz="1100" b="0" i="0" u="none" strike="noStrike">
                          <a:solidFill>
                            <a:srgbClr val="000000"/>
                          </a:solidFill>
                          <a:effectLst/>
                          <a:latin typeface="Arial" panose="020B0604020202020204" pitchFamily="34" charset="0"/>
                        </a:rPr>
                        <a:t>Híbrido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11324783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3774928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13.94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6048855"/>
                  </a:ext>
                </a:extLst>
              </a:tr>
              <a:tr h="184150">
                <a:tc>
                  <a:txBody>
                    <a:bodyPr/>
                    <a:lstStyle/>
                    <a:p>
                      <a:pPr algn="l" rtl="0" fontAlgn="ctr"/>
                      <a:r>
                        <a:rPr lang="es-AR" sz="1100" b="0" i="0" u="none" strike="noStrike">
                          <a:solidFill>
                            <a:srgbClr val="000000"/>
                          </a:solidFill>
                          <a:effectLst/>
                          <a:latin typeface="Arial" panose="020B0604020202020204" pitchFamily="34" charset="0"/>
                        </a:rPr>
                        <a:t>Fecha de Siembra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40149648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40149648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148.28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2840284"/>
                  </a:ext>
                </a:extLst>
              </a:tr>
              <a:tr h="184150">
                <a:tc>
                  <a:txBody>
                    <a:bodyPr/>
                    <a:lstStyle/>
                    <a:p>
                      <a:pPr algn="l" rtl="0" fontAlgn="ctr"/>
                      <a:r>
                        <a:rPr lang="es-AR" sz="1100" b="0" i="0" u="none" strike="noStrike" dirty="0">
                          <a:solidFill>
                            <a:srgbClr val="000000"/>
                          </a:solidFill>
                          <a:effectLst/>
                          <a:latin typeface="Arial" panose="020B0604020202020204" pitchFamily="34" charset="0"/>
                        </a:rPr>
                        <a:t>Barbecho (Convencional vs Verde)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79443797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79443797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293.4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14154"/>
                  </a:ext>
                </a:extLst>
              </a:tr>
              <a:tr h="184150">
                <a:tc>
                  <a:txBody>
                    <a:bodyPr/>
                    <a:lstStyle/>
                    <a:p>
                      <a:pPr algn="l" rtl="0" fontAlgn="ctr"/>
                      <a:r>
                        <a:rPr lang="es-AR" sz="1100" b="0" i="0" u="none" strike="noStrike">
                          <a:solidFill>
                            <a:srgbClr val="000000"/>
                          </a:solidFill>
                          <a:effectLst/>
                          <a:latin typeface="Arial" panose="020B0604020202020204" pitchFamily="34" charset="0"/>
                        </a:rPr>
                        <a:t>Bloque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1411212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470404.1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0.1729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220395"/>
                  </a:ext>
                </a:extLst>
              </a:tr>
              <a:tr h="184150">
                <a:tc>
                  <a:txBody>
                    <a:bodyPr/>
                    <a:lstStyle/>
                    <a:p>
                      <a:pPr algn="l" rtl="0" fontAlgn="ctr"/>
                      <a:r>
                        <a:rPr lang="es-AR" sz="1100" b="0" i="0" u="none" strike="noStrike">
                          <a:solidFill>
                            <a:srgbClr val="000000"/>
                          </a:solidFill>
                          <a:effectLst/>
                          <a:latin typeface="Arial" panose="020B0604020202020204" pitchFamily="34" charset="0"/>
                        </a:rPr>
                        <a:t>Híbrido*Fecha de Siembra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7957984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2652661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87328"/>
                  </a:ext>
                </a:extLst>
              </a:tr>
              <a:tr h="184150">
                <a:tc>
                  <a:txBody>
                    <a:bodyPr/>
                    <a:lstStyle/>
                    <a:p>
                      <a:pPr algn="l" rtl="0" fontAlgn="ctr"/>
                      <a:r>
                        <a:rPr lang="es-AR" sz="1100" b="0" i="0" u="none" strike="noStrike">
                          <a:solidFill>
                            <a:srgbClr val="000000"/>
                          </a:solidFill>
                          <a:effectLst/>
                          <a:latin typeface="Arial" panose="020B0604020202020204" pitchFamily="34" charset="0"/>
                        </a:rPr>
                        <a:t>Híbrido*Barbecho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3791010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1263670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4.67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0.0064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532852"/>
                  </a:ext>
                </a:extLst>
              </a:tr>
              <a:tr h="184150">
                <a:tc>
                  <a:txBody>
                    <a:bodyPr/>
                    <a:lstStyle/>
                    <a:p>
                      <a:pPr algn="l" rtl="0" fontAlgn="ctr"/>
                      <a:r>
                        <a:rPr lang="es-AR" sz="1100" b="0" i="0" u="none" strike="noStrike">
                          <a:solidFill>
                            <a:srgbClr val="000000"/>
                          </a:solidFill>
                          <a:effectLst/>
                          <a:latin typeface="Arial" panose="020B0604020202020204" pitchFamily="34" charset="0"/>
                        </a:rPr>
                        <a:t>Fecha de Siembra*Barbecho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19916.27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19916.27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0.07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0.7875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405466"/>
                  </a:ext>
                </a:extLst>
              </a:tr>
              <a:tr h="184150">
                <a:tc>
                  <a:txBody>
                    <a:bodyPr/>
                    <a:lstStyle/>
                    <a:p>
                      <a:pPr algn="l" rtl="0" fontAlgn="ctr"/>
                      <a:r>
                        <a:rPr lang="es-AR" sz="1100" b="0" i="0" u="none" strike="noStrike">
                          <a:solidFill>
                            <a:srgbClr val="000000"/>
                          </a:solidFill>
                          <a:effectLst/>
                          <a:latin typeface="Arial" panose="020B0604020202020204" pitchFamily="34" charset="0"/>
                        </a:rPr>
                        <a:t>Híbrido*Fecha de Siembra*Barbecho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4331054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1443685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5.33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0.0031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1627017"/>
                  </a:ext>
                </a:extLst>
              </a:tr>
              <a:tr h="184150">
                <a:tc>
                  <a:txBody>
                    <a:bodyPr/>
                    <a:lstStyle/>
                    <a:p>
                      <a:pPr algn="l" rtl="0" fontAlgn="ctr"/>
                      <a:r>
                        <a:rPr lang="es-AR" sz="1100" b="0" i="0" u="none" strike="noStrike">
                          <a:solidFill>
                            <a:srgbClr val="000000"/>
                          </a:solidFill>
                          <a:effectLst/>
                          <a:latin typeface="Arial" panose="020B0604020202020204" pitchFamily="34" charset="0"/>
                        </a:rPr>
                        <a:t>Error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12184653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270770.1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2836406"/>
                  </a:ext>
                </a:extLst>
              </a:tr>
              <a:tr h="184150">
                <a:tc>
                  <a:txBody>
                    <a:bodyPr/>
                    <a:lstStyle/>
                    <a:p>
                      <a:pPr algn="l" rtl="0" fontAlgn="ctr"/>
                      <a:r>
                        <a:rPr lang="es-AR" sz="1100" b="0" i="0" u="none" strike="noStrike">
                          <a:solidFill>
                            <a:srgbClr val="000000"/>
                          </a:solidFill>
                          <a:effectLst/>
                          <a:latin typeface="Arial" panose="020B0604020202020204" pitchFamily="34" charset="0"/>
                        </a:rPr>
                        <a:t>Total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1.61E+08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1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079443"/>
                  </a:ext>
                </a:extLst>
              </a:tr>
            </a:tbl>
          </a:graphicData>
        </a:graphic>
      </p:graphicFrame>
      <p:graphicFrame>
        <p:nvGraphicFramePr>
          <p:cNvPr id="3" name="Table 2">
            <a:extLst>
              <a:ext uri="{FF2B5EF4-FFF2-40B4-BE49-F238E27FC236}">
                <a16:creationId xmlns:a16="http://schemas.microsoft.com/office/drawing/2014/main" id="{3CE9BEE6-077D-4880-ABAD-0A8523123EA0}"/>
              </a:ext>
            </a:extLst>
          </p:cNvPr>
          <p:cNvGraphicFramePr>
            <a:graphicFrameLocks noGrp="1"/>
          </p:cNvGraphicFramePr>
          <p:nvPr>
            <p:extLst>
              <p:ext uri="{D42A27DB-BD31-4B8C-83A1-F6EECF244321}">
                <p14:modId xmlns:p14="http://schemas.microsoft.com/office/powerpoint/2010/main" val="4174049007"/>
              </p:ext>
            </p:extLst>
          </p:nvPr>
        </p:nvGraphicFramePr>
        <p:xfrm>
          <a:off x="6676068" y="1611999"/>
          <a:ext cx="4543426" cy="1473200"/>
        </p:xfrm>
        <a:graphic>
          <a:graphicData uri="http://schemas.openxmlformats.org/drawingml/2006/table">
            <a:tbl>
              <a:tblPr/>
              <a:tblGrid>
                <a:gridCol w="2492475">
                  <a:extLst>
                    <a:ext uri="{9D8B030D-6E8A-4147-A177-3AD203B41FA5}">
                      <a16:colId xmlns:a16="http://schemas.microsoft.com/office/drawing/2014/main" val="3394963848"/>
                    </a:ext>
                  </a:extLst>
                </a:gridCol>
                <a:gridCol w="683650">
                  <a:extLst>
                    <a:ext uri="{9D8B030D-6E8A-4147-A177-3AD203B41FA5}">
                      <a16:colId xmlns:a16="http://schemas.microsoft.com/office/drawing/2014/main" val="3338000567"/>
                    </a:ext>
                  </a:extLst>
                </a:gridCol>
                <a:gridCol w="1367301">
                  <a:extLst>
                    <a:ext uri="{9D8B030D-6E8A-4147-A177-3AD203B41FA5}">
                      <a16:colId xmlns:a16="http://schemas.microsoft.com/office/drawing/2014/main" val="4294105767"/>
                    </a:ext>
                  </a:extLst>
                </a:gridCol>
              </a:tblGrid>
              <a:tr h="184150">
                <a:tc>
                  <a:txBody>
                    <a:bodyPr/>
                    <a:lstStyle/>
                    <a:p>
                      <a:pPr algn="ctr" rtl="0" fontAlgn="b"/>
                      <a:r>
                        <a:rPr lang="es-AR" sz="1100" b="0" i="0" u="none" strike="noStrike" dirty="0">
                          <a:solidFill>
                            <a:srgbClr val="000000"/>
                          </a:solidFill>
                          <a:effectLst/>
                          <a:latin typeface="Arial" panose="020B0604020202020204" pitchFamily="34" charset="0"/>
                        </a:rPr>
                        <a:t>Fuente de Variación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b"/>
                      <a:r>
                        <a:rPr lang="es-AR" sz="1100" b="0" i="0" u="none" strike="noStrike">
                          <a:solidFill>
                            <a:srgbClr val="000000"/>
                          </a:solidFill>
                          <a:effectLst/>
                          <a:latin typeface="Arial" panose="020B0604020202020204" pitchFamily="34" charset="0"/>
                        </a:rPr>
                        <a:t>Rendimiento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extLst>
                  <a:ext uri="{0D108BD9-81ED-4DB2-BD59-A6C34878D82A}">
                    <a16:rowId xmlns:a16="http://schemas.microsoft.com/office/drawing/2014/main" val="1374782276"/>
                  </a:ext>
                </a:extLst>
              </a:tr>
              <a:tr h="184150">
                <a:tc>
                  <a:txBody>
                    <a:bodyPr/>
                    <a:lstStyle/>
                    <a:p>
                      <a:pPr algn="ctr" rtl="0" fontAlgn="b"/>
                      <a:r>
                        <a:rPr lang="es-AR" sz="1100" b="0" i="0" u="none" strike="noStrike" dirty="0">
                          <a:solidFill>
                            <a:srgbClr val="000000"/>
                          </a:solidFill>
                          <a:effectLst/>
                          <a:latin typeface="Arial" panose="020B0604020202020204" pitchFamily="34" charset="0"/>
                        </a:rPr>
                        <a:t>F.V.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a:solidFill>
                            <a:srgbClr val="000000"/>
                          </a:solidFill>
                          <a:effectLst/>
                          <a:latin typeface="Arial" panose="020B0604020202020204" pitchFamily="34" charset="0"/>
                        </a:rPr>
                        <a:t>% de explicación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6803102"/>
                  </a:ext>
                </a:extLst>
              </a:tr>
              <a:tr h="184150">
                <a:tc>
                  <a:txBody>
                    <a:bodyPr/>
                    <a:lstStyle/>
                    <a:p>
                      <a:pPr algn="l" rtl="0" fontAlgn="ctr"/>
                      <a:r>
                        <a:rPr lang="es-AR" sz="1100" b="0" i="0" u="none" strike="noStrike" dirty="0">
                          <a:solidFill>
                            <a:srgbClr val="000000"/>
                          </a:solidFill>
                          <a:effectLst/>
                          <a:latin typeface="Arial" panose="020B0604020202020204" pitchFamily="34" charset="0"/>
                        </a:rPr>
                        <a:t>Híbrido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a:solidFill>
                            <a:srgbClr val="000000"/>
                          </a:solidFill>
                          <a:effectLst/>
                          <a:latin typeface="Arial" panose="020B0604020202020204" pitchFamily="34" charset="0"/>
                        </a:rPr>
                        <a:t>7.1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5270045"/>
                  </a:ext>
                </a:extLst>
              </a:tr>
              <a:tr h="184150">
                <a:tc>
                  <a:txBody>
                    <a:bodyPr/>
                    <a:lstStyle/>
                    <a:p>
                      <a:pPr algn="l" rtl="0" fontAlgn="ctr"/>
                      <a:r>
                        <a:rPr lang="es-AR" sz="1100" b="1" i="0" u="none" strike="noStrike" dirty="0">
                          <a:solidFill>
                            <a:srgbClr val="000000"/>
                          </a:solidFill>
                          <a:effectLst/>
                          <a:highlight>
                            <a:srgbClr val="FFFF00"/>
                          </a:highlight>
                          <a:latin typeface="Arial" panose="020B0604020202020204" pitchFamily="34" charset="0"/>
                        </a:rPr>
                        <a:t>Fecha de Siembra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dirty="0">
                          <a:solidFill>
                            <a:srgbClr val="000000"/>
                          </a:solidFill>
                          <a:effectLst/>
                          <a:highlight>
                            <a:srgbClr val="FFFF00"/>
                          </a:highlight>
                          <a:latin typeface="Arial" panose="020B0604020202020204" pitchFamily="34" charset="0"/>
                        </a:rPr>
                        <a:t>25.0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8959799"/>
                  </a:ext>
                </a:extLst>
              </a:tr>
              <a:tr h="184150">
                <a:tc>
                  <a:txBody>
                    <a:bodyPr/>
                    <a:lstStyle/>
                    <a:p>
                      <a:pPr algn="l" rtl="0" fontAlgn="ctr"/>
                      <a:r>
                        <a:rPr lang="es-AR" sz="1100" b="1" i="0" u="none" strike="noStrike" dirty="0">
                          <a:solidFill>
                            <a:srgbClr val="000000"/>
                          </a:solidFill>
                          <a:effectLst/>
                          <a:highlight>
                            <a:srgbClr val="FFFF00"/>
                          </a:highlight>
                          <a:latin typeface="Arial" panose="020B0604020202020204" pitchFamily="34" charset="0"/>
                        </a:rPr>
                        <a:t>Barbecho (Convencional Vs Verde)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dirty="0">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100" b="0" i="0" u="none" strike="noStrike" dirty="0">
                          <a:solidFill>
                            <a:srgbClr val="000000"/>
                          </a:solidFill>
                          <a:effectLst/>
                          <a:highlight>
                            <a:srgbClr val="FFFF00"/>
                          </a:highlight>
                          <a:latin typeface="Arial" panose="020B0604020202020204" pitchFamily="34" charset="0"/>
                        </a:rPr>
                        <a:t>49.5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189341"/>
                  </a:ext>
                </a:extLst>
              </a:tr>
              <a:tr h="184150">
                <a:tc>
                  <a:txBody>
                    <a:bodyPr/>
                    <a:lstStyle/>
                    <a:p>
                      <a:pPr algn="l" rtl="0" fontAlgn="ctr"/>
                      <a:r>
                        <a:rPr lang="es-AR" sz="1100" b="0" i="0" u="none" strike="noStrike">
                          <a:solidFill>
                            <a:srgbClr val="000000"/>
                          </a:solidFill>
                          <a:effectLst/>
                          <a:latin typeface="Arial" panose="020B0604020202020204" pitchFamily="34" charset="0"/>
                        </a:rPr>
                        <a:t>Híbrido*Fecha de Siembra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dirty="0">
                          <a:solidFill>
                            <a:srgbClr val="000000"/>
                          </a:solidFill>
                          <a:effectLst/>
                          <a:latin typeface="Arial" panose="020B0604020202020204" pitchFamily="34" charset="0"/>
                        </a:rPr>
                        <a:t>&lt;0.0001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842443"/>
                  </a:ext>
                </a:extLst>
              </a:tr>
              <a:tr h="184150">
                <a:tc>
                  <a:txBody>
                    <a:bodyPr/>
                    <a:lstStyle/>
                    <a:p>
                      <a:pPr algn="l" rtl="0" fontAlgn="ctr"/>
                      <a:r>
                        <a:rPr lang="es-AR" sz="1100" b="0" i="0" u="none" strike="noStrike">
                          <a:solidFill>
                            <a:srgbClr val="000000"/>
                          </a:solidFill>
                          <a:effectLst/>
                          <a:latin typeface="Arial" panose="020B0604020202020204" pitchFamily="34" charset="0"/>
                        </a:rPr>
                        <a:t>Híbrido*Barbecho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0.0064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dirty="0">
                          <a:solidFill>
                            <a:srgbClr val="000000"/>
                          </a:solidFill>
                          <a:effectLst/>
                          <a:latin typeface="Arial" panose="020B060402020202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2387532"/>
                  </a:ext>
                </a:extLst>
              </a:tr>
              <a:tr h="184150">
                <a:tc>
                  <a:txBody>
                    <a:bodyPr/>
                    <a:lstStyle/>
                    <a:p>
                      <a:pPr algn="l" rtl="0" fontAlgn="ctr"/>
                      <a:r>
                        <a:rPr lang="es-AR" sz="1100" b="0" i="0" u="none" strike="noStrike" dirty="0">
                          <a:solidFill>
                            <a:srgbClr val="000000"/>
                          </a:solidFill>
                          <a:effectLst/>
                          <a:latin typeface="Arial" panose="020B0604020202020204" pitchFamily="34" charset="0"/>
                        </a:rPr>
                        <a:t>Híbrido*Fecha de Siembra*Barbecho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a:solidFill>
                            <a:srgbClr val="000000"/>
                          </a:solidFill>
                          <a:effectLst/>
                          <a:latin typeface="Arial" panose="020B0604020202020204" pitchFamily="34" charset="0"/>
                        </a:rPr>
                        <a:t>0.0031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100" b="0" i="0" u="none" strike="noStrike" dirty="0">
                          <a:solidFill>
                            <a:srgbClr val="000000"/>
                          </a:solidFill>
                          <a:effectLst/>
                          <a:latin typeface="Arial" panose="020B0604020202020204" pitchFamily="34" charset="0"/>
                        </a:rPr>
                        <a:t>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091804"/>
                  </a:ext>
                </a:extLst>
              </a:tr>
            </a:tbl>
          </a:graphicData>
        </a:graphic>
      </p:graphicFrame>
      <p:sp>
        <p:nvSpPr>
          <p:cNvPr id="4" name="Rectangle 3">
            <a:extLst>
              <a:ext uri="{FF2B5EF4-FFF2-40B4-BE49-F238E27FC236}">
                <a16:creationId xmlns:a16="http://schemas.microsoft.com/office/drawing/2014/main" id="{714E31F9-FBCC-41FC-857C-2B63E676FCB3}"/>
              </a:ext>
            </a:extLst>
          </p:cNvPr>
          <p:cNvSpPr/>
          <p:nvPr/>
        </p:nvSpPr>
        <p:spPr>
          <a:xfrm>
            <a:off x="5899781" y="3397277"/>
            <a:ext cx="6096000" cy="1169551"/>
          </a:xfrm>
          <a:prstGeom prst="rect">
            <a:avLst/>
          </a:prstGeom>
          <a:ln>
            <a:solidFill>
              <a:schemeClr val="tx1"/>
            </a:solidFill>
          </a:ln>
        </p:spPr>
        <p:txBody>
          <a:bodyPr>
            <a:spAutoFit/>
          </a:bodyPr>
          <a:lstStyle/>
          <a:p>
            <a:pPr lvl="0">
              <a:defRPr/>
            </a:pPr>
            <a:r>
              <a:rPr lang="es-AR" sz="1400" dirty="0">
                <a:solidFill>
                  <a:prstClr val="black"/>
                </a:solidFill>
                <a:latin typeface="Arial" panose="020B0604020202020204" pitchFamily="34" charset="0"/>
                <a:cs typeface="Arial" panose="020B0604020202020204" pitchFamily="34" charset="0"/>
              </a:rPr>
              <a:t>Las fuentes de variación que explicaron la mayor proporción de la varianza del rendimiento fueron el tipo de Barbecho (Convencional vs Verde) y la fecha de siembra (FS) 49.5% y 25.%, respectivamente. Híbrido y las interacciones híbrido x FS e Híbrido x FS x Barbecho explicaron en menor medida la productividad de las parcelas. </a:t>
            </a:r>
          </a:p>
        </p:txBody>
      </p:sp>
      <p:pic>
        <p:nvPicPr>
          <p:cNvPr id="5" name="Picture 4">
            <a:extLst>
              <a:ext uri="{FF2B5EF4-FFF2-40B4-BE49-F238E27FC236}">
                <a16:creationId xmlns:a16="http://schemas.microsoft.com/office/drawing/2014/main" id="{00717CCC-BC7B-4A89-8F40-C3E952EDD0F9}"/>
              </a:ext>
            </a:extLst>
          </p:cNvPr>
          <p:cNvPicPr>
            <a:picLocks noChangeAspect="1"/>
          </p:cNvPicPr>
          <p:nvPr/>
        </p:nvPicPr>
        <p:blipFill>
          <a:blip r:embed="rId4"/>
          <a:stretch>
            <a:fillRect/>
          </a:stretch>
        </p:blipFill>
        <p:spPr>
          <a:xfrm>
            <a:off x="1962149" y="4406345"/>
            <a:ext cx="2269331" cy="2394020"/>
          </a:xfrm>
          <a:prstGeom prst="rect">
            <a:avLst/>
          </a:prstGeom>
        </p:spPr>
      </p:pic>
    </p:spTree>
    <p:extLst>
      <p:ext uri="{BB962C8B-B14F-4D97-AF65-F5344CB8AC3E}">
        <p14:creationId xmlns:p14="http://schemas.microsoft.com/office/powerpoint/2010/main" val="41266225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10074790" y="43363"/>
            <a:ext cx="2006173" cy="1147262"/>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9" name="Rectángulo 10">
            <a:extLst>
              <a:ext uri="{FF2B5EF4-FFF2-40B4-BE49-F238E27FC236}">
                <a16:creationId xmlns:a16="http://schemas.microsoft.com/office/drawing/2014/main" id="{EF1A6DA8-A548-4216-BA8B-96ADF015F626}"/>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6" name="CuadroTexto 6">
            <a:extLst>
              <a:ext uri="{FF2B5EF4-FFF2-40B4-BE49-F238E27FC236}">
                <a16:creationId xmlns:a16="http://schemas.microsoft.com/office/drawing/2014/main" id="{567E6C5D-C86D-4E2D-A0BE-ED4BC2857EFA}"/>
              </a:ext>
            </a:extLst>
          </p:cNvPr>
          <p:cNvSpPr txBox="1"/>
          <p:nvPr/>
        </p:nvSpPr>
        <p:spPr>
          <a:xfrm>
            <a:off x="317634" y="850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x Antecesor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7" name="Chart 6">
            <a:extLst>
              <a:ext uri="{FF2B5EF4-FFF2-40B4-BE49-F238E27FC236}">
                <a16:creationId xmlns:a16="http://schemas.microsoft.com/office/drawing/2014/main" id="{D26A5FB8-B03B-4A09-9858-16AFF9CC3D5C}"/>
              </a:ext>
            </a:extLst>
          </p:cNvPr>
          <p:cNvGraphicFramePr>
            <a:graphicFrameLocks/>
          </p:cNvGraphicFramePr>
          <p:nvPr>
            <p:extLst>
              <p:ext uri="{D42A27DB-BD31-4B8C-83A1-F6EECF244321}">
                <p14:modId xmlns:p14="http://schemas.microsoft.com/office/powerpoint/2010/main" val="1481407697"/>
              </p:ext>
            </p:extLst>
          </p:nvPr>
        </p:nvGraphicFramePr>
        <p:xfrm>
          <a:off x="317634" y="1473273"/>
          <a:ext cx="55245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DC4C61DD-49B7-4FD3-9771-C15D46D98507}"/>
              </a:ext>
            </a:extLst>
          </p:cNvPr>
          <p:cNvGraphicFramePr>
            <a:graphicFrameLocks noGrp="1"/>
          </p:cNvGraphicFramePr>
          <p:nvPr>
            <p:extLst>
              <p:ext uri="{D42A27DB-BD31-4B8C-83A1-F6EECF244321}">
                <p14:modId xmlns:p14="http://schemas.microsoft.com/office/powerpoint/2010/main" val="405046726"/>
              </p:ext>
            </p:extLst>
          </p:nvPr>
        </p:nvGraphicFramePr>
        <p:xfrm>
          <a:off x="1041534" y="4460890"/>
          <a:ext cx="4076700" cy="1326356"/>
        </p:xfrm>
        <a:graphic>
          <a:graphicData uri="http://schemas.openxmlformats.org/drawingml/2006/table">
            <a:tbl>
              <a:tblPr/>
              <a:tblGrid>
                <a:gridCol w="1333500">
                  <a:extLst>
                    <a:ext uri="{9D8B030D-6E8A-4147-A177-3AD203B41FA5}">
                      <a16:colId xmlns:a16="http://schemas.microsoft.com/office/drawing/2014/main" val="2758719350"/>
                    </a:ext>
                  </a:extLst>
                </a:gridCol>
                <a:gridCol w="457200">
                  <a:extLst>
                    <a:ext uri="{9D8B030D-6E8A-4147-A177-3AD203B41FA5}">
                      <a16:colId xmlns:a16="http://schemas.microsoft.com/office/drawing/2014/main" val="1850411274"/>
                    </a:ext>
                  </a:extLst>
                </a:gridCol>
                <a:gridCol w="431800">
                  <a:extLst>
                    <a:ext uri="{9D8B030D-6E8A-4147-A177-3AD203B41FA5}">
                      <a16:colId xmlns:a16="http://schemas.microsoft.com/office/drawing/2014/main" val="3958680371"/>
                    </a:ext>
                  </a:extLst>
                </a:gridCol>
                <a:gridCol w="609600">
                  <a:extLst>
                    <a:ext uri="{9D8B030D-6E8A-4147-A177-3AD203B41FA5}">
                      <a16:colId xmlns:a16="http://schemas.microsoft.com/office/drawing/2014/main" val="3438095246"/>
                    </a:ext>
                  </a:extLst>
                </a:gridCol>
                <a:gridCol w="558800">
                  <a:extLst>
                    <a:ext uri="{9D8B030D-6E8A-4147-A177-3AD203B41FA5}">
                      <a16:colId xmlns:a16="http://schemas.microsoft.com/office/drawing/2014/main" val="4035861134"/>
                    </a:ext>
                  </a:extLst>
                </a:gridCol>
                <a:gridCol w="685800">
                  <a:extLst>
                    <a:ext uri="{9D8B030D-6E8A-4147-A177-3AD203B41FA5}">
                      <a16:colId xmlns:a16="http://schemas.microsoft.com/office/drawing/2014/main" val="109188146"/>
                    </a:ext>
                  </a:extLst>
                </a:gridCol>
              </a:tblGrid>
              <a:tr h="184150">
                <a:tc gridSpan="6">
                  <a:txBody>
                    <a:bodyPr/>
                    <a:lstStyle/>
                    <a:p>
                      <a:pPr algn="l" fontAlgn="b"/>
                      <a:r>
                        <a:rPr lang="en-US" sz="1100" b="0" i="0" u="none" strike="noStrike">
                          <a:solidFill>
                            <a:srgbClr val="000000"/>
                          </a:solidFill>
                          <a:effectLst/>
                          <a:latin typeface="Calibri" panose="020F0502020204030204" pitchFamily="34" charset="0"/>
                        </a:rPr>
                        <a:t>Test:LSD Fisher Alfa=0.05 DMS=370.54162. Error: 270770.0656 gl: 45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905448882"/>
                  </a:ext>
                </a:extLst>
              </a:tr>
              <a:tr h="221456">
                <a:tc>
                  <a:txBody>
                    <a:bodyPr/>
                    <a:lstStyle/>
                    <a:p>
                      <a:pPr algn="ctr" rtl="0" fontAlgn="ctr"/>
                      <a:r>
                        <a:rPr lang="es-AR" sz="1000" b="0" i="0" u="none" strike="noStrike">
                          <a:solidFill>
                            <a:srgbClr val="000000"/>
                          </a:solidFill>
                          <a:effectLst/>
                          <a:latin typeface="Arial" panose="020B0604020202020204" pitchFamily="34" charset="0"/>
                        </a:rPr>
                        <a:t>     Híbrido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Medias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E.E.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802348"/>
                  </a:ext>
                </a:extLst>
              </a:tr>
              <a:tr h="184150">
                <a:tc>
                  <a:txBody>
                    <a:bodyPr/>
                    <a:lstStyle/>
                    <a:p>
                      <a:pPr algn="ctr" rtl="0" fontAlgn="ctr"/>
                      <a:r>
                        <a:rPr lang="es-AR" sz="1000" b="0" i="0" u="none" strike="noStrike">
                          <a:solidFill>
                            <a:srgbClr val="000000"/>
                          </a:solidFill>
                          <a:effectLst/>
                          <a:latin typeface="Arial" panose="020B0604020202020204" pitchFamily="34" charset="0"/>
                        </a:rPr>
                        <a:t>Exp. Precomercial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9256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130.09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9542935"/>
                  </a:ext>
                </a:extLst>
              </a:tr>
              <a:tr h="184150">
                <a:tc>
                  <a:txBody>
                    <a:bodyPr/>
                    <a:lstStyle/>
                    <a:p>
                      <a:pPr algn="ctr" rtl="0" fontAlgn="ctr"/>
                      <a:r>
                        <a:rPr lang="es-AR" sz="1000" b="0" i="0" u="none" strike="noStrike">
                          <a:solidFill>
                            <a:srgbClr val="000000"/>
                          </a:solidFill>
                          <a:effectLst/>
                          <a:latin typeface="Arial" panose="020B0604020202020204" pitchFamily="34" charset="0"/>
                        </a:rPr>
                        <a:t>NEXT 22.6 PWU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9179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130.09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2464408"/>
                  </a:ext>
                </a:extLst>
              </a:tr>
              <a:tr h="184150">
                <a:tc>
                  <a:txBody>
                    <a:bodyPr/>
                    <a:lstStyle/>
                    <a:p>
                      <a:pPr algn="ctr" rtl="0" fontAlgn="ctr"/>
                      <a:r>
                        <a:rPr lang="es-AR" sz="1000" b="0" i="0" u="none" strike="noStrike">
                          <a:solidFill>
                            <a:srgbClr val="000000"/>
                          </a:solidFill>
                          <a:effectLst/>
                          <a:latin typeface="Arial" panose="020B0604020202020204" pitchFamily="34" charset="0"/>
                        </a:rPr>
                        <a:t>NEXT 22.6 PWE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8962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130.09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6170"/>
                  </a:ext>
                </a:extLst>
              </a:tr>
              <a:tr h="184150">
                <a:tc>
                  <a:txBody>
                    <a:bodyPr/>
                    <a:lstStyle/>
                    <a:p>
                      <a:pPr algn="ctr" rtl="0" fontAlgn="ctr"/>
                      <a:r>
                        <a:rPr lang="es-AR" sz="1000" b="0" i="0" u="none" strike="noStrike">
                          <a:solidFill>
                            <a:srgbClr val="000000"/>
                          </a:solidFill>
                          <a:effectLst/>
                          <a:latin typeface="Arial" panose="020B0604020202020204" pitchFamily="34" charset="0"/>
                        </a:rPr>
                        <a:t>Híb. Competencia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8193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130.09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B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339152"/>
                  </a:ext>
                </a:extLst>
              </a:tr>
              <a:tr h="184150">
                <a:tc gridSpan="6">
                  <a:txBody>
                    <a:bodyPr/>
                    <a:lstStyle/>
                    <a:p>
                      <a:pPr algn="l" fontAlgn="b"/>
                      <a:r>
                        <a:rPr lang="es-AR" sz="1000" b="0" i="0" u="none" strike="noStrike" dirty="0">
                          <a:solidFill>
                            <a:srgbClr val="000000"/>
                          </a:solidFill>
                          <a:effectLst/>
                          <a:latin typeface="Calibri" panose="020F050202020403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971236858"/>
                  </a:ext>
                </a:extLst>
              </a:tr>
            </a:tbl>
          </a:graphicData>
        </a:graphic>
      </p:graphicFrame>
      <p:graphicFrame>
        <p:nvGraphicFramePr>
          <p:cNvPr id="11" name="Table 10">
            <a:extLst>
              <a:ext uri="{FF2B5EF4-FFF2-40B4-BE49-F238E27FC236}">
                <a16:creationId xmlns:a16="http://schemas.microsoft.com/office/drawing/2014/main" id="{38D12810-85F5-45B1-841A-12E053DA20E8}"/>
              </a:ext>
            </a:extLst>
          </p:cNvPr>
          <p:cNvGraphicFramePr>
            <a:graphicFrameLocks noGrp="1"/>
          </p:cNvGraphicFramePr>
          <p:nvPr>
            <p:extLst>
              <p:ext uri="{D42A27DB-BD31-4B8C-83A1-F6EECF244321}">
                <p14:modId xmlns:p14="http://schemas.microsoft.com/office/powerpoint/2010/main" val="948051458"/>
              </p:ext>
            </p:extLst>
          </p:nvPr>
        </p:nvGraphicFramePr>
        <p:xfrm>
          <a:off x="6921368" y="4587459"/>
          <a:ext cx="4470400" cy="1064245"/>
        </p:xfrm>
        <a:graphic>
          <a:graphicData uri="http://schemas.openxmlformats.org/drawingml/2006/table">
            <a:tbl>
              <a:tblPr/>
              <a:tblGrid>
                <a:gridCol w="1524000">
                  <a:extLst>
                    <a:ext uri="{9D8B030D-6E8A-4147-A177-3AD203B41FA5}">
                      <a16:colId xmlns:a16="http://schemas.microsoft.com/office/drawing/2014/main" val="3688377880"/>
                    </a:ext>
                  </a:extLst>
                </a:gridCol>
                <a:gridCol w="647700">
                  <a:extLst>
                    <a:ext uri="{9D8B030D-6E8A-4147-A177-3AD203B41FA5}">
                      <a16:colId xmlns:a16="http://schemas.microsoft.com/office/drawing/2014/main" val="2503958720"/>
                    </a:ext>
                  </a:extLst>
                </a:gridCol>
                <a:gridCol w="431800">
                  <a:extLst>
                    <a:ext uri="{9D8B030D-6E8A-4147-A177-3AD203B41FA5}">
                      <a16:colId xmlns:a16="http://schemas.microsoft.com/office/drawing/2014/main" val="3337549171"/>
                    </a:ext>
                  </a:extLst>
                </a:gridCol>
                <a:gridCol w="609600">
                  <a:extLst>
                    <a:ext uri="{9D8B030D-6E8A-4147-A177-3AD203B41FA5}">
                      <a16:colId xmlns:a16="http://schemas.microsoft.com/office/drawing/2014/main" val="1035556488"/>
                    </a:ext>
                  </a:extLst>
                </a:gridCol>
                <a:gridCol w="571500">
                  <a:extLst>
                    <a:ext uri="{9D8B030D-6E8A-4147-A177-3AD203B41FA5}">
                      <a16:colId xmlns:a16="http://schemas.microsoft.com/office/drawing/2014/main" val="1519462836"/>
                    </a:ext>
                  </a:extLst>
                </a:gridCol>
                <a:gridCol w="685800">
                  <a:extLst>
                    <a:ext uri="{9D8B030D-6E8A-4147-A177-3AD203B41FA5}">
                      <a16:colId xmlns:a16="http://schemas.microsoft.com/office/drawing/2014/main" val="1830267389"/>
                    </a:ext>
                  </a:extLst>
                </a:gridCol>
              </a:tblGrid>
              <a:tr h="212849">
                <a:tc gridSpan="6">
                  <a:txBody>
                    <a:bodyPr/>
                    <a:lstStyle/>
                    <a:p>
                      <a:pPr algn="l" fontAlgn="b"/>
                      <a:r>
                        <a:rPr lang="en-US" sz="1100" b="0" i="0" u="none" strike="noStrike" dirty="0" err="1">
                          <a:solidFill>
                            <a:srgbClr val="000000"/>
                          </a:solidFill>
                          <a:effectLst/>
                          <a:latin typeface="Arial" panose="020B0604020202020204" pitchFamily="34" charset="0"/>
                        </a:rPr>
                        <a:t>Test:LSD</a:t>
                      </a:r>
                      <a:r>
                        <a:rPr lang="en-US" sz="1100" b="0" i="0" u="none" strike="noStrike" dirty="0">
                          <a:solidFill>
                            <a:srgbClr val="000000"/>
                          </a:solidFill>
                          <a:effectLst/>
                          <a:latin typeface="Arial" panose="020B0604020202020204" pitchFamily="34" charset="0"/>
                        </a:rPr>
                        <a:t> Fisher Alfa=0.05 DMS=262.01249. Error: 270770.0656 </a:t>
                      </a:r>
                      <a:r>
                        <a:rPr lang="en-US" sz="1100" b="0" i="0" u="none" strike="noStrike" dirty="0" err="1">
                          <a:solidFill>
                            <a:srgbClr val="000000"/>
                          </a:solidFill>
                          <a:effectLst/>
                          <a:latin typeface="Arial" panose="020B0604020202020204" pitchFamily="34" charset="0"/>
                        </a:rPr>
                        <a:t>gl</a:t>
                      </a:r>
                      <a:r>
                        <a:rPr lang="en-US" sz="1100" b="0" i="0" u="none" strike="noStrike" dirty="0">
                          <a:solidFill>
                            <a:srgbClr val="000000"/>
                          </a:solidFill>
                          <a:effectLst/>
                          <a:latin typeface="Arial" panose="020B0604020202020204" pitchFamily="34" charset="0"/>
                        </a:rPr>
                        <a:t>: 45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676848222"/>
                  </a:ext>
                </a:extLst>
              </a:tr>
              <a:tr h="212849">
                <a:tc>
                  <a:txBody>
                    <a:bodyPr/>
                    <a:lstStyle/>
                    <a:p>
                      <a:pPr algn="ctr" rtl="0" fontAlgn="ctr"/>
                      <a:r>
                        <a:rPr lang="es-AR" sz="1000" b="0" i="0" u="none" strike="noStrike">
                          <a:solidFill>
                            <a:srgbClr val="000000"/>
                          </a:solidFill>
                          <a:effectLst/>
                          <a:latin typeface="Arial" panose="020B0604020202020204" pitchFamily="34" charset="0"/>
                        </a:rPr>
                        <a:t>Fecha de Siembra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Medias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E.E.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098043"/>
                  </a:ext>
                </a:extLst>
              </a:tr>
              <a:tr h="212849">
                <a:tc>
                  <a:txBody>
                    <a:bodyPr/>
                    <a:lstStyle/>
                    <a:p>
                      <a:pPr algn="ctr" rtl="0" fontAlgn="ctr"/>
                      <a:r>
                        <a:rPr lang="es-AR" sz="1000" b="0" i="0" u="none" strike="noStrike">
                          <a:solidFill>
                            <a:srgbClr val="000000"/>
                          </a:solidFill>
                          <a:effectLst/>
                          <a:latin typeface="Arial" panose="020B0604020202020204" pitchFamily="34" charset="0"/>
                        </a:rPr>
                        <a:t>FS2 (24 Nov)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9689.63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91.99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249831"/>
                  </a:ext>
                </a:extLst>
              </a:tr>
              <a:tr h="212849">
                <a:tc>
                  <a:txBody>
                    <a:bodyPr/>
                    <a:lstStyle/>
                    <a:p>
                      <a:pPr algn="ctr" rtl="0" fontAlgn="ctr"/>
                      <a:r>
                        <a:rPr lang="es-AR" sz="1000" b="0" i="0" u="none" strike="noStrike">
                          <a:solidFill>
                            <a:srgbClr val="000000"/>
                          </a:solidFill>
                          <a:effectLst/>
                          <a:latin typeface="Arial" panose="020B0604020202020204" pitchFamily="34" charset="0"/>
                        </a:rPr>
                        <a:t>FS1 (24 Oct)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8105.53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91.99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B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397325"/>
                  </a:ext>
                </a:extLst>
              </a:tr>
              <a:tr h="212849">
                <a:tc gridSpan="6">
                  <a:txBody>
                    <a:bodyPr/>
                    <a:lstStyle/>
                    <a:p>
                      <a:pPr algn="l" fontAlgn="b"/>
                      <a:r>
                        <a:rPr lang="es-AR" sz="1100" b="0" i="0" u="none" strike="noStrike" dirty="0">
                          <a:solidFill>
                            <a:srgbClr val="000000"/>
                          </a:solidFill>
                          <a:effectLst/>
                          <a:latin typeface="Calibri" panose="020F050202020403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887912324"/>
                  </a:ext>
                </a:extLst>
              </a:tr>
            </a:tbl>
          </a:graphicData>
        </a:graphic>
      </p:graphicFrame>
      <p:graphicFrame>
        <p:nvGraphicFramePr>
          <p:cNvPr id="12" name="Chart 11">
            <a:extLst>
              <a:ext uri="{FF2B5EF4-FFF2-40B4-BE49-F238E27FC236}">
                <a16:creationId xmlns:a16="http://schemas.microsoft.com/office/drawing/2014/main" id="{95566432-D9FF-4760-BF0F-50EEA34861A0}"/>
              </a:ext>
            </a:extLst>
          </p:cNvPr>
          <p:cNvGraphicFramePr>
            <a:graphicFrameLocks/>
          </p:cNvGraphicFramePr>
          <p:nvPr>
            <p:extLst>
              <p:ext uri="{D42A27DB-BD31-4B8C-83A1-F6EECF244321}">
                <p14:modId xmlns:p14="http://schemas.microsoft.com/office/powerpoint/2010/main" val="1723452077"/>
              </p:ext>
            </p:extLst>
          </p:nvPr>
        </p:nvGraphicFramePr>
        <p:xfrm>
          <a:off x="6696075" y="1473273"/>
          <a:ext cx="5105399" cy="272558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45812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10306050" y="24314"/>
            <a:ext cx="1832063" cy="104769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9" name="Rectángulo 10">
            <a:extLst>
              <a:ext uri="{FF2B5EF4-FFF2-40B4-BE49-F238E27FC236}">
                <a16:creationId xmlns:a16="http://schemas.microsoft.com/office/drawing/2014/main" id="{EF1A6DA8-A548-4216-BA8B-96ADF015F626}"/>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6" name="CuadroTexto 6">
            <a:extLst>
              <a:ext uri="{FF2B5EF4-FFF2-40B4-BE49-F238E27FC236}">
                <a16:creationId xmlns:a16="http://schemas.microsoft.com/office/drawing/2014/main" id="{567E6C5D-C86D-4E2D-A0BE-ED4BC2857EFA}"/>
              </a:ext>
            </a:extLst>
          </p:cNvPr>
          <p:cNvSpPr txBox="1"/>
          <p:nvPr/>
        </p:nvSpPr>
        <p:spPr>
          <a:xfrm>
            <a:off x="317634" y="850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x Antecesor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4" name="Picture 3">
            <a:extLst>
              <a:ext uri="{FF2B5EF4-FFF2-40B4-BE49-F238E27FC236}">
                <a16:creationId xmlns:a16="http://schemas.microsoft.com/office/drawing/2014/main" id="{2B0B703A-9112-446A-8D37-156368FA6E91}"/>
              </a:ext>
            </a:extLst>
          </p:cNvPr>
          <p:cNvPicPr>
            <a:picLocks noChangeAspect="1"/>
          </p:cNvPicPr>
          <p:nvPr/>
        </p:nvPicPr>
        <p:blipFill>
          <a:blip r:embed="rId4"/>
          <a:stretch>
            <a:fillRect/>
          </a:stretch>
        </p:blipFill>
        <p:spPr>
          <a:xfrm>
            <a:off x="21461" y="1158949"/>
            <a:ext cx="8398640" cy="3470201"/>
          </a:xfrm>
          <a:prstGeom prst="rect">
            <a:avLst/>
          </a:prstGeom>
          <a:ln>
            <a:solidFill>
              <a:schemeClr val="bg1"/>
            </a:solidFill>
          </a:ln>
        </p:spPr>
      </p:pic>
      <p:graphicFrame>
        <p:nvGraphicFramePr>
          <p:cNvPr id="30" name="Table 29">
            <a:extLst>
              <a:ext uri="{FF2B5EF4-FFF2-40B4-BE49-F238E27FC236}">
                <a16:creationId xmlns:a16="http://schemas.microsoft.com/office/drawing/2014/main" id="{BAD86166-A446-42C7-8EEB-236F761F7A43}"/>
              </a:ext>
            </a:extLst>
          </p:cNvPr>
          <p:cNvGraphicFramePr>
            <a:graphicFrameLocks noGrp="1"/>
          </p:cNvGraphicFramePr>
          <p:nvPr>
            <p:extLst>
              <p:ext uri="{D42A27DB-BD31-4B8C-83A1-F6EECF244321}">
                <p14:modId xmlns:p14="http://schemas.microsoft.com/office/powerpoint/2010/main" val="2422322592"/>
              </p:ext>
            </p:extLst>
          </p:nvPr>
        </p:nvGraphicFramePr>
        <p:xfrm>
          <a:off x="240519" y="4752901"/>
          <a:ext cx="6718298" cy="2025650"/>
        </p:xfrm>
        <a:graphic>
          <a:graphicData uri="http://schemas.openxmlformats.org/drawingml/2006/table">
            <a:tbl>
              <a:tblPr/>
              <a:tblGrid>
                <a:gridCol w="1248365">
                  <a:extLst>
                    <a:ext uri="{9D8B030D-6E8A-4147-A177-3AD203B41FA5}">
                      <a16:colId xmlns:a16="http://schemas.microsoft.com/office/drawing/2014/main" val="2888754858"/>
                    </a:ext>
                  </a:extLst>
                </a:gridCol>
                <a:gridCol w="1200717">
                  <a:extLst>
                    <a:ext uri="{9D8B030D-6E8A-4147-A177-3AD203B41FA5}">
                      <a16:colId xmlns:a16="http://schemas.microsoft.com/office/drawing/2014/main" val="1854912851"/>
                    </a:ext>
                  </a:extLst>
                </a:gridCol>
                <a:gridCol w="609888">
                  <a:extLst>
                    <a:ext uri="{9D8B030D-6E8A-4147-A177-3AD203B41FA5}">
                      <a16:colId xmlns:a16="http://schemas.microsoft.com/office/drawing/2014/main" val="340351348"/>
                    </a:ext>
                  </a:extLst>
                </a:gridCol>
                <a:gridCol w="609888">
                  <a:extLst>
                    <a:ext uri="{9D8B030D-6E8A-4147-A177-3AD203B41FA5}">
                      <a16:colId xmlns:a16="http://schemas.microsoft.com/office/drawing/2014/main" val="2262543703"/>
                    </a:ext>
                  </a:extLst>
                </a:gridCol>
                <a:gridCol w="609888">
                  <a:extLst>
                    <a:ext uri="{9D8B030D-6E8A-4147-A177-3AD203B41FA5}">
                      <a16:colId xmlns:a16="http://schemas.microsoft.com/office/drawing/2014/main" val="1018804955"/>
                    </a:ext>
                  </a:extLst>
                </a:gridCol>
                <a:gridCol w="609888">
                  <a:extLst>
                    <a:ext uri="{9D8B030D-6E8A-4147-A177-3AD203B41FA5}">
                      <a16:colId xmlns:a16="http://schemas.microsoft.com/office/drawing/2014/main" val="267975835"/>
                    </a:ext>
                  </a:extLst>
                </a:gridCol>
                <a:gridCol w="609888">
                  <a:extLst>
                    <a:ext uri="{9D8B030D-6E8A-4147-A177-3AD203B41FA5}">
                      <a16:colId xmlns:a16="http://schemas.microsoft.com/office/drawing/2014/main" val="2357611418"/>
                    </a:ext>
                  </a:extLst>
                </a:gridCol>
                <a:gridCol w="609888">
                  <a:extLst>
                    <a:ext uri="{9D8B030D-6E8A-4147-A177-3AD203B41FA5}">
                      <a16:colId xmlns:a16="http://schemas.microsoft.com/office/drawing/2014/main" val="2460680595"/>
                    </a:ext>
                  </a:extLst>
                </a:gridCol>
                <a:gridCol w="609888">
                  <a:extLst>
                    <a:ext uri="{9D8B030D-6E8A-4147-A177-3AD203B41FA5}">
                      <a16:colId xmlns:a16="http://schemas.microsoft.com/office/drawing/2014/main" val="3356888768"/>
                    </a:ext>
                  </a:extLst>
                </a:gridCol>
              </a:tblGrid>
              <a:tr h="184150">
                <a:tc gridSpan="9">
                  <a:txBody>
                    <a:bodyPr/>
                    <a:lstStyle/>
                    <a:p>
                      <a:pPr algn="l" fontAlgn="b"/>
                      <a:r>
                        <a:rPr lang="en-US" sz="1100" b="0" i="0" u="none" strike="noStrike">
                          <a:solidFill>
                            <a:srgbClr val="000000"/>
                          </a:solidFill>
                          <a:effectLst/>
                          <a:latin typeface="Arial" panose="020B0604020202020204" pitchFamily="34" charset="0"/>
                        </a:rPr>
                        <a:t>Test:LSD Fisher Alfa=0.05 DMS=524.02498. Error: 270770.0656 gl: 45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36836942"/>
                  </a:ext>
                </a:extLst>
              </a:tr>
              <a:tr h="184150">
                <a:tc>
                  <a:txBody>
                    <a:bodyPr/>
                    <a:lstStyle/>
                    <a:p>
                      <a:pPr algn="ctr" fontAlgn="b"/>
                      <a:r>
                        <a:rPr lang="es-AR" sz="1100" b="0" i="0" u="none" strike="noStrike">
                          <a:solidFill>
                            <a:srgbClr val="000000"/>
                          </a:solidFill>
                          <a:effectLst/>
                          <a:latin typeface="Arial" panose="020B0604020202020204" pitchFamily="34" charset="0"/>
                        </a:rPr>
                        <a:t>     Híbrido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Fecha de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1" i="0" u="none" strike="noStrike" dirty="0">
                          <a:solidFill>
                            <a:schemeClr val="bg1"/>
                          </a:solidFill>
                          <a:effectLst/>
                          <a:latin typeface="Arial" panose="020B0604020202020204" pitchFamily="34" charset="0"/>
                        </a:rPr>
                        <a:t>FS1 24-Oct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s-AR"/>
                    </a:p>
                  </a:txBody>
                  <a:tcPr/>
                </a:tc>
                <a:tc gridSpan="2">
                  <a:txBody>
                    <a:bodyPr/>
                    <a:lstStyle/>
                    <a:p>
                      <a:pPr algn="ctr" fontAlgn="b"/>
                      <a:r>
                        <a:rPr lang="es-AR" sz="1100" b="1" i="0" u="none" strike="noStrike" dirty="0">
                          <a:solidFill>
                            <a:schemeClr val="bg1"/>
                          </a:solidFill>
                          <a:effectLst/>
                          <a:latin typeface="Arial" panose="020B0604020202020204" pitchFamily="34" charset="0"/>
                        </a:rPr>
                        <a:t>FS1 24-Nov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hMerge="1">
                  <a:txBody>
                    <a:bodyPr/>
                    <a:lstStyle/>
                    <a:p>
                      <a:endParaRPr lang="es-AR"/>
                    </a:p>
                  </a:txBody>
                  <a:tcPr/>
                </a:tc>
                <a:extLst>
                  <a:ext uri="{0D108BD9-81ED-4DB2-BD59-A6C34878D82A}">
                    <a16:rowId xmlns:a16="http://schemas.microsoft.com/office/drawing/2014/main" val="2345356404"/>
                  </a:ext>
                </a:extLst>
              </a:tr>
              <a:tr h="184150">
                <a:tc>
                  <a:txBody>
                    <a:bodyPr/>
                    <a:lstStyle/>
                    <a:p>
                      <a:pPr algn="ctr" fontAlgn="b"/>
                      <a:r>
                        <a:rPr lang="es-AR" sz="1100" b="0" i="0" u="none" strike="noStrike">
                          <a:solidFill>
                            <a:srgbClr val="000000"/>
                          </a:solidFill>
                          <a:effectLst/>
                          <a:latin typeface="Arial" panose="020B0604020202020204" pitchFamily="34" charset="0"/>
                        </a:rPr>
                        <a:t>NEXT 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FS2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10352.1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124537"/>
                  </a:ext>
                </a:extLst>
              </a:tr>
              <a:tr h="184150">
                <a:tc>
                  <a:txBody>
                    <a:bodyPr/>
                    <a:lstStyle/>
                    <a:p>
                      <a:pPr algn="ctr" fontAlgn="b"/>
                      <a:r>
                        <a:rPr lang="es-AR" sz="1100" b="0" i="0" u="none" strike="noStrike">
                          <a:solidFill>
                            <a:srgbClr val="000000"/>
                          </a:solidFill>
                          <a:effectLst/>
                          <a:latin typeface="Arial" panose="020B0604020202020204" pitchFamily="34" charset="0"/>
                        </a:rPr>
                        <a:t>NEXT 22.6 PWE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FS2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10076.6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792177"/>
                  </a:ext>
                </a:extLst>
              </a:tr>
              <a:tr h="184150">
                <a:tc>
                  <a:txBody>
                    <a:bodyPr/>
                    <a:lstStyle/>
                    <a:p>
                      <a:pPr algn="ctr" fontAlgn="b"/>
                      <a:r>
                        <a:rPr lang="es-AR" sz="1100" b="0" i="0" u="none" strike="noStrike">
                          <a:solidFill>
                            <a:srgbClr val="000000"/>
                          </a:solidFill>
                          <a:effectLst/>
                          <a:latin typeface="Arial" panose="020B0604020202020204" pitchFamily="34" charset="0"/>
                        </a:rPr>
                        <a:t>Exp. Precomercial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FS2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9701.75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3660462"/>
                  </a:ext>
                </a:extLst>
              </a:tr>
              <a:tr h="184150">
                <a:tc>
                  <a:txBody>
                    <a:bodyPr/>
                    <a:lstStyle/>
                    <a:p>
                      <a:pPr algn="ctr" fontAlgn="b"/>
                      <a:r>
                        <a:rPr lang="es-AR" sz="1100" b="0" i="0" u="none" strike="noStrike">
                          <a:solidFill>
                            <a:srgbClr val="000000"/>
                          </a:solidFill>
                          <a:effectLst/>
                          <a:latin typeface="Arial" panose="020B0604020202020204" pitchFamily="34" charset="0"/>
                        </a:rPr>
                        <a:t>Exp. Precomercial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FS1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8810.88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128342"/>
                  </a:ext>
                </a:extLst>
              </a:tr>
              <a:tr h="184150">
                <a:tc>
                  <a:txBody>
                    <a:bodyPr/>
                    <a:lstStyle/>
                    <a:p>
                      <a:pPr algn="ctr" fontAlgn="b"/>
                      <a:r>
                        <a:rPr lang="es-AR" sz="1100" b="0" i="0" u="none" strike="noStrike">
                          <a:solidFill>
                            <a:srgbClr val="000000"/>
                          </a:solidFill>
                          <a:effectLst/>
                          <a:latin typeface="Arial" panose="020B0604020202020204" pitchFamily="34" charset="0"/>
                        </a:rPr>
                        <a:t>Híb. Competencia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FS2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8628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9244425"/>
                  </a:ext>
                </a:extLst>
              </a:tr>
              <a:tr h="184150">
                <a:tc>
                  <a:txBody>
                    <a:bodyPr/>
                    <a:lstStyle/>
                    <a:p>
                      <a:pPr algn="ctr" fontAlgn="b"/>
                      <a:r>
                        <a:rPr lang="es-AR" sz="1100" b="0" i="0" u="none" strike="noStrike">
                          <a:solidFill>
                            <a:srgbClr val="000000"/>
                          </a:solidFill>
                          <a:effectLst/>
                          <a:latin typeface="Arial" panose="020B0604020202020204" pitchFamily="34" charset="0"/>
                        </a:rPr>
                        <a:t>NEXT 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FS1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8005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4563"/>
                  </a:ext>
                </a:extLst>
              </a:tr>
              <a:tr h="184150">
                <a:tc>
                  <a:txBody>
                    <a:bodyPr/>
                    <a:lstStyle/>
                    <a:p>
                      <a:pPr algn="ctr" fontAlgn="b"/>
                      <a:r>
                        <a:rPr lang="es-AR" sz="1100" b="0" i="0" u="none" strike="noStrike">
                          <a:solidFill>
                            <a:srgbClr val="000000"/>
                          </a:solidFill>
                          <a:effectLst/>
                          <a:latin typeface="Arial" panose="020B0604020202020204" pitchFamily="34" charset="0"/>
                        </a:rPr>
                        <a:t>NEXT 22.6 PWE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FS1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7847.63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7170391"/>
                  </a:ext>
                </a:extLst>
              </a:tr>
              <a:tr h="184150">
                <a:tc>
                  <a:txBody>
                    <a:bodyPr/>
                    <a:lstStyle/>
                    <a:p>
                      <a:pPr algn="ctr" fontAlgn="b"/>
                      <a:r>
                        <a:rPr lang="es-AR" sz="1100" b="0" i="0" u="none" strike="noStrike">
                          <a:solidFill>
                            <a:srgbClr val="000000"/>
                          </a:solidFill>
                          <a:effectLst/>
                          <a:latin typeface="Arial" panose="020B0604020202020204" pitchFamily="34" charset="0"/>
                        </a:rPr>
                        <a:t>Híb. Competencia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FS1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7758.63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602068"/>
                  </a:ext>
                </a:extLst>
              </a:tr>
              <a:tr h="184150">
                <a:tc gridSpan="9">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040430569"/>
                  </a:ext>
                </a:extLst>
              </a:tr>
            </a:tbl>
          </a:graphicData>
        </a:graphic>
      </p:graphicFrame>
      <p:sp>
        <p:nvSpPr>
          <p:cNvPr id="31" name="Rectangle 30">
            <a:extLst>
              <a:ext uri="{FF2B5EF4-FFF2-40B4-BE49-F238E27FC236}">
                <a16:creationId xmlns:a16="http://schemas.microsoft.com/office/drawing/2014/main" id="{80819B2D-E404-49AE-A008-E07B22496FE2}"/>
              </a:ext>
            </a:extLst>
          </p:cNvPr>
          <p:cNvSpPr/>
          <p:nvPr/>
        </p:nvSpPr>
        <p:spPr>
          <a:xfrm>
            <a:off x="3862343" y="1658241"/>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A </a:t>
            </a:r>
          </a:p>
        </p:txBody>
      </p:sp>
      <p:sp>
        <p:nvSpPr>
          <p:cNvPr id="32" name="Rectangle 31">
            <a:extLst>
              <a:ext uri="{FF2B5EF4-FFF2-40B4-BE49-F238E27FC236}">
                <a16:creationId xmlns:a16="http://schemas.microsoft.com/office/drawing/2014/main" id="{799EE757-C70F-496A-A3D7-653D50938456}"/>
              </a:ext>
            </a:extLst>
          </p:cNvPr>
          <p:cNvSpPr/>
          <p:nvPr/>
        </p:nvSpPr>
        <p:spPr>
          <a:xfrm>
            <a:off x="5316090" y="1715391"/>
            <a:ext cx="383439" cy="230832"/>
          </a:xfrm>
          <a:prstGeom prst="rect">
            <a:avLst/>
          </a:prstGeom>
        </p:spPr>
        <p:txBody>
          <a:bodyPr wrap="none">
            <a:spAutoFit/>
          </a:bodyPr>
          <a:lstStyle/>
          <a:p>
            <a:pPr algn="ctr" fontAlgn="b"/>
            <a:r>
              <a:rPr lang="es-AR" sz="900" b="1" dirty="0">
                <a:solidFill>
                  <a:srgbClr val="000000"/>
                </a:solidFill>
                <a:latin typeface="Arial" panose="020B0604020202020204" pitchFamily="34" charset="0"/>
                <a:cs typeface="Arial" panose="020B0604020202020204" pitchFamily="34" charset="0"/>
              </a:rPr>
              <a:t>AB </a:t>
            </a:r>
          </a:p>
        </p:txBody>
      </p:sp>
      <p:sp>
        <p:nvSpPr>
          <p:cNvPr id="33" name="Rectangle 32">
            <a:extLst>
              <a:ext uri="{FF2B5EF4-FFF2-40B4-BE49-F238E27FC236}">
                <a16:creationId xmlns:a16="http://schemas.microsoft.com/office/drawing/2014/main" id="{A531F03F-D269-40B0-B338-FE53A033B10B}"/>
              </a:ext>
            </a:extLst>
          </p:cNvPr>
          <p:cNvSpPr/>
          <p:nvPr/>
        </p:nvSpPr>
        <p:spPr>
          <a:xfrm>
            <a:off x="6824618" y="1810641"/>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B </a:t>
            </a:r>
          </a:p>
        </p:txBody>
      </p:sp>
      <p:sp>
        <p:nvSpPr>
          <p:cNvPr id="34" name="Rectangle 33">
            <a:extLst>
              <a:ext uri="{FF2B5EF4-FFF2-40B4-BE49-F238E27FC236}">
                <a16:creationId xmlns:a16="http://schemas.microsoft.com/office/drawing/2014/main" id="{428DDD37-9BF0-48B5-A732-5FEB16D42859}"/>
              </a:ext>
            </a:extLst>
          </p:cNvPr>
          <p:cNvSpPr/>
          <p:nvPr/>
        </p:nvSpPr>
        <p:spPr>
          <a:xfrm>
            <a:off x="6824618" y="2010666"/>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C </a:t>
            </a:r>
          </a:p>
        </p:txBody>
      </p:sp>
      <p:sp>
        <p:nvSpPr>
          <p:cNvPr id="35" name="Rectangle 34">
            <a:extLst>
              <a:ext uri="{FF2B5EF4-FFF2-40B4-BE49-F238E27FC236}">
                <a16:creationId xmlns:a16="http://schemas.microsoft.com/office/drawing/2014/main" id="{661FE74A-E4DB-498A-8077-4D173F8DB244}"/>
              </a:ext>
            </a:extLst>
          </p:cNvPr>
          <p:cNvSpPr/>
          <p:nvPr/>
        </p:nvSpPr>
        <p:spPr>
          <a:xfrm>
            <a:off x="2409825" y="2047875"/>
            <a:ext cx="152400"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C </a:t>
            </a:r>
          </a:p>
        </p:txBody>
      </p:sp>
      <p:sp>
        <p:nvSpPr>
          <p:cNvPr id="36" name="Rectangle 35">
            <a:extLst>
              <a:ext uri="{FF2B5EF4-FFF2-40B4-BE49-F238E27FC236}">
                <a16:creationId xmlns:a16="http://schemas.microsoft.com/office/drawing/2014/main" id="{92EE25D1-1AF9-4FE6-95C2-DD5F0007C7EB}"/>
              </a:ext>
            </a:extLst>
          </p:cNvPr>
          <p:cNvSpPr/>
          <p:nvPr/>
        </p:nvSpPr>
        <p:spPr>
          <a:xfrm>
            <a:off x="2419350" y="2238375"/>
            <a:ext cx="152400"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D </a:t>
            </a:r>
          </a:p>
        </p:txBody>
      </p:sp>
      <p:sp>
        <p:nvSpPr>
          <p:cNvPr id="37" name="Rectangle 36">
            <a:extLst>
              <a:ext uri="{FF2B5EF4-FFF2-40B4-BE49-F238E27FC236}">
                <a16:creationId xmlns:a16="http://schemas.microsoft.com/office/drawing/2014/main" id="{8AA1C9EC-2C43-4A6C-A105-0D9BFA16A9B9}"/>
              </a:ext>
            </a:extLst>
          </p:cNvPr>
          <p:cNvSpPr/>
          <p:nvPr/>
        </p:nvSpPr>
        <p:spPr>
          <a:xfrm>
            <a:off x="3914775" y="2162175"/>
            <a:ext cx="152400"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D </a:t>
            </a:r>
          </a:p>
        </p:txBody>
      </p:sp>
      <p:sp>
        <p:nvSpPr>
          <p:cNvPr id="38" name="Rectangle 37">
            <a:extLst>
              <a:ext uri="{FF2B5EF4-FFF2-40B4-BE49-F238E27FC236}">
                <a16:creationId xmlns:a16="http://schemas.microsoft.com/office/drawing/2014/main" id="{9CC11F55-C3D4-4B60-B8E6-D2A7B6B5A843}"/>
              </a:ext>
            </a:extLst>
          </p:cNvPr>
          <p:cNvSpPr/>
          <p:nvPr/>
        </p:nvSpPr>
        <p:spPr>
          <a:xfrm>
            <a:off x="5400675" y="2200275"/>
            <a:ext cx="152400"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D </a:t>
            </a:r>
          </a:p>
        </p:txBody>
      </p:sp>
      <p:sp>
        <p:nvSpPr>
          <p:cNvPr id="39" name="CuadroTexto 10">
            <a:extLst>
              <a:ext uri="{FF2B5EF4-FFF2-40B4-BE49-F238E27FC236}">
                <a16:creationId xmlns:a16="http://schemas.microsoft.com/office/drawing/2014/main" id="{5473D667-370F-4404-8F8B-433C425F721B}"/>
              </a:ext>
            </a:extLst>
          </p:cNvPr>
          <p:cNvSpPr txBox="1"/>
          <p:nvPr/>
        </p:nvSpPr>
        <p:spPr>
          <a:xfrm>
            <a:off x="7754724" y="5288265"/>
            <a:ext cx="3357607"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prstClr val="black"/>
                </a:solidFill>
                <a:latin typeface="Arial" panose="020B0604020202020204" pitchFamily="34" charset="0"/>
                <a:cs typeface="Arial" panose="020B0604020202020204" pitchFamily="34" charset="0"/>
              </a:rPr>
              <a:t>Interacción Híbrido x Fecha de Siembra</a:t>
            </a: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Picture 39">
            <a:extLst>
              <a:ext uri="{FF2B5EF4-FFF2-40B4-BE49-F238E27FC236}">
                <a16:creationId xmlns:a16="http://schemas.microsoft.com/office/drawing/2014/main" id="{9E4FFF47-1B19-4C7F-A20F-1DE8D31E98DE}"/>
              </a:ext>
            </a:extLst>
          </p:cNvPr>
          <p:cNvPicPr>
            <a:picLocks noChangeAspect="1"/>
          </p:cNvPicPr>
          <p:nvPr/>
        </p:nvPicPr>
        <p:blipFill>
          <a:blip r:embed="rId5"/>
          <a:stretch>
            <a:fillRect/>
          </a:stretch>
        </p:blipFill>
        <p:spPr>
          <a:xfrm>
            <a:off x="8687070" y="1261958"/>
            <a:ext cx="3181350" cy="3727105"/>
          </a:xfrm>
          <a:prstGeom prst="rect">
            <a:avLst/>
          </a:prstGeom>
        </p:spPr>
      </p:pic>
    </p:spTree>
    <p:extLst>
      <p:ext uri="{BB962C8B-B14F-4D97-AF65-F5344CB8AC3E}">
        <p14:creationId xmlns:p14="http://schemas.microsoft.com/office/powerpoint/2010/main" val="597969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7">
            <a:extLst>
              <a:ext uri="{FF2B5EF4-FFF2-40B4-BE49-F238E27FC236}">
                <a16:creationId xmlns:a16="http://schemas.microsoft.com/office/drawing/2014/main" id="{CBD2E1FB-2F3A-4C49-B1A7-7B4F1B8B3A94}"/>
              </a:ext>
            </a:extLst>
          </p:cNvPr>
          <p:cNvPicPr>
            <a:picLocks noChangeAspect="1"/>
          </p:cNvPicPr>
          <p:nvPr/>
        </p:nvPicPr>
        <p:blipFill>
          <a:blip r:embed="rId2"/>
          <a:stretch>
            <a:fillRect/>
          </a:stretch>
        </p:blipFill>
        <p:spPr>
          <a:xfrm>
            <a:off x="9996492" y="52888"/>
            <a:ext cx="2065422" cy="1181144"/>
          </a:xfrm>
          <a:prstGeom prst="rect">
            <a:avLst/>
          </a:prstGeom>
        </p:spPr>
      </p:pic>
      <p:pic>
        <p:nvPicPr>
          <p:cNvPr id="16" name="Imagen 8">
            <a:extLst>
              <a:ext uri="{FF2B5EF4-FFF2-40B4-BE49-F238E27FC236}">
                <a16:creationId xmlns:a16="http://schemas.microsoft.com/office/drawing/2014/main" id="{97C696F4-B49C-4867-8BE7-1855AE428EF7}"/>
              </a:ext>
            </a:extLst>
          </p:cNvPr>
          <p:cNvPicPr>
            <a:picLocks noChangeAspect="1"/>
          </p:cNvPicPr>
          <p:nvPr/>
        </p:nvPicPr>
        <p:blipFill>
          <a:blip r:embed="rId3"/>
          <a:stretch>
            <a:fillRect/>
          </a:stretch>
        </p:blipFill>
        <p:spPr>
          <a:xfrm>
            <a:off x="11102462" y="5442154"/>
            <a:ext cx="1087167" cy="1415845"/>
          </a:xfrm>
          <a:prstGeom prst="rect">
            <a:avLst/>
          </a:prstGeom>
        </p:spPr>
      </p:pic>
      <p:sp>
        <p:nvSpPr>
          <p:cNvPr id="9" name="Rectángulo 10">
            <a:extLst>
              <a:ext uri="{FF2B5EF4-FFF2-40B4-BE49-F238E27FC236}">
                <a16:creationId xmlns:a16="http://schemas.microsoft.com/office/drawing/2014/main" id="{EF1A6DA8-A548-4216-BA8B-96ADF015F626}"/>
              </a:ext>
            </a:extLst>
          </p:cNvPr>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6" name="CuadroTexto 6">
            <a:extLst>
              <a:ext uri="{FF2B5EF4-FFF2-40B4-BE49-F238E27FC236}">
                <a16:creationId xmlns:a16="http://schemas.microsoft.com/office/drawing/2014/main" id="{567E6C5D-C86D-4E2D-A0BE-ED4BC2857EFA}"/>
              </a:ext>
            </a:extLst>
          </p:cNvPr>
          <p:cNvSpPr txBox="1"/>
          <p:nvPr/>
        </p:nvSpPr>
        <p:spPr>
          <a:xfrm>
            <a:off x="317634" y="850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x Antecesor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4" name="Picture 3">
            <a:extLst>
              <a:ext uri="{FF2B5EF4-FFF2-40B4-BE49-F238E27FC236}">
                <a16:creationId xmlns:a16="http://schemas.microsoft.com/office/drawing/2014/main" id="{210C126D-E4C7-4E9C-BAFF-629F53A28AC9}"/>
              </a:ext>
            </a:extLst>
          </p:cNvPr>
          <p:cNvPicPr>
            <a:picLocks noChangeAspect="1"/>
          </p:cNvPicPr>
          <p:nvPr/>
        </p:nvPicPr>
        <p:blipFill>
          <a:blip r:embed="rId4"/>
          <a:stretch>
            <a:fillRect/>
          </a:stretch>
        </p:blipFill>
        <p:spPr>
          <a:xfrm>
            <a:off x="285749" y="1034007"/>
            <a:ext cx="7345109" cy="3642964"/>
          </a:xfrm>
          <a:prstGeom prst="rect">
            <a:avLst/>
          </a:prstGeom>
        </p:spPr>
      </p:pic>
      <p:sp>
        <p:nvSpPr>
          <p:cNvPr id="10" name="CuadroTexto 10">
            <a:extLst>
              <a:ext uri="{FF2B5EF4-FFF2-40B4-BE49-F238E27FC236}">
                <a16:creationId xmlns:a16="http://schemas.microsoft.com/office/drawing/2014/main" id="{D85F61F3-2FFC-41BB-82EE-8C679DF1402E}"/>
              </a:ext>
            </a:extLst>
          </p:cNvPr>
          <p:cNvSpPr txBox="1"/>
          <p:nvPr/>
        </p:nvSpPr>
        <p:spPr>
          <a:xfrm>
            <a:off x="8526249" y="5288265"/>
            <a:ext cx="273230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dirty="0">
                <a:solidFill>
                  <a:prstClr val="black"/>
                </a:solidFill>
                <a:latin typeface="Arial" panose="020B0604020202020204" pitchFamily="34" charset="0"/>
                <a:cs typeface="Arial" panose="020B0604020202020204" pitchFamily="34" charset="0"/>
              </a:rPr>
              <a:t>Interacción Barbecho x Híbridos</a:t>
            </a: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0B03BFA3-8898-458C-ABDE-0993CD62E859}"/>
              </a:ext>
            </a:extLst>
          </p:cNvPr>
          <p:cNvGraphicFramePr>
            <a:graphicFrameLocks noGrp="1"/>
          </p:cNvGraphicFramePr>
          <p:nvPr>
            <p:extLst>
              <p:ext uri="{D42A27DB-BD31-4B8C-83A1-F6EECF244321}">
                <p14:modId xmlns:p14="http://schemas.microsoft.com/office/powerpoint/2010/main" val="2276892624"/>
              </p:ext>
            </p:extLst>
          </p:nvPr>
        </p:nvGraphicFramePr>
        <p:xfrm>
          <a:off x="222251" y="4728591"/>
          <a:ext cx="6718298" cy="2025650"/>
        </p:xfrm>
        <a:graphic>
          <a:graphicData uri="http://schemas.openxmlformats.org/drawingml/2006/table">
            <a:tbl>
              <a:tblPr/>
              <a:tblGrid>
                <a:gridCol w="1248365">
                  <a:extLst>
                    <a:ext uri="{9D8B030D-6E8A-4147-A177-3AD203B41FA5}">
                      <a16:colId xmlns:a16="http://schemas.microsoft.com/office/drawing/2014/main" val="2731543768"/>
                    </a:ext>
                  </a:extLst>
                </a:gridCol>
                <a:gridCol w="1200717">
                  <a:extLst>
                    <a:ext uri="{9D8B030D-6E8A-4147-A177-3AD203B41FA5}">
                      <a16:colId xmlns:a16="http://schemas.microsoft.com/office/drawing/2014/main" val="2258387802"/>
                    </a:ext>
                  </a:extLst>
                </a:gridCol>
                <a:gridCol w="609888">
                  <a:extLst>
                    <a:ext uri="{9D8B030D-6E8A-4147-A177-3AD203B41FA5}">
                      <a16:colId xmlns:a16="http://schemas.microsoft.com/office/drawing/2014/main" val="3499307060"/>
                    </a:ext>
                  </a:extLst>
                </a:gridCol>
                <a:gridCol w="609888">
                  <a:extLst>
                    <a:ext uri="{9D8B030D-6E8A-4147-A177-3AD203B41FA5}">
                      <a16:colId xmlns:a16="http://schemas.microsoft.com/office/drawing/2014/main" val="55572926"/>
                    </a:ext>
                  </a:extLst>
                </a:gridCol>
                <a:gridCol w="609888">
                  <a:extLst>
                    <a:ext uri="{9D8B030D-6E8A-4147-A177-3AD203B41FA5}">
                      <a16:colId xmlns:a16="http://schemas.microsoft.com/office/drawing/2014/main" val="454832712"/>
                    </a:ext>
                  </a:extLst>
                </a:gridCol>
                <a:gridCol w="609888">
                  <a:extLst>
                    <a:ext uri="{9D8B030D-6E8A-4147-A177-3AD203B41FA5}">
                      <a16:colId xmlns:a16="http://schemas.microsoft.com/office/drawing/2014/main" val="720640535"/>
                    </a:ext>
                  </a:extLst>
                </a:gridCol>
                <a:gridCol w="609888">
                  <a:extLst>
                    <a:ext uri="{9D8B030D-6E8A-4147-A177-3AD203B41FA5}">
                      <a16:colId xmlns:a16="http://schemas.microsoft.com/office/drawing/2014/main" val="247166329"/>
                    </a:ext>
                  </a:extLst>
                </a:gridCol>
                <a:gridCol w="609888">
                  <a:extLst>
                    <a:ext uri="{9D8B030D-6E8A-4147-A177-3AD203B41FA5}">
                      <a16:colId xmlns:a16="http://schemas.microsoft.com/office/drawing/2014/main" val="1152412332"/>
                    </a:ext>
                  </a:extLst>
                </a:gridCol>
                <a:gridCol w="609888">
                  <a:extLst>
                    <a:ext uri="{9D8B030D-6E8A-4147-A177-3AD203B41FA5}">
                      <a16:colId xmlns:a16="http://schemas.microsoft.com/office/drawing/2014/main" val="257543779"/>
                    </a:ext>
                  </a:extLst>
                </a:gridCol>
              </a:tblGrid>
              <a:tr h="184150">
                <a:tc gridSpan="9">
                  <a:txBody>
                    <a:bodyPr/>
                    <a:lstStyle/>
                    <a:p>
                      <a:pPr algn="l" fontAlgn="b"/>
                      <a:r>
                        <a:rPr lang="en-US" sz="1100" b="0" i="0" u="none" strike="noStrike">
                          <a:solidFill>
                            <a:srgbClr val="000000"/>
                          </a:solidFill>
                          <a:effectLst/>
                          <a:latin typeface="Arial" panose="020B0604020202020204" pitchFamily="34" charset="0"/>
                        </a:rPr>
                        <a:t>Test:LSD Fisher Alfa=0.05 DMS=524.02498. Error: 270770.0656 gl: 45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425312536"/>
                  </a:ext>
                </a:extLst>
              </a:tr>
              <a:tr h="184150">
                <a:tc>
                  <a:txBody>
                    <a:bodyPr/>
                    <a:lstStyle/>
                    <a:p>
                      <a:pPr algn="ctr" fontAlgn="b"/>
                      <a:r>
                        <a:rPr lang="es-AR" sz="1100" b="0" i="0" u="none" strike="noStrike">
                          <a:solidFill>
                            <a:srgbClr val="000000"/>
                          </a:solidFill>
                          <a:effectLst/>
                          <a:latin typeface="Arial" panose="020B0604020202020204" pitchFamily="34" charset="0"/>
                        </a:rPr>
                        <a:t>     Híbrido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Barbecho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701373"/>
                  </a:ext>
                </a:extLst>
              </a:tr>
              <a:tr h="184150">
                <a:tc>
                  <a:txBody>
                    <a:bodyPr/>
                    <a:lstStyle/>
                    <a:p>
                      <a:pPr algn="ctr" fontAlgn="b"/>
                      <a:r>
                        <a:rPr lang="es-AR" sz="1100" b="0" i="0" u="none" strike="noStrike">
                          <a:solidFill>
                            <a:srgbClr val="000000"/>
                          </a:solidFill>
                          <a:effectLst/>
                          <a:latin typeface="Arial" panose="020B0604020202020204" pitchFamily="34" charset="0"/>
                        </a:rPr>
                        <a:t>Exp. Precomercial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chemeClr val="bg1"/>
                          </a:solidFill>
                          <a:effectLst/>
                          <a:latin typeface="Arial" panose="020B0604020202020204" pitchFamily="34" charset="0"/>
                        </a:rPr>
                        <a:t>Convencional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s-AR" sz="1100" b="0" i="0" u="none" strike="noStrike" dirty="0">
                          <a:solidFill>
                            <a:srgbClr val="000000"/>
                          </a:solidFill>
                          <a:effectLst/>
                          <a:latin typeface="Arial" panose="020B0604020202020204" pitchFamily="34" charset="0"/>
                        </a:rPr>
                        <a:t>10653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459655"/>
                  </a:ext>
                </a:extLst>
              </a:tr>
              <a:tr h="184150">
                <a:tc>
                  <a:txBody>
                    <a:bodyPr/>
                    <a:lstStyle/>
                    <a:p>
                      <a:pPr algn="ctr" fontAlgn="b"/>
                      <a:r>
                        <a:rPr lang="es-AR" sz="1100" b="0" i="0" u="none" strike="noStrike">
                          <a:solidFill>
                            <a:srgbClr val="000000"/>
                          </a:solidFill>
                          <a:effectLst/>
                          <a:latin typeface="Arial" panose="020B0604020202020204" pitchFamily="34" charset="0"/>
                        </a:rPr>
                        <a:t>NEXT 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chemeClr val="bg1"/>
                          </a:solidFill>
                          <a:effectLst/>
                          <a:latin typeface="Arial" panose="020B0604020202020204" pitchFamily="34" charset="0"/>
                        </a:rPr>
                        <a:t>Convencional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s-AR" sz="1100" b="0" i="0" u="none" strike="noStrike" dirty="0">
                          <a:solidFill>
                            <a:srgbClr val="000000"/>
                          </a:solidFill>
                          <a:effectLst/>
                          <a:latin typeface="Arial" panose="020B0604020202020204" pitchFamily="34" charset="0"/>
                        </a:rPr>
                        <a:t>10262.9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479789"/>
                  </a:ext>
                </a:extLst>
              </a:tr>
              <a:tr h="184150">
                <a:tc>
                  <a:txBody>
                    <a:bodyPr/>
                    <a:lstStyle/>
                    <a:p>
                      <a:pPr algn="ctr" fontAlgn="b"/>
                      <a:r>
                        <a:rPr lang="es-AR" sz="1100" b="0" i="0" u="none" strike="noStrike">
                          <a:solidFill>
                            <a:srgbClr val="000000"/>
                          </a:solidFill>
                          <a:effectLst/>
                          <a:latin typeface="Arial" panose="020B0604020202020204" pitchFamily="34" charset="0"/>
                        </a:rPr>
                        <a:t>NEXT 22.6 PWE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chemeClr val="bg1"/>
                          </a:solidFill>
                          <a:effectLst/>
                          <a:latin typeface="Arial" panose="020B0604020202020204" pitchFamily="34" charset="0"/>
                        </a:rPr>
                        <a:t>Convencional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s-AR" sz="1100" b="0" i="0" u="none" strike="noStrike" dirty="0">
                          <a:solidFill>
                            <a:srgbClr val="000000"/>
                          </a:solidFill>
                          <a:effectLst/>
                          <a:latin typeface="Arial" panose="020B0604020202020204" pitchFamily="34" charset="0"/>
                        </a:rPr>
                        <a:t>9700.63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6823394"/>
                  </a:ext>
                </a:extLst>
              </a:tr>
              <a:tr h="184150">
                <a:tc>
                  <a:txBody>
                    <a:bodyPr/>
                    <a:lstStyle/>
                    <a:p>
                      <a:pPr algn="ctr" fontAlgn="b"/>
                      <a:r>
                        <a:rPr lang="es-AR" sz="1100" b="0" i="0" u="none" strike="noStrike">
                          <a:solidFill>
                            <a:srgbClr val="000000"/>
                          </a:solidFill>
                          <a:effectLst/>
                          <a:latin typeface="Arial" panose="020B0604020202020204" pitchFamily="34" charset="0"/>
                        </a:rPr>
                        <a:t>Híb. Competencia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chemeClr val="bg1"/>
                          </a:solidFill>
                          <a:effectLst/>
                          <a:latin typeface="Arial" panose="020B0604020202020204" pitchFamily="34" charset="0"/>
                        </a:rPr>
                        <a:t>Convencional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s-AR" sz="1100" b="0" i="0" u="none" strike="noStrike" dirty="0">
                          <a:solidFill>
                            <a:srgbClr val="000000"/>
                          </a:solidFill>
                          <a:effectLst/>
                          <a:latin typeface="Arial" panose="020B0604020202020204" pitchFamily="34" charset="0"/>
                        </a:rPr>
                        <a:t>9430.38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6281955"/>
                  </a:ext>
                </a:extLst>
              </a:tr>
              <a:tr h="184150">
                <a:tc>
                  <a:txBody>
                    <a:bodyPr/>
                    <a:lstStyle/>
                    <a:p>
                      <a:pPr algn="ctr" fontAlgn="b"/>
                      <a:r>
                        <a:rPr lang="es-AR" sz="1100" b="0" i="0" u="none" strike="noStrike">
                          <a:solidFill>
                            <a:srgbClr val="000000"/>
                          </a:solidFill>
                          <a:effectLst/>
                          <a:latin typeface="Arial" panose="020B0604020202020204" pitchFamily="34" charset="0"/>
                        </a:rPr>
                        <a:t>NEXT 22.6 PWE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chemeClr val="bg1"/>
                          </a:solidFill>
                          <a:effectLst/>
                          <a:latin typeface="Arial" panose="020B0604020202020204" pitchFamily="34" charset="0"/>
                        </a:rPr>
                        <a:t>Verde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AR" sz="1100" b="0" i="0" u="none" strike="noStrike" dirty="0">
                          <a:solidFill>
                            <a:srgbClr val="000000"/>
                          </a:solidFill>
                          <a:effectLst/>
                          <a:latin typeface="Arial" panose="020B0604020202020204" pitchFamily="34" charset="0"/>
                        </a:rPr>
                        <a:t>8223.63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535768"/>
                  </a:ext>
                </a:extLst>
              </a:tr>
              <a:tr h="184150">
                <a:tc>
                  <a:txBody>
                    <a:bodyPr/>
                    <a:lstStyle/>
                    <a:p>
                      <a:pPr algn="ctr" fontAlgn="b"/>
                      <a:r>
                        <a:rPr lang="es-AR" sz="1100" b="0" i="0" u="none" strike="noStrike">
                          <a:solidFill>
                            <a:srgbClr val="000000"/>
                          </a:solidFill>
                          <a:effectLst/>
                          <a:latin typeface="Arial" panose="020B0604020202020204" pitchFamily="34" charset="0"/>
                        </a:rPr>
                        <a:t>NEXT 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chemeClr val="bg1"/>
                          </a:solidFill>
                          <a:effectLst/>
                          <a:latin typeface="Arial" panose="020B0604020202020204" pitchFamily="34" charset="0"/>
                        </a:rPr>
                        <a:t>Verde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AR" sz="1100" b="0" i="0" u="none" strike="noStrike" dirty="0">
                          <a:solidFill>
                            <a:srgbClr val="000000"/>
                          </a:solidFill>
                          <a:effectLst/>
                          <a:latin typeface="Arial" panose="020B0604020202020204" pitchFamily="34" charset="0"/>
                        </a:rPr>
                        <a:t>8094.25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3423032"/>
                  </a:ext>
                </a:extLst>
              </a:tr>
              <a:tr h="184150">
                <a:tc>
                  <a:txBody>
                    <a:bodyPr/>
                    <a:lstStyle/>
                    <a:p>
                      <a:pPr algn="ctr" fontAlgn="b"/>
                      <a:r>
                        <a:rPr lang="es-AR" sz="1100" b="0" i="0" u="none" strike="noStrike">
                          <a:solidFill>
                            <a:srgbClr val="000000"/>
                          </a:solidFill>
                          <a:effectLst/>
                          <a:latin typeface="Arial" panose="020B0604020202020204" pitchFamily="34" charset="0"/>
                        </a:rPr>
                        <a:t>Exp. Precomercial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chemeClr val="bg1"/>
                          </a:solidFill>
                          <a:effectLst/>
                          <a:latin typeface="Arial" panose="020B0604020202020204" pitchFamily="34" charset="0"/>
                        </a:rPr>
                        <a:t>Verde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AR" sz="1100" b="0" i="0" u="none" strike="noStrike" dirty="0">
                          <a:solidFill>
                            <a:srgbClr val="000000"/>
                          </a:solidFill>
                          <a:effectLst/>
                          <a:latin typeface="Arial" panose="020B0604020202020204" pitchFamily="34" charset="0"/>
                        </a:rPr>
                        <a:t>7859.63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989357"/>
                  </a:ext>
                </a:extLst>
              </a:tr>
              <a:tr h="184150">
                <a:tc>
                  <a:txBody>
                    <a:bodyPr/>
                    <a:lstStyle/>
                    <a:p>
                      <a:pPr algn="ctr" fontAlgn="b"/>
                      <a:r>
                        <a:rPr lang="es-AR" sz="1100" b="0" i="0" u="none" strike="noStrike">
                          <a:solidFill>
                            <a:srgbClr val="000000"/>
                          </a:solidFill>
                          <a:effectLst/>
                          <a:latin typeface="Arial" panose="020B0604020202020204" pitchFamily="34" charset="0"/>
                        </a:rPr>
                        <a:t>Híb. Competencia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chemeClr val="bg1"/>
                          </a:solidFill>
                          <a:effectLst/>
                          <a:latin typeface="Arial" panose="020B0604020202020204" pitchFamily="34" charset="0"/>
                        </a:rPr>
                        <a:t>Verde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AR" sz="1100" b="0" i="0" u="none" strike="noStrike" dirty="0">
                          <a:solidFill>
                            <a:srgbClr val="000000"/>
                          </a:solidFill>
                          <a:effectLst/>
                          <a:latin typeface="Arial" panose="020B0604020202020204" pitchFamily="34" charset="0"/>
                        </a:rPr>
                        <a:t>6956.25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183.97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846270"/>
                  </a:ext>
                </a:extLst>
              </a:tr>
              <a:tr h="184150">
                <a:tc gridSpan="9">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118180490"/>
                  </a:ext>
                </a:extLst>
              </a:tr>
            </a:tbl>
          </a:graphicData>
        </a:graphic>
      </p:graphicFrame>
      <p:sp>
        <p:nvSpPr>
          <p:cNvPr id="11" name="Rectangle 10">
            <a:extLst>
              <a:ext uri="{FF2B5EF4-FFF2-40B4-BE49-F238E27FC236}">
                <a16:creationId xmlns:a16="http://schemas.microsoft.com/office/drawing/2014/main" id="{84154E8D-15B2-417A-8740-174895A2FD48}"/>
              </a:ext>
            </a:extLst>
          </p:cNvPr>
          <p:cNvSpPr/>
          <p:nvPr/>
        </p:nvSpPr>
        <p:spPr>
          <a:xfrm>
            <a:off x="6215018" y="1463748"/>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A </a:t>
            </a:r>
          </a:p>
        </p:txBody>
      </p:sp>
      <p:sp>
        <p:nvSpPr>
          <p:cNvPr id="12" name="Rectangle 11">
            <a:extLst>
              <a:ext uri="{FF2B5EF4-FFF2-40B4-BE49-F238E27FC236}">
                <a16:creationId xmlns:a16="http://schemas.microsoft.com/office/drawing/2014/main" id="{07442E2D-F643-464B-A2EF-6F9D3551E17A}"/>
              </a:ext>
            </a:extLst>
          </p:cNvPr>
          <p:cNvSpPr/>
          <p:nvPr/>
        </p:nvSpPr>
        <p:spPr>
          <a:xfrm>
            <a:off x="3576593" y="1568523"/>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A </a:t>
            </a:r>
          </a:p>
        </p:txBody>
      </p:sp>
      <p:sp>
        <p:nvSpPr>
          <p:cNvPr id="13" name="Rectangle 12">
            <a:extLst>
              <a:ext uri="{FF2B5EF4-FFF2-40B4-BE49-F238E27FC236}">
                <a16:creationId xmlns:a16="http://schemas.microsoft.com/office/drawing/2014/main" id="{846431C1-4316-4312-8C9C-FDD9BB87A600}"/>
              </a:ext>
            </a:extLst>
          </p:cNvPr>
          <p:cNvSpPr/>
          <p:nvPr/>
        </p:nvSpPr>
        <p:spPr>
          <a:xfrm>
            <a:off x="4900568" y="1692348"/>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B </a:t>
            </a:r>
          </a:p>
        </p:txBody>
      </p:sp>
      <p:sp>
        <p:nvSpPr>
          <p:cNvPr id="14" name="Rectangle 13">
            <a:extLst>
              <a:ext uri="{FF2B5EF4-FFF2-40B4-BE49-F238E27FC236}">
                <a16:creationId xmlns:a16="http://schemas.microsoft.com/office/drawing/2014/main" id="{E5C75DBD-190F-4A73-A634-5476CC08C59D}"/>
              </a:ext>
            </a:extLst>
          </p:cNvPr>
          <p:cNvSpPr/>
          <p:nvPr/>
        </p:nvSpPr>
        <p:spPr>
          <a:xfrm>
            <a:off x="2252618" y="1749498"/>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B </a:t>
            </a:r>
          </a:p>
        </p:txBody>
      </p:sp>
      <p:sp>
        <p:nvSpPr>
          <p:cNvPr id="17" name="Rectangle 16">
            <a:extLst>
              <a:ext uri="{FF2B5EF4-FFF2-40B4-BE49-F238E27FC236}">
                <a16:creationId xmlns:a16="http://schemas.microsoft.com/office/drawing/2014/main" id="{18255721-D800-4B4C-9788-52A5FB53B07F}"/>
              </a:ext>
            </a:extLst>
          </p:cNvPr>
          <p:cNvSpPr/>
          <p:nvPr/>
        </p:nvSpPr>
        <p:spPr>
          <a:xfrm>
            <a:off x="6215018" y="2130498"/>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C </a:t>
            </a:r>
          </a:p>
        </p:txBody>
      </p:sp>
      <p:sp>
        <p:nvSpPr>
          <p:cNvPr id="18" name="Rectangle 17">
            <a:extLst>
              <a:ext uri="{FF2B5EF4-FFF2-40B4-BE49-F238E27FC236}">
                <a16:creationId xmlns:a16="http://schemas.microsoft.com/office/drawing/2014/main" id="{420E66C8-6823-4B66-BAF5-EA8FBFC9B2B1}"/>
              </a:ext>
            </a:extLst>
          </p:cNvPr>
          <p:cNvSpPr/>
          <p:nvPr/>
        </p:nvSpPr>
        <p:spPr>
          <a:xfrm>
            <a:off x="4900568" y="2054298"/>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C </a:t>
            </a:r>
          </a:p>
        </p:txBody>
      </p:sp>
      <p:sp>
        <p:nvSpPr>
          <p:cNvPr id="19" name="Rectangle 18">
            <a:extLst>
              <a:ext uri="{FF2B5EF4-FFF2-40B4-BE49-F238E27FC236}">
                <a16:creationId xmlns:a16="http://schemas.microsoft.com/office/drawing/2014/main" id="{002A4D2F-A34A-40FB-A41E-BD3200B25CF3}"/>
              </a:ext>
            </a:extLst>
          </p:cNvPr>
          <p:cNvSpPr/>
          <p:nvPr/>
        </p:nvSpPr>
        <p:spPr>
          <a:xfrm>
            <a:off x="3557543" y="2073348"/>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C </a:t>
            </a:r>
          </a:p>
        </p:txBody>
      </p:sp>
      <p:sp>
        <p:nvSpPr>
          <p:cNvPr id="20" name="Rectangle 19">
            <a:extLst>
              <a:ext uri="{FF2B5EF4-FFF2-40B4-BE49-F238E27FC236}">
                <a16:creationId xmlns:a16="http://schemas.microsoft.com/office/drawing/2014/main" id="{6CAD3330-1200-4F24-B611-E780EE1DB758}"/>
              </a:ext>
            </a:extLst>
          </p:cNvPr>
          <p:cNvSpPr/>
          <p:nvPr/>
        </p:nvSpPr>
        <p:spPr>
          <a:xfrm>
            <a:off x="2224043" y="2349573"/>
            <a:ext cx="300082" cy="230832"/>
          </a:xfrm>
          <a:prstGeom prst="rect">
            <a:avLst/>
          </a:prstGeom>
        </p:spPr>
        <p:txBody>
          <a:bodyPr wrap="square">
            <a:spAutoFit/>
          </a:bodyPr>
          <a:lstStyle/>
          <a:p>
            <a:pPr algn="ctr" fontAlgn="b"/>
            <a:r>
              <a:rPr lang="es-AR" sz="900" b="1" dirty="0">
                <a:solidFill>
                  <a:srgbClr val="000000"/>
                </a:solidFill>
                <a:latin typeface="Arial" panose="020B0604020202020204" pitchFamily="34" charset="0"/>
                <a:cs typeface="Arial" panose="020B0604020202020204" pitchFamily="34" charset="0"/>
              </a:rPr>
              <a:t>D </a:t>
            </a:r>
          </a:p>
        </p:txBody>
      </p:sp>
      <p:pic>
        <p:nvPicPr>
          <p:cNvPr id="7" name="Picture 6">
            <a:extLst>
              <a:ext uri="{FF2B5EF4-FFF2-40B4-BE49-F238E27FC236}">
                <a16:creationId xmlns:a16="http://schemas.microsoft.com/office/drawing/2014/main" id="{73543F92-EFD9-4298-B9DC-FBCB5BCD2C63}"/>
              </a:ext>
            </a:extLst>
          </p:cNvPr>
          <p:cNvPicPr>
            <a:picLocks noChangeAspect="1"/>
          </p:cNvPicPr>
          <p:nvPr/>
        </p:nvPicPr>
        <p:blipFill>
          <a:blip r:embed="rId5"/>
          <a:stretch>
            <a:fillRect/>
          </a:stretch>
        </p:blipFill>
        <p:spPr>
          <a:xfrm>
            <a:off x="7889948" y="1568523"/>
            <a:ext cx="3851042" cy="2825456"/>
          </a:xfrm>
          <a:prstGeom prst="rect">
            <a:avLst/>
          </a:prstGeom>
        </p:spPr>
      </p:pic>
    </p:spTree>
    <p:extLst>
      <p:ext uri="{BB962C8B-B14F-4D97-AF65-F5344CB8AC3E}">
        <p14:creationId xmlns:p14="http://schemas.microsoft.com/office/powerpoint/2010/main" val="1626489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878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12" name="Rectangle 11">
            <a:extLst>
              <a:ext uri="{FF2B5EF4-FFF2-40B4-BE49-F238E27FC236}">
                <a16:creationId xmlns:a16="http://schemas.microsoft.com/office/drawing/2014/main" id="{50FA49BD-5E8A-492D-9E99-EA3DC93D85CE}"/>
              </a:ext>
            </a:extLst>
          </p:cNvPr>
          <p:cNvSpPr/>
          <p:nvPr/>
        </p:nvSpPr>
        <p:spPr>
          <a:xfrm>
            <a:off x="173255" y="1337709"/>
            <a:ext cx="11151969" cy="43396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Comentario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efecto de la fecha de siembra fue significativo siendo la siembra tardía la que mejor se adapto a las condiciones en las que se experimentó en esta campaña. Las parcelas sembradas en fecha tardía rindieron en promedio 1584.1kg/ha mas que las sembradas en fecha de siembra temprana.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600" dirty="0">
              <a:solidFill>
                <a:prstClr val="black"/>
              </a:solidFill>
              <a:latin typeface="Arial" panose="020B0604020202020204" pitchFamily="34" charset="0"/>
              <a:cs typeface="Arial" panose="020B0604020202020204" pitchFamily="34" charset="0"/>
            </a:endParaRPr>
          </a:p>
          <a:p>
            <a:pPr lvl="0">
              <a:defRPr/>
            </a:pPr>
            <a:r>
              <a:rPr lang="es-AR" sz="1600" dirty="0">
                <a:solidFill>
                  <a:prstClr val="black"/>
                </a:solidFill>
                <a:latin typeface="Arial" panose="020B0604020202020204" pitchFamily="34" charset="0"/>
                <a:cs typeface="Arial" panose="020B0604020202020204" pitchFamily="34" charset="0"/>
              </a:rPr>
              <a:t>-El efecto de la fecha del Barbecho fue significativo siendo las parcelas sembradas sobre el barbecho convencional las que mejor se adaptaron a las condiciones en las que se experimentó en esta campaña. Las parcelas sembradas sobre barbecho convencional rindieron en promedio 2228.3kg/ha mas que las sembradas sobre barbecho verde.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resultado final arrojo que </a:t>
            </a:r>
            <a:r>
              <a:rPr lang="es-AR" sz="1600" dirty="0">
                <a:solidFill>
                  <a:prstClr val="black"/>
                </a:solidFill>
                <a:latin typeface="Arial" panose="020B0604020202020204" pitchFamily="34" charset="0"/>
                <a:cs typeface="Arial" panose="020B0604020202020204" pitchFamily="34" charset="0"/>
              </a:rPr>
              <a:t>tanto el material </a:t>
            </a:r>
            <a:r>
              <a:rPr lang="es-AR" sz="1600" dirty="0" err="1">
                <a:solidFill>
                  <a:prstClr val="black"/>
                </a:solidFill>
                <a:latin typeface="Arial" panose="020B0604020202020204" pitchFamily="34" charset="0"/>
                <a:cs typeface="Arial" panose="020B0604020202020204" pitchFamily="34" charset="0"/>
              </a:rPr>
              <a:t>Exp</a:t>
            </a:r>
            <a:r>
              <a:rPr lang="es-AR" sz="1600" dirty="0">
                <a:solidFill>
                  <a:prstClr val="black"/>
                </a:solidFill>
                <a:latin typeface="Arial" panose="020B0604020202020204" pitchFamily="34" charset="0"/>
                <a:cs typeface="Arial" panose="020B0604020202020204" pitchFamily="34" charset="0"/>
              </a:rPr>
              <a:t>. </a:t>
            </a:r>
            <a:r>
              <a:rPr lang="es-AR" sz="1600" dirty="0" err="1">
                <a:solidFill>
                  <a:prstClr val="black"/>
                </a:solidFill>
                <a:latin typeface="Arial" panose="020B0604020202020204" pitchFamily="34" charset="0"/>
                <a:cs typeface="Arial" panose="020B0604020202020204" pitchFamily="34" charset="0"/>
              </a:rPr>
              <a:t>Precomercial</a:t>
            </a:r>
            <a:r>
              <a:rPr lang="es-AR" sz="1600" dirty="0">
                <a:solidFill>
                  <a:prstClr val="black"/>
                </a:solidFill>
                <a:latin typeface="Arial" panose="020B0604020202020204" pitchFamily="34" charset="0"/>
                <a:cs typeface="Arial" panose="020B0604020202020204" pitchFamily="34" charset="0"/>
              </a:rPr>
              <a:t> PWU como el</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NEXT 22.6 </a:t>
            </a:r>
            <a:r>
              <a:rPr lang="es-AR" sz="1600" dirty="0">
                <a:solidFill>
                  <a:prstClr val="black"/>
                </a:solidFill>
                <a:latin typeface="Arial" panose="020B0604020202020204" pitchFamily="34" charset="0"/>
                <a:cs typeface="Arial" panose="020B0604020202020204" pitchFamily="34" charset="0"/>
              </a:rPr>
              <a:t>en sus dos versiones PWE y PWU no se diferenciaron estadísticamente entre si.</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Estos tres híbridos mostraron mayor rendimiento que el híbrido de la competencia.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CuadroTexto 6">
            <a:extLst>
              <a:ext uri="{FF2B5EF4-FFF2-40B4-BE49-F238E27FC236}">
                <a16:creationId xmlns:a16="http://schemas.microsoft.com/office/drawing/2014/main" id="{3948C512-3CAF-4F82-9EB1-45653FDCF78A}"/>
              </a:ext>
            </a:extLst>
          </p:cNvPr>
          <p:cNvSpPr txBox="1"/>
          <p:nvPr/>
        </p:nvSpPr>
        <p:spPr>
          <a:xfrm>
            <a:off x="317634" y="850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x Antecesor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2586569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950029" y="4071707"/>
            <a:ext cx="2125903"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6</a:t>
            </a:r>
          </a:p>
        </p:txBody>
      </p:sp>
      <p:sp>
        <p:nvSpPr>
          <p:cNvPr id="20" name="CuadroTexto 19"/>
          <p:cNvSpPr txBox="1"/>
          <p:nvPr/>
        </p:nvSpPr>
        <p:spPr>
          <a:xfrm>
            <a:off x="952072" y="5070113"/>
            <a:ext cx="8534709"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Nutrición</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Maíz</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Demorado</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FS 20/12</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22" name="Rectángulo 21"/>
          <p:cNvSpPr/>
          <p:nvPr/>
        </p:nvSpPr>
        <p:spPr>
          <a:xfrm>
            <a:off x="1044949" y="5656146"/>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056E2F67-C953-454F-B69B-45CF428BCBB6}"/>
              </a:ext>
            </a:extLst>
          </p:cNvPr>
          <p:cNvSpPr txBox="1"/>
          <p:nvPr/>
        </p:nvSpPr>
        <p:spPr>
          <a:xfrm>
            <a:off x="950314" y="4620508"/>
            <a:ext cx="62889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E</a:t>
            </a:r>
            <a:r>
              <a:rPr kumimoji="0" lang="es-AR" sz="36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strategias</a:t>
            </a:r>
            <a:r>
              <a:rPr kumimoji="0" lang="es-AR"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de Fertilización</a:t>
            </a:r>
            <a:endParaRPr kumimoji="0" lang="es-ES_tradnl"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1620457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36" name="CuadroTexto 6">
            <a:extLst>
              <a:ext uri="{FF2B5EF4-FFF2-40B4-BE49-F238E27FC236}">
                <a16:creationId xmlns:a16="http://schemas.microsoft.com/office/drawing/2014/main" id="{E68686D4-CBB4-4A74-A15D-4D8A84010776}"/>
              </a:ext>
            </a:extLst>
          </p:cNvPr>
          <p:cNvSpPr txBox="1"/>
          <p:nvPr/>
        </p:nvSpPr>
        <p:spPr>
          <a:xfrm>
            <a:off x="317634" y="36783"/>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Nutrición Maíz </a:t>
            </a:r>
            <a:r>
              <a:rPr lang="es-AR" sz="2900" b="1" dirty="0">
                <a:solidFill>
                  <a:srgbClr val="F67D20"/>
                </a:solidFill>
                <a:latin typeface="Arial" panose="020B0604020202020204" pitchFamily="34" charset="0"/>
                <a:cs typeface="Arial" panose="020B0604020202020204" pitchFamily="34" charset="0"/>
              </a:rPr>
              <a:t>Demorado FS 20/12</a:t>
            </a: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14" name="CuadroTexto 3">
            <a:extLst>
              <a:ext uri="{FF2B5EF4-FFF2-40B4-BE49-F238E27FC236}">
                <a16:creationId xmlns:a16="http://schemas.microsoft.com/office/drawing/2014/main" id="{6D6F5FF9-E2F2-45F0-9F84-FB8B905C9F4E}"/>
              </a:ext>
            </a:extLst>
          </p:cNvPr>
          <p:cNvSpPr txBox="1"/>
          <p:nvPr/>
        </p:nvSpPr>
        <p:spPr>
          <a:xfrm>
            <a:off x="6220329" y="2035779"/>
            <a:ext cx="5390646"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 Explorar respuestas a la fertilización en el cultivo de Maíz en fechas de siembra demorada de diciembre.</a:t>
            </a: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CuadroTexto 3">
            <a:extLst>
              <a:ext uri="{FF2B5EF4-FFF2-40B4-BE49-F238E27FC236}">
                <a16:creationId xmlns:a16="http://schemas.microsoft.com/office/drawing/2014/main" id="{AD67DB02-995E-45D1-81BB-56035E70F464}"/>
              </a:ext>
            </a:extLst>
          </p:cNvPr>
          <p:cNvSpPr txBox="1"/>
          <p:nvPr/>
        </p:nvSpPr>
        <p:spPr>
          <a:xfrm>
            <a:off x="6306311" y="3429000"/>
            <a:ext cx="5028439"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cs typeface="Arial" panose="020B0604020202020204" pitchFamily="34" charset="0"/>
              </a:rPr>
              <a:t>L</a:t>
            </a:r>
            <a:r>
              <a:rPr lang="es-AR" sz="1600" dirty="0">
                <a:solidFill>
                  <a:prstClr val="black"/>
                </a:solidFill>
                <a:latin typeface="Arial" panose="020B0604020202020204" pitchFamily="34" charset="0"/>
                <a:cs typeface="Arial" panose="020B0604020202020204" pitchFamily="34" charset="0"/>
              </a:rPr>
              <a:t>a necesidad de este ensayo surge para validar el paquete tecnológico ante siembras demoradas del mes de diciembre. Generalmente la combinación de alta demanda atmosférica y una condición puntual de estrés hídrico demoran la siembra. En este MIB analizamos el impacto de la fertilización.  </a:t>
            </a: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322BA668-4EB4-451F-80A7-7A4BFD3C7F3A}"/>
              </a:ext>
            </a:extLst>
          </p:cNvPr>
          <p:cNvPicPr>
            <a:picLocks noChangeAspect="1"/>
          </p:cNvPicPr>
          <p:nvPr/>
        </p:nvPicPr>
        <p:blipFill>
          <a:blip r:embed="rId4"/>
          <a:stretch>
            <a:fillRect/>
          </a:stretch>
        </p:blipFill>
        <p:spPr>
          <a:xfrm>
            <a:off x="210311" y="1409896"/>
            <a:ext cx="5889963" cy="4362254"/>
          </a:xfrm>
          <a:prstGeom prst="rect">
            <a:avLst/>
          </a:prstGeom>
        </p:spPr>
      </p:pic>
    </p:spTree>
    <p:extLst>
      <p:ext uri="{BB962C8B-B14F-4D97-AF65-F5344CB8AC3E}">
        <p14:creationId xmlns:p14="http://schemas.microsoft.com/office/powerpoint/2010/main" val="172336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64281"/>
            <a:ext cx="2065422" cy="1181144"/>
          </a:xfrm>
          <a:prstGeom prst="rect">
            <a:avLst/>
          </a:prstGeom>
        </p:spPr>
      </p:pic>
      <p:sp>
        <p:nvSpPr>
          <p:cNvPr id="8" name="CuadroTexto 5">
            <a:extLst>
              <a:ext uri="{FF2B5EF4-FFF2-40B4-BE49-F238E27FC236}">
                <a16:creationId xmlns:a16="http://schemas.microsoft.com/office/drawing/2014/main" id="{074C1112-9006-4754-8936-78684F86F7AA}"/>
              </a:ext>
            </a:extLst>
          </p:cNvPr>
          <p:cNvSpPr txBox="1"/>
          <p:nvPr/>
        </p:nvSpPr>
        <p:spPr>
          <a:xfrm>
            <a:off x="6183456" y="362018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CA96BE2-7AF7-47BB-906D-5C4D85E3F7FF}"/>
              </a:ext>
            </a:extLst>
          </p:cNvPr>
          <p:cNvSpPr/>
          <p:nvPr/>
        </p:nvSpPr>
        <p:spPr>
          <a:xfrm>
            <a:off x="6879585" y="2241092"/>
            <a:ext cx="4783754" cy="1534203"/>
          </a:xfrm>
          <a:prstGeom prst="rect">
            <a:avLst/>
          </a:prstGeom>
          <a:ln>
            <a:solidFill>
              <a:schemeClr val="tx1"/>
            </a:solidFill>
          </a:ln>
        </p:spPr>
        <p:txBody>
          <a:bodyPr wrap="square">
            <a:spAutoFit/>
          </a:body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Características del Ensayo:</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Se sometieron a prueba seis niveles de Nitrógeno, el de mayor magnitud (120N) se combinó con15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kgS</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en cultivo de Maíz de </a:t>
            </a:r>
            <a:r>
              <a:rPr lang="es-AR" sz="1400" dirty="0">
                <a:solidFill>
                  <a:sysClr val="windowText" lastClr="000000"/>
                </a:solidFill>
                <a:latin typeface="Arial" panose="020B0604020202020204" pitchFamily="34" charset="0"/>
                <a:cs typeface="Arial" panose="020B0604020202020204" pitchFamily="34" charset="0"/>
              </a:rPr>
              <a:t>siembra de fines de diciembre</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El Híbrido utilizado es el NEXT 22.6 PWU.  </a:t>
            </a:r>
          </a:p>
        </p:txBody>
      </p:sp>
      <p:pic>
        <p:nvPicPr>
          <p:cNvPr id="2" name="Picture 1">
            <a:extLst>
              <a:ext uri="{FF2B5EF4-FFF2-40B4-BE49-F238E27FC236}">
                <a16:creationId xmlns:a16="http://schemas.microsoft.com/office/drawing/2014/main" id="{733DB450-CC4B-452F-981E-19EDCA84EDF2}"/>
              </a:ext>
            </a:extLst>
          </p:cNvPr>
          <p:cNvPicPr>
            <a:picLocks noChangeAspect="1"/>
          </p:cNvPicPr>
          <p:nvPr/>
        </p:nvPicPr>
        <p:blipFill>
          <a:blip r:embed="rId4"/>
          <a:stretch>
            <a:fillRect/>
          </a:stretch>
        </p:blipFill>
        <p:spPr>
          <a:xfrm>
            <a:off x="253650" y="1464923"/>
            <a:ext cx="6075275" cy="4562491"/>
          </a:xfrm>
          <a:prstGeom prst="rect">
            <a:avLst/>
          </a:prstGeom>
        </p:spPr>
      </p:pic>
      <p:sp>
        <p:nvSpPr>
          <p:cNvPr id="12" name="Rectangle 11">
            <a:extLst>
              <a:ext uri="{FF2B5EF4-FFF2-40B4-BE49-F238E27FC236}">
                <a16:creationId xmlns:a16="http://schemas.microsoft.com/office/drawing/2014/main" id="{5C040A4A-E9D3-40E6-8DD8-B641564C40DF}"/>
              </a:ext>
            </a:extLst>
          </p:cNvPr>
          <p:cNvSpPr/>
          <p:nvPr/>
        </p:nvSpPr>
        <p:spPr>
          <a:xfrm>
            <a:off x="6703851" y="4091606"/>
            <a:ext cx="5135223" cy="354392"/>
          </a:xfrm>
          <a:prstGeom prst="rect">
            <a:avLst/>
          </a:prstGeom>
          <a:ln>
            <a:solidFill>
              <a:schemeClr val="tx1"/>
            </a:solidFill>
          </a:ln>
        </p:spPr>
        <p:txBody>
          <a:bodyPr wrap="square">
            <a:spAutoFit/>
          </a:body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Tratamientos Nutrición: 0N, 30N, 60N, 90N, 120N, 120N+15S</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p>
        </p:txBody>
      </p:sp>
      <p:sp>
        <p:nvSpPr>
          <p:cNvPr id="13" name="CuadroTexto 6">
            <a:extLst>
              <a:ext uri="{FF2B5EF4-FFF2-40B4-BE49-F238E27FC236}">
                <a16:creationId xmlns:a16="http://schemas.microsoft.com/office/drawing/2014/main" id="{77F7E73D-F4CF-43F2-93F0-81262866057E}"/>
              </a:ext>
            </a:extLst>
          </p:cNvPr>
          <p:cNvSpPr txBox="1"/>
          <p:nvPr/>
        </p:nvSpPr>
        <p:spPr>
          <a:xfrm>
            <a:off x="317634" y="36783"/>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Nutrición Maíz </a:t>
            </a:r>
            <a:r>
              <a:rPr lang="es-AR" sz="2900" b="1" dirty="0">
                <a:solidFill>
                  <a:srgbClr val="F67D20"/>
                </a:solidFill>
                <a:latin typeface="Arial" panose="020B0604020202020204" pitchFamily="34" charset="0"/>
                <a:cs typeface="Arial" panose="020B0604020202020204" pitchFamily="34" charset="0"/>
              </a:rPr>
              <a:t>Demorado FS 20/12</a:t>
            </a: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14" name="Table 13">
            <a:extLst>
              <a:ext uri="{FF2B5EF4-FFF2-40B4-BE49-F238E27FC236}">
                <a16:creationId xmlns:a16="http://schemas.microsoft.com/office/drawing/2014/main" id="{6CF09881-C433-460C-8A12-F8B9659BE118}"/>
              </a:ext>
            </a:extLst>
          </p:cNvPr>
          <p:cNvGraphicFramePr>
            <a:graphicFrameLocks noGrp="1"/>
          </p:cNvGraphicFramePr>
          <p:nvPr>
            <p:extLst>
              <p:ext uri="{D42A27DB-BD31-4B8C-83A1-F6EECF244321}">
                <p14:modId xmlns:p14="http://schemas.microsoft.com/office/powerpoint/2010/main" val="3866230925"/>
              </p:ext>
            </p:extLst>
          </p:nvPr>
        </p:nvGraphicFramePr>
        <p:xfrm>
          <a:off x="6863837" y="5362368"/>
          <a:ext cx="4419600" cy="533802"/>
        </p:xfrm>
        <a:graphic>
          <a:graphicData uri="http://schemas.openxmlformats.org/drawingml/2006/table">
            <a:tbl>
              <a:tblPr/>
              <a:tblGrid>
                <a:gridCol w="2696322">
                  <a:extLst>
                    <a:ext uri="{9D8B030D-6E8A-4147-A177-3AD203B41FA5}">
                      <a16:colId xmlns:a16="http://schemas.microsoft.com/office/drawing/2014/main" val="794889512"/>
                    </a:ext>
                  </a:extLst>
                </a:gridCol>
                <a:gridCol w="1723278">
                  <a:extLst>
                    <a:ext uri="{9D8B030D-6E8A-4147-A177-3AD203B41FA5}">
                      <a16:colId xmlns:a16="http://schemas.microsoft.com/office/drawing/2014/main" val="1869192971"/>
                    </a:ext>
                  </a:extLst>
                </a:gridCol>
              </a:tblGrid>
              <a:tr h="311552">
                <a:tc>
                  <a:txBody>
                    <a:bodyPr/>
                    <a:lstStyle/>
                    <a:p>
                      <a:pPr algn="ctr" rtl="0" fontAlgn="b"/>
                      <a:r>
                        <a:rPr lang="es-AR" sz="1400" b="1" i="0" u="none" strike="noStrike" dirty="0">
                          <a:solidFill>
                            <a:srgbClr val="000000"/>
                          </a:solidFill>
                          <a:effectLst/>
                          <a:latin typeface="Arial" panose="020B0604020202020204" pitchFamily="34" charset="0"/>
                        </a:rPr>
                        <a:t>N (Kg/Ha) 0-60 a la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b"/>
                      <a:r>
                        <a:rPr lang="es-AR" sz="1400" b="1" i="0" u="none" strike="noStrike">
                          <a:solidFill>
                            <a:srgbClr val="000000"/>
                          </a:solidFill>
                          <a:effectLst/>
                          <a:latin typeface="Arial" panose="020B0604020202020204" pitchFamily="34" charset="0"/>
                        </a:rPr>
                        <a:t>Fecha Análisis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981094172"/>
                  </a:ext>
                </a:extLst>
              </a:tr>
              <a:tr h="222250">
                <a:tc>
                  <a:txBody>
                    <a:bodyPr/>
                    <a:lstStyle/>
                    <a:p>
                      <a:pPr algn="ctr" rtl="0" fontAlgn="b"/>
                      <a:r>
                        <a:rPr lang="en-US" sz="1400" b="0" i="0" u="none" strike="noStrike" dirty="0">
                          <a:solidFill>
                            <a:srgbClr val="000000"/>
                          </a:solidFill>
                          <a:effectLst/>
                          <a:latin typeface="Arial" panose="020B0604020202020204" pitchFamily="34" charset="0"/>
                        </a:rPr>
                        <a:t>90</a:t>
                      </a:r>
                      <a:endParaRPr lang="es-AR" sz="1400" b="0"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AR" sz="1400" b="0" i="0" u="none" strike="noStrike" dirty="0">
                          <a:solidFill>
                            <a:srgbClr val="000000"/>
                          </a:solidFill>
                          <a:effectLst/>
                          <a:latin typeface="Arial" panose="020B0604020202020204" pitchFamily="34" charset="0"/>
                        </a:rPr>
                        <a:t>20/12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74105"/>
                  </a:ext>
                </a:extLst>
              </a:tr>
            </a:tbl>
          </a:graphicData>
        </a:graphic>
      </p:graphicFrame>
      <p:sp>
        <p:nvSpPr>
          <p:cNvPr id="15" name="CuadroTexto 3">
            <a:extLst>
              <a:ext uri="{FF2B5EF4-FFF2-40B4-BE49-F238E27FC236}">
                <a16:creationId xmlns:a16="http://schemas.microsoft.com/office/drawing/2014/main" id="{E06EF70C-A00F-4EAB-8E93-320776972B16}"/>
              </a:ext>
            </a:extLst>
          </p:cNvPr>
          <p:cNvSpPr txBox="1"/>
          <p:nvPr/>
        </p:nvSpPr>
        <p:spPr>
          <a:xfrm>
            <a:off x="7591425" y="4988387"/>
            <a:ext cx="2933699"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C0000"/>
                </a:solidFill>
                <a:effectLst/>
                <a:uLnTx/>
                <a:uFillTx/>
                <a:latin typeface="Arial" panose="020B0604020202020204" pitchFamily="34" charset="0"/>
                <a:ea typeface="+mn-ea"/>
                <a:cs typeface="Arial" panose="020B0604020202020204" pitchFamily="34" charset="0"/>
              </a:rPr>
              <a:t>Resultado Análisis (N inicial)</a:t>
            </a:r>
            <a:endPar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1501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287079"/>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620412" y="4071707"/>
            <a:ext cx="2125903"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1</a:t>
            </a:r>
          </a:p>
        </p:txBody>
      </p:sp>
      <p:sp>
        <p:nvSpPr>
          <p:cNvPr id="20" name="CuadroTexto 19"/>
          <p:cNvSpPr txBox="1"/>
          <p:nvPr/>
        </p:nvSpPr>
        <p:spPr>
          <a:xfrm>
            <a:off x="657106" y="5505776"/>
            <a:ext cx="1163222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22" name="Rectángulo 21"/>
          <p:cNvSpPr/>
          <p:nvPr/>
        </p:nvSpPr>
        <p:spPr>
          <a:xfrm>
            <a:off x="757858" y="6103409"/>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5CDFEE71-9770-4FE1-9D65-DAB04E2ED877}"/>
              </a:ext>
            </a:extLst>
          </p:cNvPr>
          <p:cNvSpPr txBox="1"/>
          <p:nvPr/>
        </p:nvSpPr>
        <p:spPr>
          <a:xfrm>
            <a:off x="660421" y="4793473"/>
            <a:ext cx="38266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A</a:t>
            </a:r>
            <a:r>
              <a:rPr kumimoji="0" lang="es-AR" sz="36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rreglo</a:t>
            </a:r>
            <a:r>
              <a:rPr kumimoji="0" lang="es-AR"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Espacial</a:t>
            </a:r>
            <a:endParaRPr kumimoji="0" lang="es-ES_tradnl" sz="3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915256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cxnSp>
        <p:nvCxnSpPr>
          <p:cNvPr id="3" name="Straight Connector 2">
            <a:extLst>
              <a:ext uri="{FF2B5EF4-FFF2-40B4-BE49-F238E27FC236}">
                <a16:creationId xmlns:a16="http://schemas.microsoft.com/office/drawing/2014/main" id="{DFE5B68C-A705-4E79-A022-E3BC508E7E6B}"/>
              </a:ext>
            </a:extLst>
          </p:cNvPr>
          <p:cNvCxnSpPr/>
          <p:nvPr/>
        </p:nvCxnSpPr>
        <p:spPr>
          <a:xfrm>
            <a:off x="6096000" y="3243714"/>
            <a:ext cx="64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45F039-91CA-414E-83B0-C3FAFCC6D9A7}"/>
              </a:ext>
            </a:extLst>
          </p:cNvPr>
          <p:cNvCxnSpPr/>
          <p:nvPr/>
        </p:nvCxnSpPr>
        <p:spPr>
          <a:xfrm>
            <a:off x="3734602" y="3243714"/>
            <a:ext cx="0" cy="9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45CB95-A346-4F54-A26F-C2887572B91C}"/>
              </a:ext>
            </a:extLst>
          </p:cNvPr>
          <p:cNvCxnSpPr/>
          <p:nvPr/>
        </p:nvCxnSpPr>
        <p:spPr>
          <a:xfrm>
            <a:off x="5996539" y="667993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56BF987-8459-4E43-AC5F-484A672BAFDB}"/>
              </a:ext>
            </a:extLst>
          </p:cNvPr>
          <p:cNvCxnSpPr/>
          <p:nvPr/>
        </p:nvCxnSpPr>
        <p:spPr>
          <a:xfrm>
            <a:off x="10395284" y="6387548"/>
            <a:ext cx="0" cy="3627"/>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08867F7-98D1-4EFF-B605-8CAEC78D373E}"/>
              </a:ext>
            </a:extLst>
          </p:cNvPr>
          <p:cNvPicPr>
            <a:picLocks noChangeAspect="1"/>
          </p:cNvPicPr>
          <p:nvPr/>
        </p:nvPicPr>
        <p:blipFill>
          <a:blip r:embed="rId4"/>
          <a:stretch>
            <a:fillRect/>
          </a:stretch>
        </p:blipFill>
        <p:spPr>
          <a:xfrm>
            <a:off x="82075" y="1264475"/>
            <a:ext cx="6783067" cy="4074854"/>
          </a:xfrm>
          <a:prstGeom prst="rect">
            <a:avLst/>
          </a:prstGeom>
          <a:ln>
            <a:solidFill>
              <a:schemeClr val="tx1"/>
            </a:solidFill>
          </a:ln>
        </p:spPr>
      </p:pic>
      <p:sp>
        <p:nvSpPr>
          <p:cNvPr id="18" name="Rectangle 17">
            <a:extLst>
              <a:ext uri="{FF2B5EF4-FFF2-40B4-BE49-F238E27FC236}">
                <a16:creationId xmlns:a16="http://schemas.microsoft.com/office/drawing/2014/main" id="{9701F87C-BA92-48D9-8C1F-AC06C7A542C4}"/>
              </a:ext>
            </a:extLst>
          </p:cNvPr>
          <p:cNvSpPr/>
          <p:nvPr/>
        </p:nvSpPr>
        <p:spPr>
          <a:xfrm>
            <a:off x="5865917" y="1702107"/>
            <a:ext cx="300082" cy="246221"/>
          </a:xfrm>
          <a:prstGeom prst="rect">
            <a:avLst/>
          </a:prstGeom>
        </p:spPr>
        <p:txBody>
          <a:bodyPr wrap="square">
            <a:spAutoFit/>
          </a:bodyPr>
          <a:lstStyle/>
          <a:p>
            <a:pPr algn="ctr" fontAlgn="b"/>
            <a:r>
              <a:rPr lang="es-AR" sz="1000" b="1" dirty="0">
                <a:solidFill>
                  <a:srgbClr val="000000"/>
                </a:solidFill>
                <a:latin typeface="Arial" panose="020B0604020202020204" pitchFamily="34" charset="0"/>
                <a:cs typeface="Arial" panose="020B0604020202020204" pitchFamily="34" charset="0"/>
              </a:rPr>
              <a:t>A</a:t>
            </a:r>
            <a:r>
              <a:rPr lang="es-AR" sz="900" b="1" dirty="0">
                <a:solidFill>
                  <a:srgbClr val="000000"/>
                </a:solidFill>
                <a:latin typeface="Arial" panose="020B0604020202020204" pitchFamily="34" charset="0"/>
                <a:cs typeface="Arial" panose="020B0604020202020204" pitchFamily="34" charset="0"/>
              </a:rPr>
              <a:t> </a:t>
            </a:r>
          </a:p>
        </p:txBody>
      </p:sp>
      <p:sp>
        <p:nvSpPr>
          <p:cNvPr id="21" name="Rectangle 20">
            <a:extLst>
              <a:ext uri="{FF2B5EF4-FFF2-40B4-BE49-F238E27FC236}">
                <a16:creationId xmlns:a16="http://schemas.microsoft.com/office/drawing/2014/main" id="{5E52F1F5-5A7F-48F4-AB65-C9288F5BE826}"/>
              </a:ext>
            </a:extLst>
          </p:cNvPr>
          <p:cNvSpPr/>
          <p:nvPr/>
        </p:nvSpPr>
        <p:spPr>
          <a:xfrm>
            <a:off x="5027717" y="1825932"/>
            <a:ext cx="372958" cy="246221"/>
          </a:xfrm>
          <a:prstGeom prst="rect">
            <a:avLst/>
          </a:prstGeom>
        </p:spPr>
        <p:txBody>
          <a:bodyPr wrap="square">
            <a:spAutoFit/>
          </a:bodyPr>
          <a:lstStyle/>
          <a:p>
            <a:pPr algn="ctr" fontAlgn="b"/>
            <a:r>
              <a:rPr lang="es-AR" sz="1000" b="1" dirty="0">
                <a:solidFill>
                  <a:srgbClr val="000000"/>
                </a:solidFill>
                <a:latin typeface="Arial" panose="020B0604020202020204" pitchFamily="34" charset="0"/>
                <a:cs typeface="Arial" panose="020B0604020202020204" pitchFamily="34" charset="0"/>
              </a:rPr>
              <a:t>AB</a:t>
            </a:r>
            <a:r>
              <a:rPr lang="es-AR" sz="900" b="1" dirty="0">
                <a:solidFill>
                  <a:srgbClr val="000000"/>
                </a:solidFill>
                <a:latin typeface="Arial" panose="020B0604020202020204" pitchFamily="34" charset="0"/>
                <a:cs typeface="Arial" panose="020B0604020202020204" pitchFamily="34" charset="0"/>
              </a:rPr>
              <a:t> </a:t>
            </a:r>
          </a:p>
        </p:txBody>
      </p:sp>
      <p:sp>
        <p:nvSpPr>
          <p:cNvPr id="23" name="Rectangle 22">
            <a:extLst>
              <a:ext uri="{FF2B5EF4-FFF2-40B4-BE49-F238E27FC236}">
                <a16:creationId xmlns:a16="http://schemas.microsoft.com/office/drawing/2014/main" id="{6E9D888E-73BC-43C7-8E11-456D04988A69}"/>
              </a:ext>
            </a:extLst>
          </p:cNvPr>
          <p:cNvSpPr/>
          <p:nvPr/>
        </p:nvSpPr>
        <p:spPr>
          <a:xfrm>
            <a:off x="4151417" y="2006907"/>
            <a:ext cx="372958" cy="246221"/>
          </a:xfrm>
          <a:prstGeom prst="rect">
            <a:avLst/>
          </a:prstGeom>
        </p:spPr>
        <p:txBody>
          <a:bodyPr wrap="square">
            <a:spAutoFit/>
          </a:bodyPr>
          <a:lstStyle/>
          <a:p>
            <a:pPr algn="ctr" fontAlgn="b"/>
            <a:r>
              <a:rPr lang="es-AR" sz="1000" b="1" dirty="0">
                <a:solidFill>
                  <a:srgbClr val="000000"/>
                </a:solidFill>
                <a:latin typeface="Arial" panose="020B0604020202020204" pitchFamily="34" charset="0"/>
                <a:cs typeface="Arial" panose="020B0604020202020204" pitchFamily="34" charset="0"/>
              </a:rPr>
              <a:t>B</a:t>
            </a:r>
            <a:r>
              <a:rPr lang="es-AR" sz="900" b="1" dirty="0">
                <a:solidFill>
                  <a:srgbClr val="000000"/>
                </a:solidFill>
                <a:latin typeface="Arial" panose="020B0604020202020204" pitchFamily="34" charset="0"/>
                <a:cs typeface="Arial" panose="020B0604020202020204" pitchFamily="34" charset="0"/>
              </a:rPr>
              <a:t> </a:t>
            </a:r>
          </a:p>
        </p:txBody>
      </p:sp>
      <p:sp>
        <p:nvSpPr>
          <p:cNvPr id="24" name="Rectangle 23">
            <a:extLst>
              <a:ext uri="{FF2B5EF4-FFF2-40B4-BE49-F238E27FC236}">
                <a16:creationId xmlns:a16="http://schemas.microsoft.com/office/drawing/2014/main" id="{F403A2E4-CDA7-4FEF-99F1-0C3D6C9265FA}"/>
              </a:ext>
            </a:extLst>
          </p:cNvPr>
          <p:cNvSpPr/>
          <p:nvPr/>
        </p:nvSpPr>
        <p:spPr>
          <a:xfrm>
            <a:off x="3322742" y="2245032"/>
            <a:ext cx="372958" cy="246221"/>
          </a:xfrm>
          <a:prstGeom prst="rect">
            <a:avLst/>
          </a:prstGeom>
        </p:spPr>
        <p:txBody>
          <a:bodyPr wrap="square">
            <a:spAutoFit/>
          </a:bodyPr>
          <a:lstStyle/>
          <a:p>
            <a:pPr algn="ctr" fontAlgn="b"/>
            <a:r>
              <a:rPr lang="es-AR" sz="1000" b="1" dirty="0">
                <a:solidFill>
                  <a:srgbClr val="000000"/>
                </a:solidFill>
                <a:latin typeface="Arial" panose="020B0604020202020204" pitchFamily="34" charset="0"/>
                <a:cs typeface="Arial" panose="020B0604020202020204" pitchFamily="34" charset="0"/>
              </a:rPr>
              <a:t>C</a:t>
            </a:r>
            <a:r>
              <a:rPr lang="es-AR" sz="900" b="1" dirty="0">
                <a:solidFill>
                  <a:srgbClr val="000000"/>
                </a:solidFill>
                <a:latin typeface="Arial" panose="020B0604020202020204" pitchFamily="34" charset="0"/>
                <a:cs typeface="Arial" panose="020B0604020202020204" pitchFamily="34" charset="0"/>
              </a:rPr>
              <a:t> </a:t>
            </a:r>
          </a:p>
        </p:txBody>
      </p:sp>
      <p:graphicFrame>
        <p:nvGraphicFramePr>
          <p:cNvPr id="14" name="Table 13">
            <a:extLst>
              <a:ext uri="{FF2B5EF4-FFF2-40B4-BE49-F238E27FC236}">
                <a16:creationId xmlns:a16="http://schemas.microsoft.com/office/drawing/2014/main" id="{93BA78E3-A65B-4313-B78F-C3CCD3601587}"/>
              </a:ext>
            </a:extLst>
          </p:cNvPr>
          <p:cNvGraphicFramePr>
            <a:graphicFrameLocks noGrp="1"/>
          </p:cNvGraphicFramePr>
          <p:nvPr>
            <p:extLst>
              <p:ext uri="{D42A27DB-BD31-4B8C-83A1-F6EECF244321}">
                <p14:modId xmlns:p14="http://schemas.microsoft.com/office/powerpoint/2010/main" val="2663969402"/>
              </p:ext>
            </p:extLst>
          </p:nvPr>
        </p:nvGraphicFramePr>
        <p:xfrm>
          <a:off x="6974141" y="1246627"/>
          <a:ext cx="5189284" cy="3867150"/>
        </p:xfrm>
        <a:graphic>
          <a:graphicData uri="http://schemas.openxmlformats.org/drawingml/2006/table">
            <a:tbl>
              <a:tblPr/>
              <a:tblGrid>
                <a:gridCol w="991268">
                  <a:extLst>
                    <a:ext uri="{9D8B030D-6E8A-4147-A177-3AD203B41FA5}">
                      <a16:colId xmlns:a16="http://schemas.microsoft.com/office/drawing/2014/main" val="2456377922"/>
                    </a:ext>
                  </a:extLst>
                </a:gridCol>
                <a:gridCol w="283241">
                  <a:extLst>
                    <a:ext uri="{9D8B030D-6E8A-4147-A177-3AD203B41FA5}">
                      <a16:colId xmlns:a16="http://schemas.microsoft.com/office/drawing/2014/main" val="700089919"/>
                    </a:ext>
                  </a:extLst>
                </a:gridCol>
                <a:gridCol w="429003">
                  <a:extLst>
                    <a:ext uri="{9D8B030D-6E8A-4147-A177-3AD203B41FA5}">
                      <a16:colId xmlns:a16="http://schemas.microsoft.com/office/drawing/2014/main" val="4288893860"/>
                    </a:ext>
                  </a:extLst>
                </a:gridCol>
                <a:gridCol w="616789">
                  <a:extLst>
                    <a:ext uri="{9D8B030D-6E8A-4147-A177-3AD203B41FA5}">
                      <a16:colId xmlns:a16="http://schemas.microsoft.com/office/drawing/2014/main" val="2636874505"/>
                    </a:ext>
                  </a:extLst>
                </a:gridCol>
                <a:gridCol w="881127">
                  <a:extLst>
                    <a:ext uri="{9D8B030D-6E8A-4147-A177-3AD203B41FA5}">
                      <a16:colId xmlns:a16="http://schemas.microsoft.com/office/drawing/2014/main" val="4056077536"/>
                    </a:ext>
                  </a:extLst>
                </a:gridCol>
                <a:gridCol w="587418">
                  <a:extLst>
                    <a:ext uri="{9D8B030D-6E8A-4147-A177-3AD203B41FA5}">
                      <a16:colId xmlns:a16="http://schemas.microsoft.com/office/drawing/2014/main" val="732228383"/>
                    </a:ext>
                  </a:extLst>
                </a:gridCol>
                <a:gridCol w="571763">
                  <a:extLst>
                    <a:ext uri="{9D8B030D-6E8A-4147-A177-3AD203B41FA5}">
                      <a16:colId xmlns:a16="http://schemas.microsoft.com/office/drawing/2014/main" val="3552263008"/>
                    </a:ext>
                  </a:extLst>
                </a:gridCol>
                <a:gridCol w="235936">
                  <a:extLst>
                    <a:ext uri="{9D8B030D-6E8A-4147-A177-3AD203B41FA5}">
                      <a16:colId xmlns:a16="http://schemas.microsoft.com/office/drawing/2014/main" val="4251311810"/>
                    </a:ext>
                  </a:extLst>
                </a:gridCol>
                <a:gridCol w="230789">
                  <a:extLst>
                    <a:ext uri="{9D8B030D-6E8A-4147-A177-3AD203B41FA5}">
                      <a16:colId xmlns:a16="http://schemas.microsoft.com/office/drawing/2014/main" val="1757869785"/>
                    </a:ext>
                  </a:extLst>
                </a:gridCol>
                <a:gridCol w="253831">
                  <a:extLst>
                    <a:ext uri="{9D8B030D-6E8A-4147-A177-3AD203B41FA5}">
                      <a16:colId xmlns:a16="http://schemas.microsoft.com/office/drawing/2014/main" val="886711668"/>
                    </a:ext>
                  </a:extLst>
                </a:gridCol>
                <a:gridCol w="108119">
                  <a:extLst>
                    <a:ext uri="{9D8B030D-6E8A-4147-A177-3AD203B41FA5}">
                      <a16:colId xmlns:a16="http://schemas.microsoft.com/office/drawing/2014/main" val="110903953"/>
                    </a:ext>
                  </a:extLst>
                </a:gridCol>
              </a:tblGrid>
              <a:tr h="184150">
                <a:tc gridSpan="3">
                  <a:txBody>
                    <a:bodyPr/>
                    <a:lstStyle/>
                    <a:p>
                      <a:pPr algn="l" fontAlgn="b"/>
                      <a:r>
                        <a:rPr lang="es-AR" sz="1100" b="1" i="0" u="none" strike="noStrike">
                          <a:solidFill>
                            <a:srgbClr val="000000"/>
                          </a:solidFill>
                          <a:effectLst/>
                          <a:latin typeface="Arial" panose="020B0604020202020204" pitchFamily="34" charset="0"/>
                        </a:rPr>
                        <a:t>Análisis de la varianza</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pPr algn="l" fontAlgn="b"/>
                      <a:endParaRPr lang="es-AR" sz="1100" b="1"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4144074437"/>
                  </a:ext>
                </a:extLst>
              </a:tr>
              <a:tr h="184150">
                <a:tc gridSpan="2">
                  <a:txBody>
                    <a:bodyPr/>
                    <a:lstStyle/>
                    <a:p>
                      <a:pPr algn="ctr" fontAlgn="b"/>
                      <a:r>
                        <a:rPr lang="es-AR" sz="1100" b="0" i="0" u="none" strike="noStrike">
                          <a:solidFill>
                            <a:srgbClr val="000000"/>
                          </a:solidFill>
                          <a:effectLst/>
                          <a:latin typeface="Arial" panose="020B0604020202020204" pitchFamily="34" charset="0"/>
                        </a:rPr>
                        <a:t>   Variable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R²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R² Aj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CV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noFill/>
                      <a:prstDash val="solid"/>
                      <a:round/>
                      <a:headEnd type="none" w="med" len="med"/>
                      <a:tailEnd type="none" w="med" len="med"/>
                    </a:lnL>
                    <a:lnR>
                      <a:noFill/>
                    </a:lnR>
                    <a:lnT>
                      <a:noFill/>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388238629"/>
                  </a:ext>
                </a:extLst>
              </a:tr>
              <a:tr h="184150">
                <a:tc gridSpan="2">
                  <a:txBody>
                    <a:bodyPr/>
                    <a:lstStyle/>
                    <a:p>
                      <a:pPr algn="ctr" fontAlgn="b"/>
                      <a:r>
                        <a:rPr lang="es-AR" sz="1100" b="0" i="0" u="none" strike="noStrike">
                          <a:solidFill>
                            <a:srgbClr val="000000"/>
                          </a:solidFill>
                          <a:effectLst/>
                          <a:latin typeface="Arial" panose="020B0604020202020204" pitchFamily="34" charset="0"/>
                        </a:rPr>
                        <a:t>R [kg/ha] 14.5%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s-AR" sz="1100" b="0" i="0" u="none" strike="noStrike">
                          <a:solidFill>
                            <a:srgbClr val="000000"/>
                          </a:solidFill>
                          <a:effectLst/>
                          <a:latin typeface="Arial" panose="020B06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noFill/>
                      <a:prstDash val="solid"/>
                      <a:round/>
                      <a:headEnd type="none" w="med" len="med"/>
                      <a:tailEnd type="none" w="med" len="med"/>
                    </a:lnL>
                    <a:lnR>
                      <a:noFill/>
                    </a:lnR>
                    <a:lnT>
                      <a:noFill/>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512378085"/>
                  </a:ext>
                </a:extLst>
              </a:tr>
              <a:tr h="184150">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100" b="0" i="0" u="none" strike="noStrike" dirty="0">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625285610"/>
                  </a:ext>
                </a:extLst>
              </a:tr>
              <a:tr h="184150">
                <a:tc gridSpan="8">
                  <a:txBody>
                    <a:bodyPr/>
                    <a:lstStyle/>
                    <a:p>
                      <a:pPr algn="l" fontAlgn="b"/>
                      <a:r>
                        <a:rPr lang="es-AR" sz="1100" b="0" i="0" u="none" strike="noStrike">
                          <a:solidFill>
                            <a:srgbClr val="000000"/>
                          </a:solidFill>
                          <a:effectLst/>
                          <a:latin typeface="Arial" panose="020B0604020202020204" pitchFamily="34" charset="0"/>
                        </a:rPr>
                        <a:t>Cuadro de Análisis de la Varianza (SC tipo III)</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046660902"/>
                  </a:ext>
                </a:extLst>
              </a:tr>
              <a:tr h="184150">
                <a:tc>
                  <a:txBody>
                    <a:bodyPr/>
                    <a:lstStyle/>
                    <a:p>
                      <a:pPr algn="ctr" fontAlgn="b"/>
                      <a:r>
                        <a:rPr lang="es-AR" sz="1100" b="0" i="0" u="none" strike="noStrike">
                          <a:solidFill>
                            <a:srgbClr val="000000"/>
                          </a:solidFill>
                          <a:effectLst/>
                          <a:latin typeface="Arial" panose="020B0604020202020204" pitchFamily="34" charset="0"/>
                        </a:rPr>
                        <a:t>   F.V.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SC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gl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CM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F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noFill/>
                      <a:prstDash val="solid"/>
                      <a:round/>
                      <a:headEnd type="none" w="med" len="med"/>
                      <a:tailEnd type="none" w="med" len="med"/>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867951273"/>
                  </a:ext>
                </a:extLst>
              </a:tr>
              <a:tr h="184150">
                <a:tc>
                  <a:txBody>
                    <a:bodyPr/>
                    <a:lstStyle/>
                    <a:p>
                      <a:pPr algn="ctr" fontAlgn="b"/>
                      <a:r>
                        <a:rPr lang="es-AR" sz="1100" b="0" i="0" u="none" strike="noStrike">
                          <a:solidFill>
                            <a:srgbClr val="000000"/>
                          </a:solidFill>
                          <a:effectLst/>
                          <a:latin typeface="Arial" panose="020B0604020202020204" pitchFamily="34" charset="0"/>
                        </a:rPr>
                        <a:t>Modelo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19236182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2748025.9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noFill/>
                      <a:prstDash val="solid"/>
                      <a:round/>
                      <a:headEnd type="none" w="med" len="med"/>
                      <a:tailEnd type="none" w="med" len="med"/>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558713365"/>
                  </a:ext>
                </a:extLst>
              </a:tr>
              <a:tr h="184150">
                <a:tc>
                  <a:txBody>
                    <a:bodyPr/>
                    <a:lstStyle/>
                    <a:p>
                      <a:pPr algn="ctr" fontAlgn="b"/>
                      <a:r>
                        <a:rPr lang="es-AR" sz="1100" b="0" i="0" u="none" strike="noStrike">
                          <a:solidFill>
                            <a:srgbClr val="000000"/>
                          </a:solidFill>
                          <a:effectLst/>
                          <a:latin typeface="Arial" panose="020B0604020202020204" pitchFamily="34" charset="0"/>
                        </a:rPr>
                        <a:t>Nivel de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19213466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3842693.3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noFill/>
                      <a:prstDash val="solid"/>
                      <a:round/>
                      <a:headEnd type="none" w="med" len="med"/>
                      <a:tailEnd type="none" w="med" len="med"/>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099435307"/>
                  </a:ext>
                </a:extLst>
              </a:tr>
              <a:tr h="184150">
                <a:tc>
                  <a:txBody>
                    <a:bodyPr/>
                    <a:lstStyle/>
                    <a:p>
                      <a:pPr algn="ctr" fontAlgn="b"/>
                      <a:r>
                        <a:rPr lang="es-AR" sz="1100" b="0" i="0" u="none" strike="noStrike">
                          <a:solidFill>
                            <a:srgbClr val="000000"/>
                          </a:solidFill>
                          <a:effectLst/>
                          <a:latin typeface="Arial" panose="020B0604020202020204" pitchFamily="34" charset="0"/>
                        </a:rPr>
                        <a:t>Bloque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22715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11357.56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0.9288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noFill/>
                      <a:prstDash val="solid"/>
                      <a:round/>
                      <a:headEnd type="none" w="med" len="med"/>
                      <a:tailEnd type="none" w="med" len="med"/>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800474230"/>
                  </a:ext>
                </a:extLst>
              </a:tr>
              <a:tr h="184150">
                <a:tc>
                  <a:txBody>
                    <a:bodyPr/>
                    <a:lstStyle/>
                    <a:p>
                      <a:pPr algn="ctr" fontAlgn="b"/>
                      <a:r>
                        <a:rPr lang="es-AR" sz="1100" b="0" i="0" u="none" strike="noStrike">
                          <a:solidFill>
                            <a:srgbClr val="000000"/>
                          </a:solidFill>
                          <a:effectLst/>
                          <a:latin typeface="Arial" panose="020B0604020202020204" pitchFamily="34" charset="0"/>
                        </a:rPr>
                        <a:t>Error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1526900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152690.03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noFill/>
                      <a:prstDash val="solid"/>
                      <a:round/>
                      <a:headEnd type="none" w="med" len="med"/>
                      <a:tailEnd type="none" w="med" len="med"/>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055274721"/>
                  </a:ext>
                </a:extLst>
              </a:tr>
              <a:tr h="184150">
                <a:tc>
                  <a:txBody>
                    <a:bodyPr/>
                    <a:lstStyle/>
                    <a:p>
                      <a:pPr algn="ctr" fontAlgn="b"/>
                      <a:r>
                        <a:rPr lang="es-AR" sz="1100" b="0" i="0" u="none" strike="noStrike">
                          <a:solidFill>
                            <a:srgbClr val="000000"/>
                          </a:solidFill>
                          <a:effectLst/>
                          <a:latin typeface="Arial" panose="020B0604020202020204" pitchFamily="34" charset="0"/>
                        </a:rPr>
                        <a:t>Total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20763082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noFill/>
                      <a:prstDash val="solid"/>
                      <a:round/>
                      <a:headEnd type="none" w="med" len="med"/>
                      <a:tailEnd type="none" w="med" len="med"/>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146554478"/>
                  </a:ext>
                </a:extLst>
              </a:tr>
              <a:tr h="184150">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383093182"/>
                  </a:ext>
                </a:extLst>
              </a:tr>
              <a:tr h="184150">
                <a:tc gridSpan="11">
                  <a:txBody>
                    <a:bodyPr/>
                    <a:lstStyle/>
                    <a:p>
                      <a:pPr algn="l" fontAlgn="b"/>
                      <a:r>
                        <a:rPr lang="en-US" sz="1100" b="0" i="0" u="none" strike="noStrike">
                          <a:solidFill>
                            <a:srgbClr val="000000"/>
                          </a:solidFill>
                          <a:effectLst/>
                          <a:latin typeface="Arial" panose="020B0604020202020204" pitchFamily="34" charset="0"/>
                        </a:rPr>
                        <a:t>Test:LSD Fisher Alfa=0.05 DMS=710.88916. Error: 152690.0342 gl: 10.</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lnL w="12700" cmpd="sng">
                      <a:noFill/>
                      <a:prstDash val="solid"/>
                    </a:lnL>
                    <a:lnT w="12700" cmpd="sng">
                      <a:noFill/>
                      <a:prstDash val="solid"/>
                    </a:lnT>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422843230"/>
                  </a:ext>
                </a:extLst>
              </a:tr>
              <a:tr h="184150">
                <a:tc>
                  <a:txBody>
                    <a:bodyPr/>
                    <a:lstStyle/>
                    <a:p>
                      <a:pPr algn="ctr" fontAlgn="b"/>
                      <a:r>
                        <a:rPr lang="es-AR" sz="1100" b="0" i="0" u="none" strike="noStrike">
                          <a:solidFill>
                            <a:srgbClr val="000000"/>
                          </a:solidFill>
                          <a:effectLst/>
                          <a:latin typeface="Arial" panose="020B0604020202020204" pitchFamily="34" charset="0"/>
                        </a:rPr>
                        <a:t>Nivel de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8334180"/>
                  </a:ext>
                </a:extLst>
              </a:tr>
              <a:tr h="184150">
                <a:tc>
                  <a:txBody>
                    <a:bodyPr/>
                    <a:lstStyle/>
                    <a:p>
                      <a:pPr algn="l" fontAlgn="b"/>
                      <a:r>
                        <a:rPr lang="es-AR" sz="1100" b="0" i="0" u="none" strike="noStrike">
                          <a:solidFill>
                            <a:srgbClr val="000000"/>
                          </a:solidFill>
                          <a:effectLst/>
                          <a:latin typeface="Arial" panose="020B0604020202020204" pitchFamily="34" charset="0"/>
                        </a:rPr>
                        <a:t>120+15s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9929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225.6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8630"/>
                  </a:ext>
                </a:extLst>
              </a:tr>
              <a:tr h="184150">
                <a:tc>
                  <a:txBody>
                    <a:bodyPr/>
                    <a:lstStyle/>
                    <a:p>
                      <a:pPr algn="l" fontAlgn="b"/>
                      <a:r>
                        <a:rPr lang="es-AR" sz="1100" b="0" i="0" u="none" strike="noStrike">
                          <a:solidFill>
                            <a:srgbClr val="000000"/>
                          </a:solidFill>
                          <a:effectLst/>
                          <a:latin typeface="Arial" panose="020B0604020202020204" pitchFamily="34" charset="0"/>
                        </a:rPr>
                        <a:t>120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9483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225.6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5228429"/>
                  </a:ext>
                </a:extLst>
              </a:tr>
              <a:tr h="184150">
                <a:tc>
                  <a:txBody>
                    <a:bodyPr/>
                    <a:lstStyle/>
                    <a:p>
                      <a:pPr algn="l" fontAlgn="b"/>
                      <a:r>
                        <a:rPr lang="es-AR" sz="1100" b="0" i="0" u="none" strike="noStrike">
                          <a:solidFill>
                            <a:srgbClr val="000000"/>
                          </a:solidFill>
                          <a:effectLst/>
                          <a:latin typeface="Arial" panose="020B060402020202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8835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225.6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9353394"/>
                  </a:ext>
                </a:extLst>
              </a:tr>
              <a:tr h="184150">
                <a:tc>
                  <a:txBody>
                    <a:bodyPr/>
                    <a:lstStyle/>
                    <a:p>
                      <a:pPr algn="l" fontAlgn="b"/>
                      <a:r>
                        <a:rPr lang="es-AR" sz="1100" b="0" i="0" u="none" strike="noStrike">
                          <a:solidFill>
                            <a:srgbClr val="000000"/>
                          </a:solidFill>
                          <a:effectLst/>
                          <a:latin typeface="Arial" panose="020B06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8090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225.6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898314"/>
                  </a:ext>
                </a:extLst>
              </a:tr>
              <a:tr h="184150">
                <a:tc>
                  <a:txBody>
                    <a:bodyPr/>
                    <a:lstStyle/>
                    <a:p>
                      <a:pPr algn="l" fontAlgn="b"/>
                      <a:r>
                        <a:rPr lang="es-AR" sz="1100" b="0" i="0" u="none" strike="noStrike">
                          <a:solidFill>
                            <a:srgbClr val="000000"/>
                          </a:solidFill>
                          <a:effectLst/>
                          <a:latin typeface="Arial" panose="020B06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7782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225.6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s-AR" sz="1100" b="0" i="0" u="none" strike="noStrike">
                          <a:solidFill>
                            <a:srgbClr val="000000"/>
                          </a:solidFill>
                          <a:effectLst/>
                          <a:latin typeface="Arial" panose="020B0604020202020204" pitchFamily="34" charset="0"/>
                        </a:rPr>
                        <a:t>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220588"/>
                  </a:ext>
                </a:extLst>
              </a:tr>
              <a:tr h="184150">
                <a:tc>
                  <a:txBody>
                    <a:bodyPr/>
                    <a:lstStyle/>
                    <a:p>
                      <a:pPr algn="l" fontAlgn="b"/>
                      <a:r>
                        <a:rPr lang="es-AR" sz="11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6888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225.6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dirty="0">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r>
                        <a:rPr lang="es-AR" sz="1100" b="0" i="0" u="none" strike="noStrike">
                          <a:solidFill>
                            <a:srgbClr val="000000"/>
                          </a:solidFill>
                          <a:effectLst/>
                          <a:latin typeface="Arial" panose="020B0604020202020204" pitchFamily="34" charset="0"/>
                        </a:rPr>
                        <a:t>D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5877675"/>
                  </a:ext>
                </a:extLst>
              </a:tr>
              <a:tr h="184150">
                <a:tc gridSpan="11">
                  <a:txBody>
                    <a:bodyPr/>
                    <a:lstStyle/>
                    <a:p>
                      <a:pPr algn="l" fontAlgn="b"/>
                      <a:r>
                        <a:rPr lang="es-AR" sz="9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823511504"/>
                  </a:ext>
                </a:extLst>
              </a:tr>
            </a:tbl>
          </a:graphicData>
        </a:graphic>
      </p:graphicFrame>
      <p:sp>
        <p:nvSpPr>
          <p:cNvPr id="26" name="Rectangle 25">
            <a:extLst>
              <a:ext uri="{FF2B5EF4-FFF2-40B4-BE49-F238E27FC236}">
                <a16:creationId xmlns:a16="http://schemas.microsoft.com/office/drawing/2014/main" id="{3F84BB34-9C61-4140-B7D5-8E5DCEBB973C}"/>
              </a:ext>
            </a:extLst>
          </p:cNvPr>
          <p:cNvSpPr/>
          <p:nvPr/>
        </p:nvSpPr>
        <p:spPr>
          <a:xfrm>
            <a:off x="2503592" y="2330757"/>
            <a:ext cx="372958" cy="246221"/>
          </a:xfrm>
          <a:prstGeom prst="rect">
            <a:avLst/>
          </a:prstGeom>
        </p:spPr>
        <p:txBody>
          <a:bodyPr wrap="square">
            <a:spAutoFit/>
          </a:bodyPr>
          <a:lstStyle/>
          <a:p>
            <a:pPr algn="ctr" fontAlgn="b"/>
            <a:r>
              <a:rPr lang="es-AR" sz="1000" b="1" dirty="0">
                <a:solidFill>
                  <a:srgbClr val="000000"/>
                </a:solidFill>
                <a:latin typeface="Arial" panose="020B0604020202020204" pitchFamily="34" charset="0"/>
                <a:cs typeface="Arial" panose="020B0604020202020204" pitchFamily="34" charset="0"/>
              </a:rPr>
              <a:t>C</a:t>
            </a:r>
            <a:r>
              <a:rPr lang="es-AR" sz="900" b="1" dirty="0">
                <a:solidFill>
                  <a:srgbClr val="000000"/>
                </a:solidFill>
                <a:latin typeface="Arial" panose="020B0604020202020204" pitchFamily="34" charset="0"/>
                <a:cs typeface="Arial" panose="020B0604020202020204" pitchFamily="34" charset="0"/>
              </a:rPr>
              <a:t> </a:t>
            </a:r>
          </a:p>
        </p:txBody>
      </p:sp>
      <p:sp>
        <p:nvSpPr>
          <p:cNvPr id="28" name="Rectangle 27">
            <a:extLst>
              <a:ext uri="{FF2B5EF4-FFF2-40B4-BE49-F238E27FC236}">
                <a16:creationId xmlns:a16="http://schemas.microsoft.com/office/drawing/2014/main" id="{40E60609-1551-4211-B9A6-ECA67D4E309F}"/>
              </a:ext>
            </a:extLst>
          </p:cNvPr>
          <p:cNvSpPr/>
          <p:nvPr/>
        </p:nvSpPr>
        <p:spPr>
          <a:xfrm>
            <a:off x="1665392" y="2575912"/>
            <a:ext cx="372958" cy="246221"/>
          </a:xfrm>
          <a:prstGeom prst="rect">
            <a:avLst/>
          </a:prstGeom>
        </p:spPr>
        <p:txBody>
          <a:bodyPr wrap="square">
            <a:spAutoFit/>
          </a:bodyPr>
          <a:lstStyle/>
          <a:p>
            <a:pPr algn="ctr" fontAlgn="b"/>
            <a:r>
              <a:rPr lang="es-AR" sz="1000" b="1" dirty="0">
                <a:solidFill>
                  <a:srgbClr val="000000"/>
                </a:solidFill>
                <a:latin typeface="Arial" panose="020B0604020202020204" pitchFamily="34" charset="0"/>
                <a:cs typeface="Arial" panose="020B0604020202020204" pitchFamily="34" charset="0"/>
              </a:rPr>
              <a:t>D</a:t>
            </a:r>
            <a:r>
              <a:rPr lang="es-AR" sz="900" b="1" dirty="0">
                <a:solidFill>
                  <a:srgbClr val="000000"/>
                </a:solidFill>
                <a:latin typeface="Arial" panose="020B0604020202020204" pitchFamily="34" charset="0"/>
                <a:cs typeface="Arial" panose="020B0604020202020204" pitchFamily="34" charset="0"/>
              </a:rPr>
              <a:t> </a:t>
            </a:r>
          </a:p>
        </p:txBody>
      </p:sp>
      <p:sp>
        <p:nvSpPr>
          <p:cNvPr id="34" name="CuadroTexto 2">
            <a:extLst>
              <a:ext uri="{FF2B5EF4-FFF2-40B4-BE49-F238E27FC236}">
                <a16:creationId xmlns:a16="http://schemas.microsoft.com/office/drawing/2014/main" id="{6989F75E-0F3E-4F32-8719-894CC558C0ED}"/>
              </a:ext>
            </a:extLst>
          </p:cNvPr>
          <p:cNvSpPr txBox="1"/>
          <p:nvPr/>
        </p:nvSpPr>
        <p:spPr>
          <a:xfrm>
            <a:off x="2809876" y="5857262"/>
            <a:ext cx="5829299"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Existió una respuesta constante del rendimiento a la mejora nutricional.</a:t>
            </a:r>
          </a:p>
        </p:txBody>
      </p:sp>
      <p:sp>
        <p:nvSpPr>
          <p:cNvPr id="35" name="CuadroTexto 6">
            <a:extLst>
              <a:ext uri="{FF2B5EF4-FFF2-40B4-BE49-F238E27FC236}">
                <a16:creationId xmlns:a16="http://schemas.microsoft.com/office/drawing/2014/main" id="{216B3670-9309-4695-A98A-7621F0D496F8}"/>
              </a:ext>
            </a:extLst>
          </p:cNvPr>
          <p:cNvSpPr txBox="1"/>
          <p:nvPr/>
        </p:nvSpPr>
        <p:spPr>
          <a:xfrm>
            <a:off x="317634" y="36783"/>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Nutrición Maíz </a:t>
            </a:r>
            <a:r>
              <a:rPr lang="es-AR" sz="2900" b="1" dirty="0">
                <a:solidFill>
                  <a:srgbClr val="F67D20"/>
                </a:solidFill>
                <a:latin typeface="Arial" panose="020B0604020202020204" pitchFamily="34" charset="0"/>
                <a:cs typeface="Arial" panose="020B0604020202020204" pitchFamily="34" charset="0"/>
              </a:rPr>
              <a:t>Demorado FS 20/12</a:t>
            </a: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4027411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8" name="CuadroTexto 5">
            <a:extLst>
              <a:ext uri="{FF2B5EF4-FFF2-40B4-BE49-F238E27FC236}">
                <a16:creationId xmlns:a16="http://schemas.microsoft.com/office/drawing/2014/main" id="{074C1112-9006-4754-8936-78684F86F7AA}"/>
              </a:ext>
            </a:extLst>
          </p:cNvPr>
          <p:cNvSpPr txBox="1"/>
          <p:nvPr/>
        </p:nvSpPr>
        <p:spPr>
          <a:xfrm>
            <a:off x="6183456" y="362018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28E7817-4B73-4B16-9308-2CFF1D65F5DB}"/>
              </a:ext>
            </a:extLst>
          </p:cNvPr>
          <p:cNvSpPr/>
          <p:nvPr/>
        </p:nvSpPr>
        <p:spPr>
          <a:xfrm>
            <a:off x="7293041" y="3840847"/>
            <a:ext cx="4016241" cy="1829155"/>
          </a:xfrm>
          <a:prstGeom prst="rect">
            <a:avLst/>
          </a:prstGeom>
          <a:ln>
            <a:solidFill>
              <a:schemeClr val="tx1"/>
            </a:solidFill>
          </a:ln>
        </p:spPr>
        <p:txBody>
          <a:bodyPr wrap="square">
            <a:spAutoFit/>
          </a:bodyPr>
          <a:lstStyle/>
          <a:p>
            <a:pPr marL="0" marR="0" lvl="0" indent="0" algn="l" defTabSz="914400" rtl="0" eaLnBrk="1" fontAlgn="auto" latinLnBrk="0" hangingPunct="1">
              <a:lnSpc>
                <a:spcPts val="2299"/>
              </a:lnSpc>
              <a:spcBef>
                <a:spcPct val="0"/>
              </a:spcBef>
              <a:spcAft>
                <a:spcPts val="0"/>
              </a:spcAft>
              <a:buClrTx/>
              <a:buSzTx/>
              <a:buFontTx/>
              <a:buNone/>
              <a:tabLst/>
              <a:defRPr/>
            </a:pPr>
            <a:r>
              <a:rPr lang="es-AR" sz="1400" dirty="0">
                <a:solidFill>
                  <a:sysClr val="windowText" lastClr="000000"/>
                </a:solidFill>
                <a:latin typeface="Arial" panose="020B0604020202020204" pitchFamily="34" charset="0"/>
                <a:cs typeface="Arial" panose="020B0604020202020204" pitchFamily="34" charset="0"/>
              </a:rPr>
              <a:t>La Eficiencia de Uso del Nitrógeno (EUN) </a:t>
            </a:r>
            <a:r>
              <a:rPr kumimoji="0" lang="es-AR" sz="14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disminuyó con el aumento de la dosis. El Desvío Estándar (DE) es menor en los tratamientos de mayor oferta del N. El menor valor de </a:t>
            </a:r>
            <a:r>
              <a:rPr kumimoji="0" lang="es-AR" sz="14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DE</a:t>
            </a:r>
            <a:r>
              <a:rPr kumimoji="0" lang="es-AR" sz="14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se observo en el tratamiento en que se combinó N y Azufre (S).   </a:t>
            </a:r>
          </a:p>
        </p:txBody>
      </p:sp>
      <p:graphicFrame>
        <p:nvGraphicFramePr>
          <p:cNvPr id="10" name="Table 9">
            <a:extLst>
              <a:ext uri="{FF2B5EF4-FFF2-40B4-BE49-F238E27FC236}">
                <a16:creationId xmlns:a16="http://schemas.microsoft.com/office/drawing/2014/main" id="{A547EF21-57AD-4535-9A45-CBC76664E6EE}"/>
              </a:ext>
            </a:extLst>
          </p:cNvPr>
          <p:cNvGraphicFramePr>
            <a:graphicFrameLocks noGrp="1"/>
          </p:cNvGraphicFramePr>
          <p:nvPr>
            <p:extLst>
              <p:ext uri="{D42A27DB-BD31-4B8C-83A1-F6EECF244321}">
                <p14:modId xmlns:p14="http://schemas.microsoft.com/office/powerpoint/2010/main" val="2518164657"/>
              </p:ext>
            </p:extLst>
          </p:nvPr>
        </p:nvGraphicFramePr>
        <p:xfrm>
          <a:off x="6962775" y="1842294"/>
          <a:ext cx="5057775" cy="1324610"/>
        </p:xfrm>
        <a:graphic>
          <a:graphicData uri="http://schemas.openxmlformats.org/drawingml/2006/table">
            <a:tbl>
              <a:tblPr/>
              <a:tblGrid>
                <a:gridCol w="790277">
                  <a:extLst>
                    <a:ext uri="{9D8B030D-6E8A-4147-A177-3AD203B41FA5}">
                      <a16:colId xmlns:a16="http://schemas.microsoft.com/office/drawing/2014/main" val="3689116712"/>
                    </a:ext>
                  </a:extLst>
                </a:gridCol>
                <a:gridCol w="1080046">
                  <a:extLst>
                    <a:ext uri="{9D8B030D-6E8A-4147-A177-3AD203B41FA5}">
                      <a16:colId xmlns:a16="http://schemas.microsoft.com/office/drawing/2014/main" val="2406029266"/>
                    </a:ext>
                  </a:extLst>
                </a:gridCol>
                <a:gridCol w="921990">
                  <a:extLst>
                    <a:ext uri="{9D8B030D-6E8A-4147-A177-3AD203B41FA5}">
                      <a16:colId xmlns:a16="http://schemas.microsoft.com/office/drawing/2014/main" val="3793461140"/>
                    </a:ext>
                  </a:extLst>
                </a:gridCol>
                <a:gridCol w="1080046">
                  <a:extLst>
                    <a:ext uri="{9D8B030D-6E8A-4147-A177-3AD203B41FA5}">
                      <a16:colId xmlns:a16="http://schemas.microsoft.com/office/drawing/2014/main" val="276088411"/>
                    </a:ext>
                  </a:extLst>
                </a:gridCol>
                <a:gridCol w="1185416">
                  <a:extLst>
                    <a:ext uri="{9D8B030D-6E8A-4147-A177-3AD203B41FA5}">
                      <a16:colId xmlns:a16="http://schemas.microsoft.com/office/drawing/2014/main" val="2397129926"/>
                    </a:ext>
                  </a:extLst>
                </a:gridCol>
              </a:tblGrid>
              <a:tr h="184150">
                <a:tc>
                  <a:txBody>
                    <a:bodyPr/>
                    <a:lstStyle/>
                    <a:p>
                      <a:pPr algn="ctr" fontAlgn="b"/>
                      <a:r>
                        <a:rPr lang="es-AR" sz="1200" b="0" i="0" u="none" strike="noStrike" dirty="0">
                          <a:solidFill>
                            <a:srgbClr val="000000"/>
                          </a:solidFill>
                          <a:effectLst/>
                          <a:latin typeface="Arial" panose="020B0604020202020204" pitchFamily="34" charset="0"/>
                        </a:rPr>
                        <a:t>Trat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Oferta Total 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Rinde Kg/ha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Kg grano/kgN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Desvío Estándar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3293214"/>
                  </a:ext>
                </a:extLst>
              </a:tr>
              <a:tr h="184150">
                <a:tc>
                  <a:txBody>
                    <a:bodyPr/>
                    <a:lstStyle/>
                    <a:p>
                      <a:pPr algn="ctr" fontAlgn="b"/>
                      <a:r>
                        <a:rPr lang="es-AR" sz="1200" b="0" i="0" u="none" strike="noStrike" dirty="0">
                          <a:solidFill>
                            <a:srgbClr val="000000"/>
                          </a:solidFill>
                          <a:effectLst/>
                          <a:latin typeface="Arial" panose="020B0604020202020204" pitchFamily="34" charset="0"/>
                        </a:rPr>
                        <a:t>120+S15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210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9929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47.3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0.78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249284"/>
                  </a:ext>
                </a:extLst>
              </a:tr>
              <a:tr h="184150">
                <a:tc>
                  <a:txBody>
                    <a:bodyPr/>
                    <a:lstStyle/>
                    <a:p>
                      <a:pPr algn="ctr" fontAlgn="b"/>
                      <a:r>
                        <a:rPr lang="es-AR" sz="1200" b="0" i="0" u="none" strike="noStrike">
                          <a:solidFill>
                            <a:srgbClr val="000000"/>
                          </a:solidFill>
                          <a:effectLst/>
                          <a:latin typeface="Arial" panose="020B0604020202020204" pitchFamily="34" charset="0"/>
                        </a:rPr>
                        <a:t>120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210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9483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45.2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165461"/>
                  </a:ext>
                </a:extLst>
              </a:tr>
              <a:tr h="184150">
                <a:tc>
                  <a:txBody>
                    <a:bodyPr/>
                    <a:lstStyle/>
                    <a:p>
                      <a:pPr algn="ctr" fontAlgn="b"/>
                      <a:r>
                        <a:rPr lang="es-AR" sz="1200" b="0" i="0" u="none" strike="noStrike">
                          <a:solidFill>
                            <a:srgbClr val="000000"/>
                          </a:solidFill>
                          <a:effectLst/>
                          <a:latin typeface="Arial" panose="020B060402020202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8835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49.1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1977889"/>
                  </a:ext>
                </a:extLst>
              </a:tr>
              <a:tr h="184150">
                <a:tc>
                  <a:txBody>
                    <a:bodyPr/>
                    <a:lstStyle/>
                    <a:p>
                      <a:pPr algn="ctr" fontAlgn="b"/>
                      <a:r>
                        <a:rPr lang="es-AR" sz="1200" b="0" i="0" u="none" strike="noStrike">
                          <a:solidFill>
                            <a:srgbClr val="000000"/>
                          </a:solidFill>
                          <a:effectLst/>
                          <a:latin typeface="Arial" panose="020B06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8090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53.9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3.24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6446737"/>
                  </a:ext>
                </a:extLst>
              </a:tr>
              <a:tr h="184150">
                <a:tc>
                  <a:txBody>
                    <a:bodyPr/>
                    <a:lstStyle/>
                    <a:p>
                      <a:pPr algn="ctr" fontAlgn="b"/>
                      <a:r>
                        <a:rPr lang="es-AR" sz="1200" b="0" i="0" u="none" strike="noStrike">
                          <a:solidFill>
                            <a:srgbClr val="000000"/>
                          </a:solidFill>
                          <a:effectLst/>
                          <a:latin typeface="Arial" panose="020B06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120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7782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64.8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2.02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0069543"/>
                  </a:ext>
                </a:extLst>
              </a:tr>
              <a:tr h="184150">
                <a:tc>
                  <a:txBody>
                    <a:bodyPr/>
                    <a:lstStyle/>
                    <a:p>
                      <a:pPr algn="ctr" fontAlgn="b"/>
                      <a:r>
                        <a:rPr lang="es-AR" sz="1200" b="0" i="0" u="none" strike="noStrike" dirty="0">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6888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a:solidFill>
                            <a:srgbClr val="000000"/>
                          </a:solidFill>
                          <a:effectLst/>
                          <a:latin typeface="Arial" panose="020B0604020202020204" pitchFamily="34" charset="0"/>
                        </a:rPr>
                        <a:t>76.5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200" b="0" i="0" u="none" strike="noStrike" dirty="0">
                          <a:solidFill>
                            <a:srgbClr val="000000"/>
                          </a:solidFill>
                          <a:effectLst/>
                          <a:latin typeface="Arial" panose="020B0604020202020204" pitchFamily="34" charset="0"/>
                        </a:rPr>
                        <a:t>4.92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5789623"/>
                  </a:ext>
                </a:extLst>
              </a:tr>
            </a:tbl>
          </a:graphicData>
        </a:graphic>
      </p:graphicFrame>
      <p:graphicFrame>
        <p:nvGraphicFramePr>
          <p:cNvPr id="12" name="Table 11">
            <a:extLst>
              <a:ext uri="{FF2B5EF4-FFF2-40B4-BE49-F238E27FC236}">
                <a16:creationId xmlns:a16="http://schemas.microsoft.com/office/drawing/2014/main" id="{676EBEDD-1320-441C-9F6A-EA0CFFB876EB}"/>
              </a:ext>
            </a:extLst>
          </p:cNvPr>
          <p:cNvGraphicFramePr>
            <a:graphicFrameLocks noGrp="1"/>
          </p:cNvGraphicFramePr>
          <p:nvPr>
            <p:extLst>
              <p:ext uri="{D42A27DB-BD31-4B8C-83A1-F6EECF244321}">
                <p14:modId xmlns:p14="http://schemas.microsoft.com/office/powerpoint/2010/main" val="733112572"/>
              </p:ext>
            </p:extLst>
          </p:nvPr>
        </p:nvGraphicFramePr>
        <p:xfrm>
          <a:off x="695325" y="5105584"/>
          <a:ext cx="4867275" cy="1657350"/>
        </p:xfrm>
        <a:graphic>
          <a:graphicData uri="http://schemas.openxmlformats.org/drawingml/2006/table">
            <a:tbl>
              <a:tblPr/>
              <a:tblGrid>
                <a:gridCol w="676770">
                  <a:extLst>
                    <a:ext uri="{9D8B030D-6E8A-4147-A177-3AD203B41FA5}">
                      <a16:colId xmlns:a16="http://schemas.microsoft.com/office/drawing/2014/main" val="3926394950"/>
                    </a:ext>
                  </a:extLst>
                </a:gridCol>
                <a:gridCol w="685305">
                  <a:extLst>
                    <a:ext uri="{9D8B030D-6E8A-4147-A177-3AD203B41FA5}">
                      <a16:colId xmlns:a16="http://schemas.microsoft.com/office/drawing/2014/main" val="2588441347"/>
                    </a:ext>
                  </a:extLst>
                </a:gridCol>
                <a:gridCol w="619125">
                  <a:extLst>
                    <a:ext uri="{9D8B030D-6E8A-4147-A177-3AD203B41FA5}">
                      <a16:colId xmlns:a16="http://schemas.microsoft.com/office/drawing/2014/main" val="2965229878"/>
                    </a:ext>
                  </a:extLst>
                </a:gridCol>
                <a:gridCol w="847725">
                  <a:extLst>
                    <a:ext uri="{9D8B030D-6E8A-4147-A177-3AD203B41FA5}">
                      <a16:colId xmlns:a16="http://schemas.microsoft.com/office/drawing/2014/main" val="112397578"/>
                    </a:ext>
                  </a:extLst>
                </a:gridCol>
                <a:gridCol w="428625">
                  <a:extLst>
                    <a:ext uri="{9D8B030D-6E8A-4147-A177-3AD203B41FA5}">
                      <a16:colId xmlns:a16="http://schemas.microsoft.com/office/drawing/2014/main" val="87782101"/>
                    </a:ext>
                  </a:extLst>
                </a:gridCol>
                <a:gridCol w="466725">
                  <a:extLst>
                    <a:ext uri="{9D8B030D-6E8A-4147-A177-3AD203B41FA5}">
                      <a16:colId xmlns:a16="http://schemas.microsoft.com/office/drawing/2014/main" val="2699296846"/>
                    </a:ext>
                  </a:extLst>
                </a:gridCol>
                <a:gridCol w="542925">
                  <a:extLst>
                    <a:ext uri="{9D8B030D-6E8A-4147-A177-3AD203B41FA5}">
                      <a16:colId xmlns:a16="http://schemas.microsoft.com/office/drawing/2014/main" val="1140770703"/>
                    </a:ext>
                  </a:extLst>
                </a:gridCol>
                <a:gridCol w="600075">
                  <a:extLst>
                    <a:ext uri="{9D8B030D-6E8A-4147-A177-3AD203B41FA5}">
                      <a16:colId xmlns:a16="http://schemas.microsoft.com/office/drawing/2014/main" val="3937344168"/>
                    </a:ext>
                  </a:extLst>
                </a:gridCol>
              </a:tblGrid>
              <a:tr h="184150">
                <a:tc gridSpan="8">
                  <a:txBody>
                    <a:bodyPr/>
                    <a:lstStyle/>
                    <a:p>
                      <a:pPr algn="l" rtl="0" fontAlgn="ctr"/>
                      <a:r>
                        <a:rPr lang="en-US" sz="1000" b="1" i="0" u="none" strike="noStrike">
                          <a:solidFill>
                            <a:srgbClr val="000000"/>
                          </a:solidFill>
                          <a:effectLst/>
                          <a:latin typeface="Arial" panose="020B0604020202020204" pitchFamily="34" charset="0"/>
                        </a:rPr>
                        <a:t>Test:LSD Fisher Alfa=0.05 DMS=5.50517. Error: 9.1569 gl: 10</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820910168"/>
                  </a:ext>
                </a:extLst>
              </a:tr>
              <a:tr h="184150">
                <a:tc>
                  <a:txBody>
                    <a:bodyPr/>
                    <a:lstStyle/>
                    <a:p>
                      <a:pPr algn="l" rtl="0" fontAlgn="ctr"/>
                      <a:r>
                        <a:rPr lang="es-AR" sz="1000" b="0" i="0" u="none" strike="noStrike">
                          <a:solidFill>
                            <a:srgbClr val="000000"/>
                          </a:solidFill>
                          <a:effectLst/>
                          <a:latin typeface="Arial" panose="020B0604020202020204" pitchFamily="34" charset="0"/>
                        </a:rPr>
                        <a:t>Nivel de 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Medias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E.E.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514199"/>
                  </a:ext>
                </a:extLst>
              </a:tr>
              <a:tr h="184150">
                <a:tc>
                  <a:txBody>
                    <a:bodyPr/>
                    <a:lstStyle/>
                    <a:p>
                      <a:pPr algn="l" rtl="0" fontAlgn="ctr"/>
                      <a:r>
                        <a:rPr lang="es-AR" sz="1000" b="0" i="0" u="none" strike="noStrike">
                          <a:solidFill>
                            <a:srgbClr val="000000"/>
                          </a:solidFill>
                          <a:effectLst/>
                          <a:latin typeface="Arial" panose="020B0604020202020204" pitchFamily="34" charset="0"/>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76.53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986565"/>
                  </a:ext>
                </a:extLst>
              </a:tr>
              <a:tr h="184150">
                <a:tc>
                  <a:txBody>
                    <a:bodyPr/>
                    <a:lstStyle/>
                    <a:p>
                      <a:pPr algn="l" rtl="0" fontAlgn="ctr"/>
                      <a:r>
                        <a:rPr lang="es-AR" sz="1000" b="0" i="0" u="none" strike="noStrike">
                          <a:solidFill>
                            <a:srgbClr val="000000"/>
                          </a:solidFill>
                          <a:effectLst/>
                          <a:latin typeface="Arial" panose="020B060402020202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64.83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2.47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B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644686"/>
                  </a:ext>
                </a:extLst>
              </a:tr>
              <a:tr h="184150">
                <a:tc>
                  <a:txBody>
                    <a:bodyPr/>
                    <a:lstStyle/>
                    <a:p>
                      <a:pPr algn="l" rtl="0" fontAlgn="ctr"/>
                      <a:r>
                        <a:rPr lang="es-AR" sz="1000" b="0" i="0" u="none" strike="noStrike">
                          <a:solidFill>
                            <a:srgbClr val="000000"/>
                          </a:solidFill>
                          <a:effectLst/>
                          <a:latin typeface="Arial" panose="020B0604020202020204" pitchFamily="34" charset="0"/>
                        </a:rPr>
                        <a:t>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53.9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748631"/>
                  </a:ext>
                </a:extLst>
              </a:tr>
              <a:tr h="184150">
                <a:tc>
                  <a:txBody>
                    <a:bodyPr/>
                    <a:lstStyle/>
                    <a:p>
                      <a:pPr algn="l" rtl="0" fontAlgn="ctr"/>
                      <a:r>
                        <a:rPr lang="es-AR" sz="1000" b="0" i="0" u="none" strike="noStrike">
                          <a:solidFill>
                            <a:srgbClr val="000000"/>
                          </a:solidFill>
                          <a:effectLst/>
                          <a:latin typeface="Arial" panose="020B0604020202020204" pitchFamily="34" charset="0"/>
                        </a:rPr>
                        <a:t>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49.1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5837296"/>
                  </a:ext>
                </a:extLst>
              </a:tr>
              <a:tr h="184150">
                <a:tc>
                  <a:txBody>
                    <a:bodyPr/>
                    <a:lstStyle/>
                    <a:p>
                      <a:pPr algn="l" rtl="0" fontAlgn="ctr"/>
                      <a:r>
                        <a:rPr lang="es-AR" sz="1000" b="0" i="0" u="none" strike="noStrike">
                          <a:solidFill>
                            <a:srgbClr val="000000"/>
                          </a:solidFill>
                          <a:effectLst/>
                          <a:latin typeface="Arial" panose="020B0604020202020204" pitchFamily="34" charset="0"/>
                        </a:rPr>
                        <a:t>120+15s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47.3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803554"/>
                  </a:ext>
                </a:extLst>
              </a:tr>
              <a:tr h="184150">
                <a:tc>
                  <a:txBody>
                    <a:bodyPr/>
                    <a:lstStyle/>
                    <a:p>
                      <a:pPr algn="l" rtl="0" fontAlgn="ctr"/>
                      <a:r>
                        <a:rPr lang="es-AR" sz="1000" b="0" i="0" u="none" strike="noStrike">
                          <a:solidFill>
                            <a:srgbClr val="000000"/>
                          </a:solidFill>
                          <a:effectLst/>
                          <a:latin typeface="Arial" panose="020B0604020202020204" pitchFamily="34" charset="0"/>
                        </a:rPr>
                        <a:t>120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45.17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2.47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51216"/>
                  </a:ext>
                </a:extLst>
              </a:tr>
              <a:tr h="184150">
                <a:tc gridSpan="8">
                  <a:txBody>
                    <a:bodyPr/>
                    <a:lstStyle/>
                    <a:p>
                      <a:pPr algn="l" rtl="0" fontAlgn="ctr"/>
                      <a:r>
                        <a:rPr lang="es-AR" sz="10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718688542"/>
                  </a:ext>
                </a:extLst>
              </a:tr>
            </a:tbl>
          </a:graphicData>
        </a:graphic>
      </p:graphicFrame>
      <p:pic>
        <p:nvPicPr>
          <p:cNvPr id="13" name="Picture 12">
            <a:extLst>
              <a:ext uri="{FF2B5EF4-FFF2-40B4-BE49-F238E27FC236}">
                <a16:creationId xmlns:a16="http://schemas.microsoft.com/office/drawing/2014/main" id="{AEB64CD0-3324-40E5-8C50-F4C9A61CB03B}"/>
              </a:ext>
            </a:extLst>
          </p:cNvPr>
          <p:cNvPicPr>
            <a:picLocks noChangeAspect="1"/>
          </p:cNvPicPr>
          <p:nvPr/>
        </p:nvPicPr>
        <p:blipFill>
          <a:blip r:embed="rId4"/>
          <a:stretch>
            <a:fillRect/>
          </a:stretch>
        </p:blipFill>
        <p:spPr>
          <a:xfrm>
            <a:off x="189426" y="1483407"/>
            <a:ext cx="6582849" cy="3452339"/>
          </a:xfrm>
          <a:prstGeom prst="rect">
            <a:avLst/>
          </a:prstGeom>
        </p:spPr>
      </p:pic>
      <p:pic>
        <p:nvPicPr>
          <p:cNvPr id="14" name="Picture 13">
            <a:extLst>
              <a:ext uri="{FF2B5EF4-FFF2-40B4-BE49-F238E27FC236}">
                <a16:creationId xmlns:a16="http://schemas.microsoft.com/office/drawing/2014/main" id="{4FD06A81-8AB9-4399-BF81-BFBA4EBCFE4D}"/>
              </a:ext>
            </a:extLst>
          </p:cNvPr>
          <p:cNvPicPr>
            <a:picLocks noChangeAspect="1"/>
          </p:cNvPicPr>
          <p:nvPr/>
        </p:nvPicPr>
        <p:blipFill>
          <a:blip r:embed="rId5"/>
          <a:stretch>
            <a:fillRect/>
          </a:stretch>
        </p:blipFill>
        <p:spPr>
          <a:xfrm>
            <a:off x="1999906" y="1310542"/>
            <a:ext cx="3238500" cy="295275"/>
          </a:xfrm>
          <a:prstGeom prst="rect">
            <a:avLst/>
          </a:prstGeom>
        </p:spPr>
      </p:pic>
      <p:sp>
        <p:nvSpPr>
          <p:cNvPr id="26" name="CuadroTexto 6">
            <a:extLst>
              <a:ext uri="{FF2B5EF4-FFF2-40B4-BE49-F238E27FC236}">
                <a16:creationId xmlns:a16="http://schemas.microsoft.com/office/drawing/2014/main" id="{C082D3EC-EA80-476A-AF79-CB808D38F9FE}"/>
              </a:ext>
            </a:extLst>
          </p:cNvPr>
          <p:cNvSpPr txBox="1"/>
          <p:nvPr/>
        </p:nvSpPr>
        <p:spPr>
          <a:xfrm>
            <a:off x="317634" y="36783"/>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Nutrición Maíz </a:t>
            </a:r>
            <a:r>
              <a:rPr lang="es-AR" sz="2900" b="1" dirty="0">
                <a:solidFill>
                  <a:srgbClr val="F67D20"/>
                </a:solidFill>
                <a:latin typeface="Arial" panose="020B0604020202020204" pitchFamily="34" charset="0"/>
                <a:cs typeface="Arial" panose="020B0604020202020204" pitchFamily="34" charset="0"/>
              </a:rPr>
              <a:t>Demorado FS 20/12</a:t>
            </a: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955728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8" name="CuadroTexto 5">
            <a:extLst>
              <a:ext uri="{FF2B5EF4-FFF2-40B4-BE49-F238E27FC236}">
                <a16:creationId xmlns:a16="http://schemas.microsoft.com/office/drawing/2014/main" id="{074C1112-9006-4754-8936-78684F86F7AA}"/>
              </a:ext>
            </a:extLst>
          </p:cNvPr>
          <p:cNvSpPr txBox="1"/>
          <p:nvPr/>
        </p:nvSpPr>
        <p:spPr>
          <a:xfrm>
            <a:off x="6183456" y="362018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uadroTexto 6">
            <a:extLst>
              <a:ext uri="{FF2B5EF4-FFF2-40B4-BE49-F238E27FC236}">
                <a16:creationId xmlns:a16="http://schemas.microsoft.com/office/drawing/2014/main" id="{3A72B82F-6049-460B-BA3B-679AAA120371}"/>
              </a:ext>
            </a:extLst>
          </p:cNvPr>
          <p:cNvSpPr txBox="1"/>
          <p:nvPr/>
        </p:nvSpPr>
        <p:spPr>
          <a:xfrm>
            <a:off x="317634" y="36783"/>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Nutrición Maíz </a:t>
            </a:r>
            <a:r>
              <a:rPr lang="es-AR" sz="2900" b="1" dirty="0">
                <a:solidFill>
                  <a:srgbClr val="F67D20"/>
                </a:solidFill>
                <a:latin typeface="Arial" panose="020B0604020202020204" pitchFamily="34" charset="0"/>
                <a:cs typeface="Arial" panose="020B0604020202020204" pitchFamily="34" charset="0"/>
              </a:rPr>
              <a:t>Demorado FS 20/12</a:t>
            </a: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12" name="Rectangle 11">
            <a:extLst>
              <a:ext uri="{FF2B5EF4-FFF2-40B4-BE49-F238E27FC236}">
                <a16:creationId xmlns:a16="http://schemas.microsoft.com/office/drawing/2014/main" id="{2C6FC2ED-16D0-447B-B482-7210499E3E28}"/>
              </a:ext>
            </a:extLst>
          </p:cNvPr>
          <p:cNvSpPr/>
          <p:nvPr/>
        </p:nvSpPr>
        <p:spPr>
          <a:xfrm>
            <a:off x="317634" y="1905465"/>
            <a:ext cx="6036644"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Comentario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las condiciones en que se llevo adelante el ensayo existió una respuesta constante del rendimiento a la mejora nutricional. Se d</a:t>
            </a:r>
            <a:r>
              <a:rPr lang="es-AR" sz="1400" dirty="0">
                <a:solidFill>
                  <a:prstClr val="black"/>
                </a:solidFill>
                <a:latin typeface="Arial" panose="020B0604020202020204" pitchFamily="34" charset="0"/>
                <a:cs typeface="Arial" panose="020B0604020202020204" pitchFamily="34" charset="0"/>
              </a:rPr>
              <a:t>estacaron del resto de los tratamientos los que aportaron el máximo nivel de N. Un tratamiento de 120 </a:t>
            </a:r>
            <a:r>
              <a:rPr lang="es-AR" sz="1400" dirty="0" err="1">
                <a:solidFill>
                  <a:prstClr val="black"/>
                </a:solidFill>
                <a:latin typeface="Arial" panose="020B0604020202020204" pitchFamily="34" charset="0"/>
                <a:cs typeface="Arial" panose="020B0604020202020204" pitchFamily="34" charset="0"/>
              </a:rPr>
              <a:t>KgN</a:t>
            </a:r>
            <a:r>
              <a:rPr lang="es-AR" sz="1400" dirty="0">
                <a:solidFill>
                  <a:prstClr val="black"/>
                </a:solidFill>
                <a:latin typeface="Arial" panose="020B0604020202020204" pitchFamily="34" charset="0"/>
                <a:cs typeface="Arial" panose="020B0604020202020204" pitchFamily="34" charset="0"/>
              </a:rPr>
              <a:t> en combinación con 15kg de Azufre (S) y el otro de 120 </a:t>
            </a:r>
            <a:r>
              <a:rPr lang="es-AR" sz="1400" dirty="0" err="1">
                <a:solidFill>
                  <a:prstClr val="black"/>
                </a:solidFill>
                <a:latin typeface="Arial" panose="020B0604020202020204" pitchFamily="34" charset="0"/>
                <a:cs typeface="Arial" panose="020B0604020202020204" pitchFamily="34" charset="0"/>
              </a:rPr>
              <a:t>KgN</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es-AR" sz="1400" dirty="0">
                <a:solidFill>
                  <a:prstClr val="black"/>
                </a:solidFill>
                <a:latin typeface="Arial" panose="020B0604020202020204" pitchFamily="34" charset="0"/>
                <a:cs typeface="Arial" panose="020B0604020202020204" pitchFamily="34" charset="0"/>
              </a:rPr>
              <a:t>La combinación de Azufre (S) en el tratamiento de 120 </a:t>
            </a:r>
            <a:r>
              <a:rPr lang="es-AR" sz="1400" dirty="0" err="1">
                <a:solidFill>
                  <a:prstClr val="black"/>
                </a:solidFill>
                <a:latin typeface="Arial" panose="020B0604020202020204" pitchFamily="34" charset="0"/>
                <a:cs typeface="Arial" panose="020B0604020202020204" pitchFamily="34" charset="0"/>
              </a:rPr>
              <a:t>KgN</a:t>
            </a:r>
            <a:r>
              <a:rPr lang="es-AR" sz="1400" dirty="0">
                <a:solidFill>
                  <a:prstClr val="black"/>
                </a:solidFill>
                <a:latin typeface="Arial" panose="020B0604020202020204" pitchFamily="34" charset="0"/>
                <a:cs typeface="Arial" panose="020B0604020202020204" pitchFamily="34" charset="0"/>
              </a:rPr>
              <a:t> no expreso diferencias significativas versus el tratamientos de 120 </a:t>
            </a:r>
            <a:r>
              <a:rPr lang="es-AR" sz="1400" dirty="0" err="1">
                <a:solidFill>
                  <a:prstClr val="black"/>
                </a:solidFill>
                <a:latin typeface="Arial" panose="020B0604020202020204" pitchFamily="34" charset="0"/>
                <a:cs typeface="Arial" panose="020B0604020202020204" pitchFamily="34" charset="0"/>
              </a:rPr>
              <a:t>KgN</a:t>
            </a:r>
            <a:r>
              <a:rPr lang="es-AR" sz="1400" dirty="0">
                <a:solidFill>
                  <a:prstClr val="black"/>
                </a:solidFill>
                <a:latin typeface="Arial" panose="020B0604020202020204" pitchFamily="34" charset="0"/>
                <a:cs typeface="Arial" panose="020B0604020202020204" pitchFamily="34" charset="0"/>
              </a:rPr>
              <a:t> sin azufre.</a:t>
            </a:r>
          </a:p>
          <a:p>
            <a:pPr>
              <a:defRPr/>
            </a:pPr>
            <a:r>
              <a:rPr lang="es-AR" sz="1400" dirty="0">
                <a:solidFill>
                  <a:prstClr val="black"/>
                </a:solidFill>
                <a:latin typeface="Arial" panose="020B0604020202020204" pitchFamily="34" charset="0"/>
                <a:cs typeface="Arial" panose="020B0604020202020204" pitchFamily="34" charset="0"/>
              </a:rPr>
              <a:t> </a:t>
            </a:r>
          </a:p>
          <a:p>
            <a:pPr>
              <a:defRPr/>
            </a:pPr>
            <a:r>
              <a:rPr lang="es-AR" sz="1400" dirty="0">
                <a:solidFill>
                  <a:prstClr val="black"/>
                </a:solidFill>
                <a:latin typeface="Arial" panose="020B0604020202020204" pitchFamily="34" charset="0"/>
                <a:cs typeface="Arial" panose="020B0604020202020204" pitchFamily="34" charset="0"/>
              </a:rPr>
              <a:t>-La Eficiencia de Uso del Nitrógeno (EUN) disminuyó con el aumento de la dosis. El Desvío Estándar (DE) fue menor en los tratamientos de mayor oferta del N. El menor valor de </a:t>
            </a:r>
            <a:r>
              <a:rPr lang="es-AR" sz="1400" dirty="0" err="1">
                <a:solidFill>
                  <a:prstClr val="black"/>
                </a:solidFill>
                <a:latin typeface="Arial" panose="020B0604020202020204" pitchFamily="34" charset="0"/>
                <a:cs typeface="Arial" panose="020B0604020202020204" pitchFamily="34" charset="0"/>
              </a:rPr>
              <a:t>DE</a:t>
            </a:r>
            <a:r>
              <a:rPr lang="es-AR" sz="1400" dirty="0">
                <a:solidFill>
                  <a:prstClr val="black"/>
                </a:solidFill>
                <a:latin typeface="Arial" panose="020B0604020202020204" pitchFamily="34" charset="0"/>
                <a:cs typeface="Arial" panose="020B0604020202020204" pitchFamily="34" charset="0"/>
              </a:rPr>
              <a:t> se observo en el tratamiento en que se combinó N y Azufre (S).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3" name="Chart 12">
            <a:extLst>
              <a:ext uri="{FF2B5EF4-FFF2-40B4-BE49-F238E27FC236}">
                <a16:creationId xmlns:a16="http://schemas.microsoft.com/office/drawing/2014/main" id="{8B16EC30-4FD7-4340-B090-D3E7F57F17FC}"/>
              </a:ext>
            </a:extLst>
          </p:cNvPr>
          <p:cNvGraphicFramePr>
            <a:graphicFrameLocks/>
          </p:cNvGraphicFramePr>
          <p:nvPr>
            <p:extLst>
              <p:ext uri="{D42A27DB-BD31-4B8C-83A1-F6EECF244321}">
                <p14:modId xmlns:p14="http://schemas.microsoft.com/office/powerpoint/2010/main" val="2527205082"/>
              </p:ext>
            </p:extLst>
          </p:nvPr>
        </p:nvGraphicFramePr>
        <p:xfrm>
          <a:off x="6696075" y="1416110"/>
          <a:ext cx="5456011" cy="29153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66650197-1A64-4EA4-9BF7-769E013C267D}"/>
              </a:ext>
            </a:extLst>
          </p:cNvPr>
          <p:cNvGraphicFramePr>
            <a:graphicFrameLocks noGrp="1"/>
          </p:cNvGraphicFramePr>
          <p:nvPr>
            <p:extLst>
              <p:ext uri="{D42A27DB-BD31-4B8C-83A1-F6EECF244321}">
                <p14:modId xmlns:p14="http://schemas.microsoft.com/office/powerpoint/2010/main" val="3564578710"/>
              </p:ext>
            </p:extLst>
          </p:nvPr>
        </p:nvGraphicFramePr>
        <p:xfrm>
          <a:off x="6846109" y="4517244"/>
          <a:ext cx="4507691" cy="1658131"/>
        </p:xfrm>
        <a:graphic>
          <a:graphicData uri="http://schemas.openxmlformats.org/drawingml/2006/table">
            <a:tbl>
              <a:tblPr/>
              <a:tblGrid>
                <a:gridCol w="1012016">
                  <a:extLst>
                    <a:ext uri="{9D8B030D-6E8A-4147-A177-3AD203B41FA5}">
                      <a16:colId xmlns:a16="http://schemas.microsoft.com/office/drawing/2014/main" val="1996853789"/>
                    </a:ext>
                  </a:extLst>
                </a:gridCol>
                <a:gridCol w="952500">
                  <a:extLst>
                    <a:ext uri="{9D8B030D-6E8A-4147-A177-3AD203B41FA5}">
                      <a16:colId xmlns:a16="http://schemas.microsoft.com/office/drawing/2014/main" val="783680133"/>
                    </a:ext>
                  </a:extLst>
                </a:gridCol>
                <a:gridCol w="333375">
                  <a:extLst>
                    <a:ext uri="{9D8B030D-6E8A-4147-A177-3AD203B41FA5}">
                      <a16:colId xmlns:a16="http://schemas.microsoft.com/office/drawing/2014/main" val="3932221539"/>
                    </a:ext>
                  </a:extLst>
                </a:gridCol>
                <a:gridCol w="800100">
                  <a:extLst>
                    <a:ext uri="{9D8B030D-6E8A-4147-A177-3AD203B41FA5}">
                      <a16:colId xmlns:a16="http://schemas.microsoft.com/office/drawing/2014/main" val="3879055765"/>
                    </a:ext>
                  </a:extLst>
                </a:gridCol>
                <a:gridCol w="457200">
                  <a:extLst>
                    <a:ext uri="{9D8B030D-6E8A-4147-A177-3AD203B41FA5}">
                      <a16:colId xmlns:a16="http://schemas.microsoft.com/office/drawing/2014/main" val="2740656108"/>
                    </a:ext>
                  </a:extLst>
                </a:gridCol>
                <a:gridCol w="323850">
                  <a:extLst>
                    <a:ext uri="{9D8B030D-6E8A-4147-A177-3AD203B41FA5}">
                      <a16:colId xmlns:a16="http://schemas.microsoft.com/office/drawing/2014/main" val="2071932926"/>
                    </a:ext>
                  </a:extLst>
                </a:gridCol>
                <a:gridCol w="361950">
                  <a:extLst>
                    <a:ext uri="{9D8B030D-6E8A-4147-A177-3AD203B41FA5}">
                      <a16:colId xmlns:a16="http://schemas.microsoft.com/office/drawing/2014/main" val="3808515953"/>
                    </a:ext>
                  </a:extLst>
                </a:gridCol>
                <a:gridCol w="266700">
                  <a:extLst>
                    <a:ext uri="{9D8B030D-6E8A-4147-A177-3AD203B41FA5}">
                      <a16:colId xmlns:a16="http://schemas.microsoft.com/office/drawing/2014/main" val="478793311"/>
                    </a:ext>
                  </a:extLst>
                </a:gridCol>
              </a:tblGrid>
              <a:tr h="184150">
                <a:tc gridSpan="8">
                  <a:txBody>
                    <a:bodyPr/>
                    <a:lstStyle/>
                    <a:p>
                      <a:pPr algn="l" fontAlgn="b"/>
                      <a:r>
                        <a:rPr lang="en-US" sz="900" b="0" i="0" u="none" strike="noStrike" dirty="0">
                          <a:solidFill>
                            <a:srgbClr val="000000"/>
                          </a:solidFill>
                          <a:effectLst/>
                          <a:latin typeface="Arial" panose="020B0604020202020204" pitchFamily="34" charset="0"/>
                        </a:rPr>
                        <a:t>Test:LSD Fisher Alfa=0.05 DMS=710.88916. Error: 152690.0342 </a:t>
                      </a:r>
                      <a:r>
                        <a:rPr lang="en-US" sz="900" b="0" i="0" u="none" strike="noStrike" dirty="0" err="1">
                          <a:solidFill>
                            <a:srgbClr val="000000"/>
                          </a:solidFill>
                          <a:effectLst/>
                          <a:latin typeface="Arial" panose="020B0604020202020204" pitchFamily="34" charset="0"/>
                        </a:rPr>
                        <a:t>gl</a:t>
                      </a:r>
                      <a:r>
                        <a:rPr lang="en-US" sz="900" b="0" i="0" u="none" strike="noStrike" dirty="0">
                          <a:solidFill>
                            <a:srgbClr val="000000"/>
                          </a:solidFill>
                          <a:effectLst/>
                          <a:latin typeface="Arial" panose="020B0604020202020204" pitchFamily="34" charset="0"/>
                        </a:rPr>
                        <a:t>: 10.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187125789"/>
                  </a:ext>
                </a:extLst>
              </a:tr>
              <a:tr h="184150">
                <a:tc>
                  <a:txBody>
                    <a:bodyPr/>
                    <a:lstStyle/>
                    <a:p>
                      <a:pPr algn="ctr" fontAlgn="b"/>
                      <a:r>
                        <a:rPr lang="es-AR" sz="900" b="0" i="0" u="none" strike="noStrike" dirty="0">
                          <a:solidFill>
                            <a:srgbClr val="000000"/>
                          </a:solidFill>
                          <a:effectLst/>
                          <a:latin typeface="Arial" panose="020B0604020202020204" pitchFamily="34" charset="0"/>
                        </a:rPr>
                        <a:t>Nivel de 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Medias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E.E.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6274876"/>
                  </a:ext>
                </a:extLst>
              </a:tr>
              <a:tr h="184150">
                <a:tc>
                  <a:txBody>
                    <a:bodyPr/>
                    <a:lstStyle/>
                    <a:p>
                      <a:pPr algn="l" fontAlgn="b"/>
                      <a:r>
                        <a:rPr lang="es-AR" sz="900" b="0" i="0" u="none" strike="noStrike" dirty="0">
                          <a:solidFill>
                            <a:srgbClr val="000000"/>
                          </a:solidFill>
                          <a:effectLst/>
                          <a:latin typeface="Arial" panose="020B0604020202020204" pitchFamily="34" charset="0"/>
                        </a:rPr>
                        <a:t>120+15s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9929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225.6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698680"/>
                  </a:ext>
                </a:extLst>
              </a:tr>
              <a:tr h="184150">
                <a:tc>
                  <a:txBody>
                    <a:bodyPr/>
                    <a:lstStyle/>
                    <a:p>
                      <a:pPr algn="l" fontAlgn="b"/>
                      <a:r>
                        <a:rPr lang="es-AR" sz="900" b="0" i="0" u="none" strike="noStrike" dirty="0">
                          <a:solidFill>
                            <a:srgbClr val="000000"/>
                          </a:solidFill>
                          <a:effectLst/>
                          <a:latin typeface="Arial" panose="020B0604020202020204" pitchFamily="34" charset="0"/>
                        </a:rPr>
                        <a:t>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9483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225.6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038158"/>
                  </a:ext>
                </a:extLst>
              </a:tr>
              <a:tr h="184931">
                <a:tc>
                  <a:txBody>
                    <a:bodyPr/>
                    <a:lstStyle/>
                    <a:p>
                      <a:pPr algn="l" fontAlgn="b"/>
                      <a:r>
                        <a:rPr lang="es-AR" sz="900" b="0" i="0" u="none" strike="noStrike">
                          <a:solidFill>
                            <a:srgbClr val="000000"/>
                          </a:solidFill>
                          <a:effectLst/>
                          <a:latin typeface="Arial" panose="020B060402020202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8835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225.6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178804"/>
                  </a:ext>
                </a:extLst>
              </a:tr>
              <a:tr h="184150">
                <a:tc>
                  <a:txBody>
                    <a:bodyPr/>
                    <a:lstStyle/>
                    <a:p>
                      <a:pPr algn="l" fontAlgn="b"/>
                      <a:r>
                        <a:rPr lang="es-AR" sz="900" b="0" i="0" u="none" strike="noStrike">
                          <a:solidFill>
                            <a:srgbClr val="000000"/>
                          </a:solidFill>
                          <a:effectLst/>
                          <a:latin typeface="Arial" panose="020B060402020202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8090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225.6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C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9405494"/>
                  </a:ext>
                </a:extLst>
              </a:tr>
              <a:tr h="184150">
                <a:tc>
                  <a:txBody>
                    <a:bodyPr/>
                    <a:lstStyle/>
                    <a:p>
                      <a:pPr algn="l" fontAlgn="b"/>
                      <a:r>
                        <a:rPr lang="es-AR" sz="900" b="0" i="0" u="none" strike="noStrike">
                          <a:solidFill>
                            <a:srgbClr val="000000"/>
                          </a:solidFill>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7782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225.6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C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592867"/>
                  </a:ext>
                </a:extLst>
              </a:tr>
              <a:tr h="184150">
                <a:tc>
                  <a:txBody>
                    <a:bodyPr/>
                    <a:lstStyle/>
                    <a:p>
                      <a:pPr algn="l" fontAlgn="b"/>
                      <a:r>
                        <a:rPr lang="es-AR" sz="900" b="0"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6888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dirty="0">
                          <a:solidFill>
                            <a:srgbClr val="000000"/>
                          </a:solidFill>
                          <a:effectLst/>
                          <a:latin typeface="Arial" panose="020B0604020202020204" pitchFamily="34" charset="0"/>
                        </a:rPr>
                        <a:t>225.6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A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900" b="0" i="0" u="none" strike="noStrike">
                          <a:solidFill>
                            <a:srgbClr val="000000"/>
                          </a:solidFill>
                          <a:effectLst/>
                          <a:latin typeface="Arial" panose="020B0604020202020204" pitchFamily="34" charset="0"/>
                        </a:rPr>
                        <a:t>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0948895"/>
                  </a:ext>
                </a:extLst>
              </a:tr>
              <a:tr h="184150">
                <a:tc gridSpan="8">
                  <a:txBody>
                    <a:bodyPr/>
                    <a:lstStyle/>
                    <a:p>
                      <a:pPr algn="l" fontAlgn="b"/>
                      <a:r>
                        <a:rPr lang="es-AR" sz="900" b="0" i="0" u="none" strike="noStrike" dirty="0">
                          <a:solidFill>
                            <a:srgbClr val="000000"/>
                          </a:solidFill>
                          <a:effectLst/>
                          <a:latin typeface="Arial" panose="020B0604020202020204" pitchFamily="34" charset="0"/>
                        </a:rPr>
                        <a:t>Medias con una letra común no son significativamente diferentes (p &gt; 0.05)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276927238"/>
                  </a:ext>
                </a:extLst>
              </a:tr>
            </a:tbl>
          </a:graphicData>
        </a:graphic>
      </p:graphicFrame>
      <p:pic>
        <p:nvPicPr>
          <p:cNvPr id="14" name="Picture 13">
            <a:extLst>
              <a:ext uri="{FF2B5EF4-FFF2-40B4-BE49-F238E27FC236}">
                <a16:creationId xmlns:a16="http://schemas.microsoft.com/office/drawing/2014/main" id="{59EC6707-7932-41C5-BA08-9D18260A6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5" y="5790332"/>
            <a:ext cx="2052228" cy="719487"/>
          </a:xfrm>
          <a:prstGeom prst="rect">
            <a:avLst/>
          </a:prstGeom>
        </p:spPr>
      </p:pic>
      <p:pic>
        <p:nvPicPr>
          <p:cNvPr id="15" name="Picture 14">
            <a:extLst>
              <a:ext uri="{FF2B5EF4-FFF2-40B4-BE49-F238E27FC236}">
                <a16:creationId xmlns:a16="http://schemas.microsoft.com/office/drawing/2014/main" id="{0EB88B17-D142-4B34-B2B3-A4868420AE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8546" y="5411352"/>
            <a:ext cx="189865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63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9050" y="0"/>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349954" y="4071707"/>
            <a:ext cx="2125903"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7</a:t>
            </a:r>
          </a:p>
        </p:txBody>
      </p:sp>
      <p:sp>
        <p:nvSpPr>
          <p:cNvPr id="20" name="CuadroTexto 19"/>
          <p:cNvSpPr txBox="1"/>
          <p:nvPr/>
        </p:nvSpPr>
        <p:spPr>
          <a:xfrm>
            <a:off x="291840" y="5355863"/>
            <a:ext cx="851547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Efecto del </a:t>
            </a: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Ciclo</a:t>
            </a: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de los </a:t>
            </a: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Híbridos</a:t>
            </a: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x </a:t>
            </a: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Fecha</a:t>
            </a: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a:t>
            </a: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Siembra</a:t>
            </a:r>
            <a:r>
              <a:rPr kumimoji="0" lang="es-AR"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s-ES_tradnl"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ectángulo 21"/>
          <p:cNvSpPr/>
          <p:nvPr/>
        </p:nvSpPr>
        <p:spPr>
          <a:xfrm>
            <a:off x="413691" y="5903796"/>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B5B8AAF4-E7F4-4302-B262-9F1A838945E1}"/>
              </a:ext>
            </a:extLst>
          </p:cNvPr>
          <p:cNvSpPr txBox="1"/>
          <p:nvPr/>
        </p:nvSpPr>
        <p:spPr>
          <a:xfrm>
            <a:off x="275797" y="4793888"/>
            <a:ext cx="1211261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Ensayo </a:t>
            </a: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Comparativo</a:t>
            </a: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de Rendimiento</a:t>
            </a: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en </a:t>
            </a: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Maíz</a:t>
            </a: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sz="2600" b="1" dirty="0" err="1">
                <a:solidFill>
                  <a:prstClr val="white"/>
                </a:solidFill>
                <a:latin typeface="Arial" panose="020B0604020202020204" pitchFamily="34" charset="0"/>
                <a:cs typeface="Arial" panose="020B0604020202020204" pitchFamily="34" charset="0"/>
              </a:rPr>
              <a:t>Demorado</a:t>
            </a:r>
            <a:r>
              <a:rPr lang="en-US" sz="2600" b="1" dirty="0">
                <a:solidFill>
                  <a:prstClr val="white"/>
                </a:solidFill>
                <a:latin typeface="Arial" panose="020B0604020202020204" pitchFamily="34" charset="0"/>
                <a:cs typeface="Arial" panose="020B0604020202020204" pitchFamily="34" charset="0"/>
              </a:rPr>
              <a:t> (FS 20/12 y 03/01)</a:t>
            </a:r>
            <a:r>
              <a:rPr kumimoji="0" lang="es-AR" sz="2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26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2454724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317634" y="65659"/>
            <a:ext cx="9426785" cy="14647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en </a:t>
            </a:r>
            <a:r>
              <a:rPr lang="es-AR" sz="2900" b="1" dirty="0">
                <a:solidFill>
                  <a:srgbClr val="F67D20"/>
                </a:solidFill>
                <a:latin typeface="Arial" panose="020B0604020202020204" pitchFamily="34" charset="0"/>
                <a:cs typeface="Arial" panose="020B0604020202020204" pitchFamily="34" charset="0"/>
              </a:rPr>
              <a:t>Maíz Demorado</a:t>
            </a: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8" name="CuadroTexto 3">
            <a:extLst>
              <a:ext uri="{FF2B5EF4-FFF2-40B4-BE49-F238E27FC236}">
                <a16:creationId xmlns:a16="http://schemas.microsoft.com/office/drawing/2014/main" id="{958441CF-4443-4DCA-BF66-6930438CDA7C}"/>
              </a:ext>
            </a:extLst>
          </p:cNvPr>
          <p:cNvSpPr txBox="1"/>
          <p:nvPr/>
        </p:nvSpPr>
        <p:spPr>
          <a:xfrm>
            <a:off x="6776534" y="1890763"/>
            <a:ext cx="4297353" cy="104644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 Analizar el efecto del ciclo en híbridos de Maíz en dos fechas de siembra (20/12 y 03/01) de Maíz demorado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 name="Rectangle 9">
            <a:extLst>
              <a:ext uri="{FF2B5EF4-FFF2-40B4-BE49-F238E27FC236}">
                <a16:creationId xmlns:a16="http://schemas.microsoft.com/office/drawing/2014/main" id="{2456966F-3F67-49DF-BA0F-D2B714DAD551}"/>
              </a:ext>
            </a:extLst>
          </p:cNvPr>
          <p:cNvSpPr/>
          <p:nvPr/>
        </p:nvSpPr>
        <p:spPr>
          <a:xfrm>
            <a:off x="5909425" y="3403106"/>
            <a:ext cx="6096000" cy="1815882"/>
          </a:xfrm>
          <a:prstGeom prst="rect">
            <a:avLst/>
          </a:prstGeom>
          <a:ln>
            <a:solidFill>
              <a:schemeClr val="tx1"/>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Cuestiones a discutir en el ensayo: analizar el efecto del ciclo en dos fechas de siembra de </a:t>
            </a:r>
            <a:r>
              <a:rPr lang="es-AR" sz="1600" dirty="0">
                <a:solidFill>
                  <a:prstClr val="black"/>
                </a:solidFill>
                <a:latin typeface="Arial" panose="020B0604020202020204" pitchFamily="34" charset="0"/>
                <a:cs typeface="Arial" panose="020B0604020202020204" pitchFamily="34" charset="0"/>
              </a:rPr>
              <a:t>Maíz demoradas</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una fecha de diciembre y otra de enero. Como resultado esperable el híbrido precoz debería aumentar su productividad en la fecha de siembra de enero versus la fecha de siembra de diciembre. Los híbridos templados serán mas competitivos en la fecha de siembra de diciembre versus la fecha mas tardía de enero.</a:t>
            </a:r>
          </a:p>
        </p:txBody>
      </p:sp>
      <p:pic>
        <p:nvPicPr>
          <p:cNvPr id="2" name="Picture 1">
            <a:extLst>
              <a:ext uri="{FF2B5EF4-FFF2-40B4-BE49-F238E27FC236}">
                <a16:creationId xmlns:a16="http://schemas.microsoft.com/office/drawing/2014/main" id="{6E2671E0-42CA-4B32-9406-1972E0F7F2B0}"/>
              </a:ext>
            </a:extLst>
          </p:cNvPr>
          <p:cNvPicPr>
            <a:picLocks noChangeAspect="1"/>
          </p:cNvPicPr>
          <p:nvPr/>
        </p:nvPicPr>
        <p:blipFill>
          <a:blip r:embed="rId4"/>
          <a:stretch>
            <a:fillRect/>
          </a:stretch>
        </p:blipFill>
        <p:spPr>
          <a:xfrm>
            <a:off x="1028837" y="1435061"/>
            <a:ext cx="3467100" cy="4467225"/>
          </a:xfrm>
          <a:prstGeom prst="rect">
            <a:avLst/>
          </a:prstGeom>
        </p:spPr>
      </p:pic>
    </p:spTree>
    <p:extLst>
      <p:ext uri="{BB962C8B-B14F-4D97-AF65-F5344CB8AC3E}">
        <p14:creationId xmlns:p14="http://schemas.microsoft.com/office/powerpoint/2010/main" val="3626949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8795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10544174" y="16657"/>
            <a:ext cx="1623175" cy="928238"/>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76837" y="-75761"/>
            <a:ext cx="10407516"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6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en Maíz </a:t>
            </a:r>
            <a:r>
              <a:rPr lang="es-AR" sz="2600" b="1" dirty="0">
                <a:solidFill>
                  <a:srgbClr val="F67D20"/>
                </a:solidFill>
                <a:latin typeface="Arial" panose="020B0604020202020204" pitchFamily="34" charset="0"/>
                <a:cs typeface="Arial" panose="020B0604020202020204" pitchFamily="34" charset="0"/>
              </a:rPr>
              <a:t>Demorado FS 20/12 y 03/01</a:t>
            </a:r>
            <a:r>
              <a:rPr kumimoji="0" lang="es-AR"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cxnSp>
        <p:nvCxnSpPr>
          <p:cNvPr id="12" name="Straight Connector 11">
            <a:extLst>
              <a:ext uri="{FF2B5EF4-FFF2-40B4-BE49-F238E27FC236}">
                <a16:creationId xmlns:a16="http://schemas.microsoft.com/office/drawing/2014/main" id="{17E236A9-9062-44FD-8863-F341F741BA16}"/>
              </a:ext>
            </a:extLst>
          </p:cNvPr>
          <p:cNvCxnSpPr>
            <a:cxnSpLocks/>
          </p:cNvCxnSpPr>
          <p:nvPr/>
        </p:nvCxnSpPr>
        <p:spPr>
          <a:xfrm flipH="1">
            <a:off x="0" y="5175454"/>
            <a:ext cx="11646046" cy="271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B908CD-F9EB-4B4B-975B-FDADE70DA77C}"/>
              </a:ext>
            </a:extLst>
          </p:cNvPr>
          <p:cNvCxnSpPr>
            <a:cxnSpLocks/>
          </p:cNvCxnSpPr>
          <p:nvPr/>
        </p:nvCxnSpPr>
        <p:spPr>
          <a:xfrm flipV="1">
            <a:off x="5640404" y="1123326"/>
            <a:ext cx="0" cy="40521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4332CDA1-9DF3-4648-BC7A-BF92E4B10857}"/>
              </a:ext>
            </a:extLst>
          </p:cNvPr>
          <p:cNvGraphicFramePr>
            <a:graphicFrameLocks noGrp="1"/>
          </p:cNvGraphicFramePr>
          <p:nvPr>
            <p:extLst>
              <p:ext uri="{D42A27DB-BD31-4B8C-83A1-F6EECF244321}">
                <p14:modId xmlns:p14="http://schemas.microsoft.com/office/powerpoint/2010/main" val="204793416"/>
              </p:ext>
            </p:extLst>
          </p:nvPr>
        </p:nvGraphicFramePr>
        <p:xfrm>
          <a:off x="389742" y="5305963"/>
          <a:ext cx="5321298" cy="1289050"/>
        </p:xfrm>
        <a:graphic>
          <a:graphicData uri="http://schemas.openxmlformats.org/drawingml/2006/table">
            <a:tbl>
              <a:tblPr/>
              <a:tblGrid>
                <a:gridCol w="1694011">
                  <a:extLst>
                    <a:ext uri="{9D8B030D-6E8A-4147-A177-3AD203B41FA5}">
                      <a16:colId xmlns:a16="http://schemas.microsoft.com/office/drawing/2014/main" val="2993460610"/>
                    </a:ext>
                  </a:extLst>
                </a:gridCol>
                <a:gridCol w="1014492">
                  <a:extLst>
                    <a:ext uri="{9D8B030D-6E8A-4147-A177-3AD203B41FA5}">
                      <a16:colId xmlns:a16="http://schemas.microsoft.com/office/drawing/2014/main" val="676649031"/>
                    </a:ext>
                  </a:extLst>
                </a:gridCol>
                <a:gridCol w="622094">
                  <a:extLst>
                    <a:ext uri="{9D8B030D-6E8A-4147-A177-3AD203B41FA5}">
                      <a16:colId xmlns:a16="http://schemas.microsoft.com/office/drawing/2014/main" val="2432361726"/>
                    </a:ext>
                  </a:extLst>
                </a:gridCol>
                <a:gridCol w="746513">
                  <a:extLst>
                    <a:ext uri="{9D8B030D-6E8A-4147-A177-3AD203B41FA5}">
                      <a16:colId xmlns:a16="http://schemas.microsoft.com/office/drawing/2014/main" val="3766645267"/>
                    </a:ext>
                  </a:extLst>
                </a:gridCol>
                <a:gridCol w="622094">
                  <a:extLst>
                    <a:ext uri="{9D8B030D-6E8A-4147-A177-3AD203B41FA5}">
                      <a16:colId xmlns:a16="http://schemas.microsoft.com/office/drawing/2014/main" val="51247907"/>
                    </a:ext>
                  </a:extLst>
                </a:gridCol>
                <a:gridCol w="622094">
                  <a:extLst>
                    <a:ext uri="{9D8B030D-6E8A-4147-A177-3AD203B41FA5}">
                      <a16:colId xmlns:a16="http://schemas.microsoft.com/office/drawing/2014/main" val="3526325542"/>
                    </a:ext>
                  </a:extLst>
                </a:gridCol>
              </a:tblGrid>
              <a:tr h="184150">
                <a:tc gridSpan="6">
                  <a:txBody>
                    <a:bodyPr/>
                    <a:lstStyle/>
                    <a:p>
                      <a:pPr algn="l" fontAlgn="b"/>
                      <a:r>
                        <a:rPr lang="es-AR" sz="1100" b="0" i="0" u="none" strike="noStrike" dirty="0">
                          <a:solidFill>
                            <a:srgbClr val="000000"/>
                          </a:solidFill>
                          <a:effectLst/>
                          <a:latin typeface="Arial" panose="020B0604020202020204" pitchFamily="34" charset="0"/>
                        </a:rPr>
                        <a:t>Cuadro de Análisis de la Varianza (SC tipo III)</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391193422"/>
                  </a:ext>
                </a:extLst>
              </a:tr>
              <a:tr h="184150">
                <a:tc>
                  <a:txBody>
                    <a:bodyPr/>
                    <a:lstStyle/>
                    <a:p>
                      <a:pPr algn="l" fontAlgn="b"/>
                      <a:r>
                        <a:rPr lang="es-AR" sz="1100" b="0" i="0" u="none" strike="noStrike" dirty="0">
                          <a:solidFill>
                            <a:srgbClr val="000000"/>
                          </a:solidFill>
                          <a:effectLst/>
                          <a:latin typeface="Arial" panose="020B0604020202020204" pitchFamily="34" charset="0"/>
                        </a:rPr>
                        <a:t>         F.V.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SC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gl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CM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F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6411992"/>
                  </a:ext>
                </a:extLst>
              </a:tr>
              <a:tr h="184150">
                <a:tc>
                  <a:txBody>
                    <a:bodyPr/>
                    <a:lstStyle/>
                    <a:p>
                      <a:pPr algn="l" fontAlgn="b"/>
                      <a:r>
                        <a:rPr lang="es-AR" sz="1100" b="0" i="0" u="none" strike="noStrike" dirty="0">
                          <a:solidFill>
                            <a:srgbClr val="000000"/>
                          </a:solidFill>
                          <a:effectLst/>
                          <a:latin typeface="Arial" panose="020B0604020202020204" pitchFamily="34" charset="0"/>
                        </a:rPr>
                        <a:t>Modelo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18104125.17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2263015.7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5.63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0.002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483214"/>
                  </a:ext>
                </a:extLst>
              </a:tr>
              <a:tr h="184150">
                <a:tc>
                  <a:txBody>
                    <a:bodyPr/>
                    <a:lstStyle/>
                    <a:p>
                      <a:pPr algn="l" fontAlgn="b"/>
                      <a:r>
                        <a:rPr lang="es-AR" sz="1100" b="1" i="0" u="none" strike="noStrike" dirty="0">
                          <a:solidFill>
                            <a:srgbClr val="000000"/>
                          </a:solidFill>
                          <a:effectLst/>
                          <a:highlight>
                            <a:srgbClr val="FFFF00"/>
                          </a:highlight>
                          <a:latin typeface="Arial" panose="020B0604020202020204" pitchFamily="34" charset="0"/>
                        </a:rPr>
                        <a:t>Híbrido </a:t>
                      </a:r>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11870435.25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5935217.6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14.77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0.0003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2292981"/>
                  </a:ext>
                </a:extLst>
              </a:tr>
              <a:tr h="184150">
                <a:tc>
                  <a:txBody>
                    <a:bodyPr/>
                    <a:lstStyle/>
                    <a:p>
                      <a:pPr algn="l" fontAlgn="b"/>
                      <a:r>
                        <a:rPr lang="es-AR" sz="1100" b="0" i="0" u="none" strike="noStrike" dirty="0">
                          <a:solidFill>
                            <a:srgbClr val="000000"/>
                          </a:solidFill>
                          <a:effectLst/>
                          <a:latin typeface="Arial" panose="020B0604020202020204" pitchFamily="34" charset="0"/>
                        </a:rPr>
                        <a:t>Bloque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572315.79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190771.93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0.7044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866778"/>
                  </a:ext>
                </a:extLst>
              </a:tr>
              <a:tr h="184150">
                <a:tc>
                  <a:txBody>
                    <a:bodyPr/>
                    <a:lstStyle/>
                    <a:p>
                      <a:pPr algn="l" fontAlgn="b"/>
                      <a:r>
                        <a:rPr lang="es-AR" sz="1100" b="1" i="0" u="none" strike="noStrike" dirty="0">
                          <a:solidFill>
                            <a:srgbClr val="000000"/>
                          </a:solidFill>
                          <a:effectLst/>
                          <a:highlight>
                            <a:srgbClr val="FFFF00"/>
                          </a:highlight>
                          <a:latin typeface="Arial" panose="020B0604020202020204" pitchFamily="34" charset="0"/>
                        </a:rPr>
                        <a:t>Fecha de Siembra</a:t>
                      </a:r>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3713853.38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3713853.4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9.24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0.0083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750123"/>
                  </a:ext>
                </a:extLst>
              </a:tr>
              <a:tr h="184150">
                <a:tc>
                  <a:txBody>
                    <a:bodyPr/>
                    <a:lstStyle/>
                    <a:p>
                      <a:pPr algn="l" fontAlgn="b"/>
                      <a:r>
                        <a:rPr lang="es-AR" sz="1100" b="0" i="0" u="none" strike="noStrike" dirty="0">
                          <a:solidFill>
                            <a:srgbClr val="000000"/>
                          </a:solidFill>
                          <a:effectLst/>
                          <a:latin typeface="Arial" panose="020B0604020202020204" pitchFamily="34" charset="0"/>
                        </a:rPr>
                        <a:t>Híbrido*Fecha de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1947520.75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973760.38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2.42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0.1224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43350"/>
                  </a:ext>
                </a:extLst>
              </a:tr>
            </a:tbl>
          </a:graphicData>
        </a:graphic>
      </p:graphicFrame>
      <p:graphicFrame>
        <p:nvGraphicFramePr>
          <p:cNvPr id="13" name="Table 12">
            <a:extLst>
              <a:ext uri="{FF2B5EF4-FFF2-40B4-BE49-F238E27FC236}">
                <a16:creationId xmlns:a16="http://schemas.microsoft.com/office/drawing/2014/main" id="{72FF372B-62E2-40B8-B2C6-798440563813}"/>
              </a:ext>
            </a:extLst>
          </p:cNvPr>
          <p:cNvGraphicFramePr>
            <a:graphicFrameLocks noGrp="1"/>
          </p:cNvGraphicFramePr>
          <p:nvPr>
            <p:extLst>
              <p:ext uri="{D42A27DB-BD31-4B8C-83A1-F6EECF244321}">
                <p14:modId xmlns:p14="http://schemas.microsoft.com/office/powerpoint/2010/main" val="1396000325"/>
              </p:ext>
            </p:extLst>
          </p:nvPr>
        </p:nvGraphicFramePr>
        <p:xfrm>
          <a:off x="6369833" y="5331276"/>
          <a:ext cx="4699000" cy="552450"/>
        </p:xfrm>
        <a:graphic>
          <a:graphicData uri="http://schemas.openxmlformats.org/drawingml/2006/table">
            <a:tbl>
              <a:tblPr/>
              <a:tblGrid>
                <a:gridCol w="1689100">
                  <a:extLst>
                    <a:ext uri="{9D8B030D-6E8A-4147-A177-3AD203B41FA5}">
                      <a16:colId xmlns:a16="http://schemas.microsoft.com/office/drawing/2014/main" val="552098037"/>
                    </a:ext>
                  </a:extLst>
                </a:gridCol>
                <a:gridCol w="1016000">
                  <a:extLst>
                    <a:ext uri="{9D8B030D-6E8A-4147-A177-3AD203B41FA5}">
                      <a16:colId xmlns:a16="http://schemas.microsoft.com/office/drawing/2014/main" val="710528488"/>
                    </a:ext>
                  </a:extLst>
                </a:gridCol>
                <a:gridCol w="622300">
                  <a:extLst>
                    <a:ext uri="{9D8B030D-6E8A-4147-A177-3AD203B41FA5}">
                      <a16:colId xmlns:a16="http://schemas.microsoft.com/office/drawing/2014/main" val="841598328"/>
                    </a:ext>
                  </a:extLst>
                </a:gridCol>
                <a:gridCol w="749300">
                  <a:extLst>
                    <a:ext uri="{9D8B030D-6E8A-4147-A177-3AD203B41FA5}">
                      <a16:colId xmlns:a16="http://schemas.microsoft.com/office/drawing/2014/main" val="3523277814"/>
                    </a:ext>
                  </a:extLst>
                </a:gridCol>
                <a:gridCol w="622300">
                  <a:extLst>
                    <a:ext uri="{9D8B030D-6E8A-4147-A177-3AD203B41FA5}">
                      <a16:colId xmlns:a16="http://schemas.microsoft.com/office/drawing/2014/main" val="1127271771"/>
                    </a:ext>
                  </a:extLst>
                </a:gridCol>
              </a:tblGrid>
              <a:tr h="184150">
                <a:tc>
                  <a:txBody>
                    <a:bodyPr/>
                    <a:lstStyle/>
                    <a:p>
                      <a:pPr algn="l" fontAlgn="b"/>
                      <a:r>
                        <a:rPr lang="es-AR" sz="1100" b="0" i="0" u="none" strike="noStrike" dirty="0">
                          <a:solidFill>
                            <a:srgbClr val="000000"/>
                          </a:solidFill>
                          <a:effectLst/>
                          <a:latin typeface="Arial" panose="020B0604020202020204" pitchFamily="34" charset="0"/>
                        </a:rPr>
                        <a:t>Análisis de la varianza</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dirty="0">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328448"/>
                  </a:ext>
                </a:extLst>
              </a:tr>
              <a:tr h="184150">
                <a:tc>
                  <a:txBody>
                    <a:bodyPr/>
                    <a:lstStyle/>
                    <a:p>
                      <a:pPr algn="ctr" fontAlgn="b"/>
                      <a:r>
                        <a:rPr lang="es-AR" sz="1100" b="0" i="0" u="none" strike="noStrike" dirty="0">
                          <a:solidFill>
                            <a:srgbClr val="000000"/>
                          </a:solidFill>
                          <a:effectLst/>
                          <a:latin typeface="Arial" panose="020B0604020202020204" pitchFamily="34" charset="0"/>
                        </a:rPr>
                        <a:t>   Variable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 R²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R² Aj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CV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5896285"/>
                  </a:ext>
                </a:extLst>
              </a:tr>
              <a:tr h="184150">
                <a:tc>
                  <a:txBody>
                    <a:bodyPr/>
                    <a:lstStyle/>
                    <a:p>
                      <a:pPr algn="ctr" fontAlgn="b"/>
                      <a:r>
                        <a:rPr lang="es-AR" sz="1100" b="0" i="0" u="none" strike="noStrike" dirty="0">
                          <a:solidFill>
                            <a:srgbClr val="000000"/>
                          </a:solidFill>
                          <a:effectLst/>
                          <a:latin typeface="Arial" panose="020B0604020202020204" pitchFamily="34" charset="0"/>
                        </a:rPr>
                        <a:t>R [kg/ha] 14.5%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7.04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016027"/>
                  </a:ext>
                </a:extLst>
              </a:tr>
            </a:tbl>
          </a:graphicData>
        </a:graphic>
      </p:graphicFrame>
      <p:graphicFrame>
        <p:nvGraphicFramePr>
          <p:cNvPr id="21" name="Chart 20">
            <a:extLst>
              <a:ext uri="{FF2B5EF4-FFF2-40B4-BE49-F238E27FC236}">
                <a16:creationId xmlns:a16="http://schemas.microsoft.com/office/drawing/2014/main" id="{9C38C9C8-CD3C-4E32-9DFE-96AB20C81867}"/>
              </a:ext>
            </a:extLst>
          </p:cNvPr>
          <p:cNvGraphicFramePr>
            <a:graphicFrameLocks/>
          </p:cNvGraphicFramePr>
          <p:nvPr>
            <p:extLst>
              <p:ext uri="{D42A27DB-BD31-4B8C-83A1-F6EECF244321}">
                <p14:modId xmlns:p14="http://schemas.microsoft.com/office/powerpoint/2010/main" val="3442528781"/>
              </p:ext>
            </p:extLst>
          </p:nvPr>
        </p:nvGraphicFramePr>
        <p:xfrm>
          <a:off x="171854" y="1123324"/>
          <a:ext cx="5321298" cy="28193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Table 17">
            <a:extLst>
              <a:ext uri="{FF2B5EF4-FFF2-40B4-BE49-F238E27FC236}">
                <a16:creationId xmlns:a16="http://schemas.microsoft.com/office/drawing/2014/main" id="{BD8DAA5E-84B3-41A3-875C-7D7B4F0AD56D}"/>
              </a:ext>
            </a:extLst>
          </p:cNvPr>
          <p:cNvGraphicFramePr>
            <a:graphicFrameLocks noGrp="1"/>
          </p:cNvGraphicFramePr>
          <p:nvPr>
            <p:extLst>
              <p:ext uri="{D42A27DB-BD31-4B8C-83A1-F6EECF244321}">
                <p14:modId xmlns:p14="http://schemas.microsoft.com/office/powerpoint/2010/main" val="2025491014"/>
              </p:ext>
            </p:extLst>
          </p:nvPr>
        </p:nvGraphicFramePr>
        <p:xfrm>
          <a:off x="178347" y="4006608"/>
          <a:ext cx="5321298" cy="1104900"/>
        </p:xfrm>
        <a:graphic>
          <a:graphicData uri="http://schemas.openxmlformats.org/drawingml/2006/table">
            <a:tbl>
              <a:tblPr/>
              <a:tblGrid>
                <a:gridCol w="1694011">
                  <a:extLst>
                    <a:ext uri="{9D8B030D-6E8A-4147-A177-3AD203B41FA5}">
                      <a16:colId xmlns:a16="http://schemas.microsoft.com/office/drawing/2014/main" val="3007955776"/>
                    </a:ext>
                  </a:extLst>
                </a:gridCol>
                <a:gridCol w="1014492">
                  <a:extLst>
                    <a:ext uri="{9D8B030D-6E8A-4147-A177-3AD203B41FA5}">
                      <a16:colId xmlns:a16="http://schemas.microsoft.com/office/drawing/2014/main" val="830977134"/>
                    </a:ext>
                  </a:extLst>
                </a:gridCol>
                <a:gridCol w="622094">
                  <a:extLst>
                    <a:ext uri="{9D8B030D-6E8A-4147-A177-3AD203B41FA5}">
                      <a16:colId xmlns:a16="http://schemas.microsoft.com/office/drawing/2014/main" val="1151980879"/>
                    </a:ext>
                  </a:extLst>
                </a:gridCol>
                <a:gridCol w="746513">
                  <a:extLst>
                    <a:ext uri="{9D8B030D-6E8A-4147-A177-3AD203B41FA5}">
                      <a16:colId xmlns:a16="http://schemas.microsoft.com/office/drawing/2014/main" val="3413331320"/>
                    </a:ext>
                  </a:extLst>
                </a:gridCol>
                <a:gridCol w="622094">
                  <a:extLst>
                    <a:ext uri="{9D8B030D-6E8A-4147-A177-3AD203B41FA5}">
                      <a16:colId xmlns:a16="http://schemas.microsoft.com/office/drawing/2014/main" val="2907284200"/>
                    </a:ext>
                  </a:extLst>
                </a:gridCol>
                <a:gridCol w="622094">
                  <a:extLst>
                    <a:ext uri="{9D8B030D-6E8A-4147-A177-3AD203B41FA5}">
                      <a16:colId xmlns:a16="http://schemas.microsoft.com/office/drawing/2014/main" val="340595480"/>
                    </a:ext>
                  </a:extLst>
                </a:gridCol>
              </a:tblGrid>
              <a:tr h="184150">
                <a:tc gridSpan="6">
                  <a:txBody>
                    <a:bodyPr/>
                    <a:lstStyle/>
                    <a:p>
                      <a:pPr algn="l" fontAlgn="b"/>
                      <a:r>
                        <a:rPr lang="en-US" sz="1100" b="0" i="0" u="none" strike="noStrike" dirty="0">
                          <a:solidFill>
                            <a:srgbClr val="000000"/>
                          </a:solidFill>
                          <a:effectLst/>
                          <a:latin typeface="Arial" panose="020B0604020202020204" pitchFamily="34" charset="0"/>
                        </a:rPr>
                        <a:t>Test:LSD Fisher Alfa=0.05 DMS=675.48330.Error: 401734.6972 </a:t>
                      </a:r>
                      <a:r>
                        <a:rPr lang="en-US" sz="1100" b="0" i="0" u="none" strike="noStrike" dirty="0" err="1">
                          <a:solidFill>
                            <a:srgbClr val="000000"/>
                          </a:solidFill>
                          <a:effectLst/>
                          <a:latin typeface="Arial" panose="020B0604020202020204" pitchFamily="34" charset="0"/>
                        </a:rPr>
                        <a:t>gl</a:t>
                      </a:r>
                      <a:r>
                        <a:rPr lang="en-US" sz="1100" b="0" i="0" u="none" strike="noStrike" dirty="0">
                          <a:solidFill>
                            <a:srgbClr val="000000"/>
                          </a:solidFill>
                          <a:effectLst/>
                          <a:latin typeface="Arial" panose="020B0604020202020204" pitchFamily="34" charset="0"/>
                        </a:rPr>
                        <a:t>: 15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95575074"/>
                  </a:ext>
                </a:extLst>
              </a:tr>
              <a:tr h="184150">
                <a:tc>
                  <a:txBody>
                    <a:bodyPr/>
                    <a:lstStyle/>
                    <a:p>
                      <a:pPr algn="l" fontAlgn="b"/>
                      <a:r>
                        <a:rPr lang="es-AR" sz="1100" b="0" i="0" u="none" strike="noStrike" dirty="0">
                          <a:solidFill>
                            <a:srgbClr val="000000"/>
                          </a:solidFill>
                          <a:effectLst/>
                          <a:latin typeface="Arial" panose="020B0604020202020204" pitchFamily="34" charset="0"/>
                        </a:rPr>
                        <a:t>   </a:t>
                      </a:r>
                      <a:r>
                        <a:rPr lang="es-AR" sz="1100" b="1" i="0" u="none" strike="noStrike" dirty="0">
                          <a:solidFill>
                            <a:srgbClr val="000000"/>
                          </a:solidFill>
                          <a:effectLst/>
                          <a:highlight>
                            <a:srgbClr val="FFFF00"/>
                          </a:highlight>
                          <a:latin typeface="Arial" panose="020B0604020202020204" pitchFamily="34" charset="0"/>
                        </a:rPr>
                        <a:t>Híbrido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7810368"/>
                  </a:ext>
                </a:extLst>
              </a:tr>
              <a:tr h="184150">
                <a:tc>
                  <a:txBody>
                    <a:bodyPr/>
                    <a:lstStyle/>
                    <a:p>
                      <a:pPr algn="l" fontAlgn="b"/>
                      <a:r>
                        <a:rPr lang="es-AR" sz="1100" b="0" i="0" u="none" strike="noStrike">
                          <a:solidFill>
                            <a:srgbClr val="000000"/>
                          </a:solidFill>
                          <a:effectLst/>
                          <a:latin typeface="Arial" panose="020B0604020202020204" pitchFamily="34" charset="0"/>
                        </a:rPr>
                        <a:t>NEXT 20.6 PW</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9565.88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224.09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257018"/>
                  </a:ext>
                </a:extLst>
              </a:tr>
              <a:tr h="184150">
                <a:tc>
                  <a:txBody>
                    <a:bodyPr/>
                    <a:lstStyle/>
                    <a:p>
                      <a:pPr algn="l" fontAlgn="b"/>
                      <a:r>
                        <a:rPr lang="es-AR" sz="1100" b="0" i="0" u="none" strike="noStrike">
                          <a:solidFill>
                            <a:srgbClr val="000000"/>
                          </a:solidFill>
                          <a:effectLst/>
                          <a:latin typeface="Arial" panose="020B0604020202020204" pitchFamily="34" charset="0"/>
                        </a:rPr>
                        <a:t>NEXT 22.6 PWU</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9438.75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224.09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912104"/>
                  </a:ext>
                </a:extLst>
              </a:tr>
              <a:tr h="184150">
                <a:tc>
                  <a:txBody>
                    <a:bodyPr/>
                    <a:lstStyle/>
                    <a:p>
                      <a:pPr algn="l" fontAlgn="b"/>
                      <a:r>
                        <a:rPr lang="es-AR" sz="1100" b="0" i="0" u="none" strike="noStrike">
                          <a:solidFill>
                            <a:srgbClr val="000000"/>
                          </a:solidFill>
                          <a:effectLst/>
                          <a:latin typeface="Arial" panose="020B0604020202020204" pitchFamily="34" charset="0"/>
                        </a:rPr>
                        <a:t>Precoz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8014.5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224.09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3490550"/>
                  </a:ext>
                </a:extLst>
              </a:tr>
              <a:tr h="184150">
                <a:tc gridSpan="6">
                  <a:txBody>
                    <a:bodyPr/>
                    <a:lstStyle/>
                    <a:p>
                      <a:pPr algn="l" fontAlgn="b"/>
                      <a:r>
                        <a:rPr lang="es-AR" sz="9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415295708"/>
                  </a:ext>
                </a:extLst>
              </a:tr>
            </a:tbl>
          </a:graphicData>
        </a:graphic>
      </p:graphicFrame>
      <p:graphicFrame>
        <p:nvGraphicFramePr>
          <p:cNvPr id="23" name="Table 22">
            <a:extLst>
              <a:ext uri="{FF2B5EF4-FFF2-40B4-BE49-F238E27FC236}">
                <a16:creationId xmlns:a16="http://schemas.microsoft.com/office/drawing/2014/main" id="{30F608B0-A02A-4BFD-B159-E19C0331A3A3}"/>
              </a:ext>
            </a:extLst>
          </p:cNvPr>
          <p:cNvGraphicFramePr>
            <a:graphicFrameLocks noGrp="1"/>
          </p:cNvGraphicFramePr>
          <p:nvPr>
            <p:extLst>
              <p:ext uri="{D42A27DB-BD31-4B8C-83A1-F6EECF244321}">
                <p14:modId xmlns:p14="http://schemas.microsoft.com/office/powerpoint/2010/main" val="358818739"/>
              </p:ext>
            </p:extLst>
          </p:nvPr>
        </p:nvGraphicFramePr>
        <p:xfrm>
          <a:off x="6330520" y="4178058"/>
          <a:ext cx="5321298" cy="910590"/>
        </p:xfrm>
        <a:graphic>
          <a:graphicData uri="http://schemas.openxmlformats.org/drawingml/2006/table">
            <a:tbl>
              <a:tblPr/>
              <a:tblGrid>
                <a:gridCol w="1694011">
                  <a:extLst>
                    <a:ext uri="{9D8B030D-6E8A-4147-A177-3AD203B41FA5}">
                      <a16:colId xmlns:a16="http://schemas.microsoft.com/office/drawing/2014/main" val="3334224995"/>
                    </a:ext>
                  </a:extLst>
                </a:gridCol>
                <a:gridCol w="1014492">
                  <a:extLst>
                    <a:ext uri="{9D8B030D-6E8A-4147-A177-3AD203B41FA5}">
                      <a16:colId xmlns:a16="http://schemas.microsoft.com/office/drawing/2014/main" val="3916334189"/>
                    </a:ext>
                  </a:extLst>
                </a:gridCol>
                <a:gridCol w="622094">
                  <a:extLst>
                    <a:ext uri="{9D8B030D-6E8A-4147-A177-3AD203B41FA5}">
                      <a16:colId xmlns:a16="http://schemas.microsoft.com/office/drawing/2014/main" val="3135787877"/>
                    </a:ext>
                  </a:extLst>
                </a:gridCol>
                <a:gridCol w="746513">
                  <a:extLst>
                    <a:ext uri="{9D8B030D-6E8A-4147-A177-3AD203B41FA5}">
                      <a16:colId xmlns:a16="http://schemas.microsoft.com/office/drawing/2014/main" val="931767039"/>
                    </a:ext>
                  </a:extLst>
                </a:gridCol>
                <a:gridCol w="622094">
                  <a:extLst>
                    <a:ext uri="{9D8B030D-6E8A-4147-A177-3AD203B41FA5}">
                      <a16:colId xmlns:a16="http://schemas.microsoft.com/office/drawing/2014/main" val="202268070"/>
                    </a:ext>
                  </a:extLst>
                </a:gridCol>
                <a:gridCol w="622094">
                  <a:extLst>
                    <a:ext uri="{9D8B030D-6E8A-4147-A177-3AD203B41FA5}">
                      <a16:colId xmlns:a16="http://schemas.microsoft.com/office/drawing/2014/main" val="3505834390"/>
                    </a:ext>
                  </a:extLst>
                </a:gridCol>
              </a:tblGrid>
              <a:tr h="184150">
                <a:tc gridSpan="6">
                  <a:txBody>
                    <a:bodyPr/>
                    <a:lstStyle/>
                    <a:p>
                      <a:pPr algn="l" fontAlgn="b"/>
                      <a:r>
                        <a:rPr lang="en-US" sz="1100" b="0" i="0" u="none" strike="noStrike" dirty="0">
                          <a:solidFill>
                            <a:srgbClr val="000000"/>
                          </a:solidFill>
                          <a:effectLst/>
                          <a:latin typeface="Arial" panose="020B0604020202020204" pitchFamily="34" charset="0"/>
                        </a:rPr>
                        <a:t>Test:LSD Fisher Alfa=0.05 DMS=551.52981. Error: 401734.6972 </a:t>
                      </a:r>
                      <a:r>
                        <a:rPr lang="en-US" sz="1100" b="0" i="0" u="none" strike="noStrike" dirty="0" err="1">
                          <a:solidFill>
                            <a:srgbClr val="000000"/>
                          </a:solidFill>
                          <a:effectLst/>
                          <a:latin typeface="Arial" panose="020B0604020202020204" pitchFamily="34" charset="0"/>
                        </a:rPr>
                        <a:t>gl</a:t>
                      </a:r>
                      <a:r>
                        <a:rPr lang="en-US" sz="1100" b="0" i="0" u="none" strike="noStrike" dirty="0">
                          <a:solidFill>
                            <a:srgbClr val="000000"/>
                          </a:solidFill>
                          <a:effectLst/>
                          <a:latin typeface="Arial" panose="020B0604020202020204" pitchFamily="34" charset="0"/>
                        </a:rPr>
                        <a:t>: 15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778962688"/>
                  </a:ext>
                </a:extLst>
              </a:tr>
              <a:tr h="0">
                <a:tc>
                  <a:txBody>
                    <a:bodyPr/>
                    <a:lstStyle/>
                    <a:p>
                      <a:pPr algn="ctr" fontAlgn="b"/>
                      <a:r>
                        <a:rPr lang="es-AR" sz="1100" b="1" i="0" u="none" strike="noStrike" dirty="0">
                          <a:solidFill>
                            <a:srgbClr val="000000"/>
                          </a:solidFill>
                          <a:effectLst/>
                          <a:highlight>
                            <a:srgbClr val="FFFF00"/>
                          </a:highlight>
                          <a:latin typeface="Arial" panose="020B0604020202020204" pitchFamily="34" charset="0"/>
                        </a:rPr>
                        <a:t>Fecha de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617027"/>
                  </a:ext>
                </a:extLst>
              </a:tr>
              <a:tr h="184150">
                <a:tc>
                  <a:txBody>
                    <a:bodyPr/>
                    <a:lstStyle/>
                    <a:p>
                      <a:pPr algn="ctr" fontAlgn="b"/>
                      <a:r>
                        <a:rPr lang="es-AR" sz="1100" b="0" i="0" u="none" strike="noStrike">
                          <a:solidFill>
                            <a:srgbClr val="000000"/>
                          </a:solidFill>
                          <a:effectLst/>
                          <a:latin typeface="Arial" panose="020B0604020202020204" pitchFamily="34" charset="0"/>
                        </a:rPr>
                        <a:t>20-Dec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9399.75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182.97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2086782"/>
                  </a:ext>
                </a:extLst>
              </a:tr>
              <a:tr h="184150">
                <a:tc>
                  <a:txBody>
                    <a:bodyPr/>
                    <a:lstStyle/>
                    <a:p>
                      <a:pPr algn="ctr" fontAlgn="b"/>
                      <a:r>
                        <a:rPr lang="es-AR" sz="1100" b="0" i="0" u="none" strike="noStrike">
                          <a:solidFill>
                            <a:srgbClr val="000000"/>
                          </a:solidFill>
                          <a:effectLst/>
                          <a:latin typeface="Arial" panose="020B0604020202020204" pitchFamily="34" charset="0"/>
                        </a:rPr>
                        <a:t>3-Ene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8613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182.97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335829"/>
                  </a:ext>
                </a:extLst>
              </a:tr>
              <a:tr h="184150">
                <a:tc gridSpan="6">
                  <a:txBody>
                    <a:bodyPr/>
                    <a:lstStyle/>
                    <a:p>
                      <a:pPr algn="l" fontAlgn="b"/>
                      <a:r>
                        <a:rPr lang="es-AR" sz="9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810253963"/>
                  </a:ext>
                </a:extLst>
              </a:tr>
            </a:tbl>
          </a:graphicData>
        </a:graphic>
      </p:graphicFrame>
      <p:graphicFrame>
        <p:nvGraphicFramePr>
          <p:cNvPr id="24" name="Chart 23">
            <a:extLst>
              <a:ext uri="{FF2B5EF4-FFF2-40B4-BE49-F238E27FC236}">
                <a16:creationId xmlns:a16="http://schemas.microsoft.com/office/drawing/2014/main" id="{3FF56492-4A81-4A2C-92F5-9A9EA0D2B583}"/>
              </a:ext>
            </a:extLst>
          </p:cNvPr>
          <p:cNvGraphicFramePr>
            <a:graphicFrameLocks/>
          </p:cNvGraphicFramePr>
          <p:nvPr>
            <p:extLst>
              <p:ext uri="{D42A27DB-BD31-4B8C-83A1-F6EECF244321}">
                <p14:modId xmlns:p14="http://schemas.microsoft.com/office/powerpoint/2010/main" val="1278443218"/>
              </p:ext>
            </p:extLst>
          </p:nvPr>
        </p:nvGraphicFramePr>
        <p:xfrm>
          <a:off x="5865008" y="1123325"/>
          <a:ext cx="5733991" cy="29948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Table 26">
            <a:extLst>
              <a:ext uri="{FF2B5EF4-FFF2-40B4-BE49-F238E27FC236}">
                <a16:creationId xmlns:a16="http://schemas.microsoft.com/office/drawing/2014/main" id="{CFD543B8-3014-41A7-82A4-EB2CE61A9622}"/>
              </a:ext>
            </a:extLst>
          </p:cNvPr>
          <p:cNvGraphicFramePr>
            <a:graphicFrameLocks noGrp="1"/>
          </p:cNvGraphicFramePr>
          <p:nvPr>
            <p:extLst>
              <p:ext uri="{D42A27DB-BD31-4B8C-83A1-F6EECF244321}">
                <p14:modId xmlns:p14="http://schemas.microsoft.com/office/powerpoint/2010/main" val="3025793164"/>
              </p:ext>
            </p:extLst>
          </p:nvPr>
        </p:nvGraphicFramePr>
        <p:xfrm>
          <a:off x="6369833" y="5943615"/>
          <a:ext cx="3629025" cy="736600"/>
        </p:xfrm>
        <a:graphic>
          <a:graphicData uri="http://schemas.openxmlformats.org/drawingml/2006/table">
            <a:tbl>
              <a:tblPr/>
              <a:tblGrid>
                <a:gridCol w="1855856">
                  <a:extLst>
                    <a:ext uri="{9D8B030D-6E8A-4147-A177-3AD203B41FA5}">
                      <a16:colId xmlns:a16="http://schemas.microsoft.com/office/drawing/2014/main" val="3925114299"/>
                    </a:ext>
                  </a:extLst>
                </a:gridCol>
                <a:gridCol w="587994">
                  <a:extLst>
                    <a:ext uri="{9D8B030D-6E8A-4147-A177-3AD203B41FA5}">
                      <a16:colId xmlns:a16="http://schemas.microsoft.com/office/drawing/2014/main" val="2571518675"/>
                    </a:ext>
                  </a:extLst>
                </a:gridCol>
                <a:gridCol w="1185175">
                  <a:extLst>
                    <a:ext uri="{9D8B030D-6E8A-4147-A177-3AD203B41FA5}">
                      <a16:colId xmlns:a16="http://schemas.microsoft.com/office/drawing/2014/main" val="3386101252"/>
                    </a:ext>
                  </a:extLst>
                </a:gridCol>
              </a:tblGrid>
              <a:tr h="184150">
                <a:tc>
                  <a:txBody>
                    <a:bodyPr/>
                    <a:lstStyle/>
                    <a:p>
                      <a:pPr algn="ctr" fontAlgn="b"/>
                      <a:r>
                        <a:rPr lang="es-AR" sz="1100" b="0" i="0" u="none" strike="noStrike">
                          <a:solidFill>
                            <a:srgbClr val="000000"/>
                          </a:solidFill>
                          <a:effectLst/>
                          <a:latin typeface="Arial" panose="020B0604020202020204" pitchFamily="34" charset="0"/>
                        </a:rPr>
                        <a:t>Fuente Variación</a:t>
                      </a: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Rendimiento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extLst>
                  <a:ext uri="{0D108BD9-81ED-4DB2-BD59-A6C34878D82A}">
                    <a16:rowId xmlns:a16="http://schemas.microsoft.com/office/drawing/2014/main" val="1944700028"/>
                  </a:ext>
                </a:extLst>
              </a:tr>
              <a:tr h="184150">
                <a:tc>
                  <a:txBody>
                    <a:bodyPr/>
                    <a:lstStyle/>
                    <a:p>
                      <a:pPr algn="ctr" fontAlgn="b"/>
                      <a:r>
                        <a:rPr lang="es-AR" sz="1100" b="0" i="0" u="none" strike="noStrike" dirty="0">
                          <a:solidFill>
                            <a:srgbClr val="000000"/>
                          </a:solidFill>
                          <a:effectLst/>
                          <a:latin typeface="Arial" panose="020B0604020202020204" pitchFamily="34" charset="0"/>
                        </a:rPr>
                        <a:t>FV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de explicación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5645753"/>
                  </a:ext>
                </a:extLst>
              </a:tr>
              <a:tr h="184150">
                <a:tc>
                  <a:txBody>
                    <a:bodyPr/>
                    <a:lstStyle/>
                    <a:p>
                      <a:pPr algn="ctr" fontAlgn="b"/>
                      <a:r>
                        <a:rPr lang="es-AR" sz="1100" b="0" i="0" u="none" strike="noStrike">
                          <a:solidFill>
                            <a:srgbClr val="000000"/>
                          </a:solidFill>
                          <a:effectLst/>
                          <a:latin typeface="Arial" panose="020B0604020202020204" pitchFamily="34" charset="0"/>
                        </a:rPr>
                        <a:t>Híbrido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0.0003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364259"/>
                  </a:ext>
                </a:extLst>
              </a:tr>
              <a:tr h="184150">
                <a:tc>
                  <a:txBody>
                    <a:bodyPr/>
                    <a:lstStyle/>
                    <a:p>
                      <a:pPr algn="ctr" fontAlgn="b"/>
                      <a:r>
                        <a:rPr lang="es-AR" sz="1100" b="0" i="0" u="none" strike="noStrike">
                          <a:solidFill>
                            <a:srgbClr val="000000"/>
                          </a:solidFill>
                          <a:effectLst/>
                          <a:latin typeface="Arial" panose="020B0604020202020204" pitchFamily="34" charset="0"/>
                        </a:rPr>
                        <a:t>Fecha de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0.0083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777185"/>
                  </a:ext>
                </a:extLst>
              </a:tr>
            </a:tbl>
          </a:graphicData>
        </a:graphic>
      </p:graphicFrame>
    </p:spTree>
    <p:extLst>
      <p:ext uri="{BB962C8B-B14F-4D97-AF65-F5344CB8AC3E}">
        <p14:creationId xmlns:p14="http://schemas.microsoft.com/office/powerpoint/2010/main" val="36267689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10608153" y="48064"/>
            <a:ext cx="1525503" cy="872383"/>
          </a:xfrm>
          <a:prstGeom prst="rect">
            <a:avLst/>
          </a:prstGeom>
        </p:spPr>
      </p:pic>
      <p:cxnSp>
        <p:nvCxnSpPr>
          <p:cNvPr id="3" name="Straight Connector 2">
            <a:extLst>
              <a:ext uri="{FF2B5EF4-FFF2-40B4-BE49-F238E27FC236}">
                <a16:creationId xmlns:a16="http://schemas.microsoft.com/office/drawing/2014/main" id="{7FDAD46B-497B-43D7-9AAF-81EFC89165CF}"/>
              </a:ext>
            </a:extLst>
          </p:cNvPr>
          <p:cNvCxnSpPr>
            <a:cxnSpLocks/>
          </p:cNvCxnSpPr>
          <p:nvPr/>
        </p:nvCxnSpPr>
        <p:spPr>
          <a:xfrm flipV="1">
            <a:off x="5794408" y="1857672"/>
            <a:ext cx="0" cy="2300444"/>
          </a:xfrm>
          <a:prstGeom prst="line">
            <a:avLst/>
          </a:prstGeom>
          <a:ln w="38100">
            <a:solidFill>
              <a:schemeClr val="accent2"/>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6C86EB82-C0A7-4CAB-8435-85C26CB02990}"/>
              </a:ext>
            </a:extLst>
          </p:cNvPr>
          <p:cNvGraphicFramePr>
            <a:graphicFrameLocks noGrp="1"/>
          </p:cNvGraphicFramePr>
          <p:nvPr>
            <p:extLst>
              <p:ext uri="{D42A27DB-BD31-4B8C-83A1-F6EECF244321}">
                <p14:modId xmlns:p14="http://schemas.microsoft.com/office/powerpoint/2010/main" val="1495954575"/>
              </p:ext>
            </p:extLst>
          </p:nvPr>
        </p:nvGraphicFramePr>
        <p:xfrm>
          <a:off x="1203157" y="4676322"/>
          <a:ext cx="8604984" cy="1920240"/>
        </p:xfrm>
        <a:graphic>
          <a:graphicData uri="http://schemas.openxmlformats.org/drawingml/2006/table">
            <a:tbl>
              <a:tblPr/>
              <a:tblGrid>
                <a:gridCol w="2160400">
                  <a:extLst>
                    <a:ext uri="{9D8B030D-6E8A-4147-A177-3AD203B41FA5}">
                      <a16:colId xmlns:a16="http://schemas.microsoft.com/office/drawing/2014/main" val="985621621"/>
                    </a:ext>
                  </a:extLst>
                </a:gridCol>
                <a:gridCol w="1550118">
                  <a:extLst>
                    <a:ext uri="{9D8B030D-6E8A-4147-A177-3AD203B41FA5}">
                      <a16:colId xmlns:a16="http://schemas.microsoft.com/office/drawing/2014/main" val="4084546525"/>
                    </a:ext>
                  </a:extLst>
                </a:gridCol>
                <a:gridCol w="793368">
                  <a:extLst>
                    <a:ext uri="{9D8B030D-6E8A-4147-A177-3AD203B41FA5}">
                      <a16:colId xmlns:a16="http://schemas.microsoft.com/office/drawing/2014/main" val="2501583951"/>
                    </a:ext>
                  </a:extLst>
                </a:gridCol>
                <a:gridCol w="952040">
                  <a:extLst>
                    <a:ext uri="{9D8B030D-6E8A-4147-A177-3AD203B41FA5}">
                      <a16:colId xmlns:a16="http://schemas.microsoft.com/office/drawing/2014/main" val="1960177332"/>
                    </a:ext>
                  </a:extLst>
                </a:gridCol>
                <a:gridCol w="793368">
                  <a:extLst>
                    <a:ext uri="{9D8B030D-6E8A-4147-A177-3AD203B41FA5}">
                      <a16:colId xmlns:a16="http://schemas.microsoft.com/office/drawing/2014/main" val="319983255"/>
                    </a:ext>
                  </a:extLst>
                </a:gridCol>
                <a:gridCol w="793368">
                  <a:extLst>
                    <a:ext uri="{9D8B030D-6E8A-4147-A177-3AD203B41FA5}">
                      <a16:colId xmlns:a16="http://schemas.microsoft.com/office/drawing/2014/main" val="3394505770"/>
                    </a:ext>
                  </a:extLst>
                </a:gridCol>
                <a:gridCol w="781161">
                  <a:extLst>
                    <a:ext uri="{9D8B030D-6E8A-4147-A177-3AD203B41FA5}">
                      <a16:colId xmlns:a16="http://schemas.microsoft.com/office/drawing/2014/main" val="3592138297"/>
                    </a:ext>
                  </a:extLst>
                </a:gridCol>
                <a:gridCol w="781161">
                  <a:extLst>
                    <a:ext uri="{9D8B030D-6E8A-4147-A177-3AD203B41FA5}">
                      <a16:colId xmlns:a16="http://schemas.microsoft.com/office/drawing/2014/main" val="1437057225"/>
                    </a:ext>
                  </a:extLst>
                </a:gridCol>
              </a:tblGrid>
              <a:tr h="184150">
                <a:tc gridSpan="8">
                  <a:txBody>
                    <a:bodyPr/>
                    <a:lstStyle/>
                    <a:p>
                      <a:pPr algn="l" fontAlgn="b"/>
                      <a:r>
                        <a:rPr lang="en-US" sz="1400" b="0" i="0" u="none" strike="noStrike" dirty="0">
                          <a:solidFill>
                            <a:srgbClr val="000000"/>
                          </a:solidFill>
                          <a:effectLst/>
                          <a:latin typeface="Arial" panose="020B0604020202020204" pitchFamily="34" charset="0"/>
                        </a:rPr>
                        <a:t>Test:LSD Fisher Alfa=0.05 DMS=955.27765. Error: 401734.6972 </a:t>
                      </a:r>
                      <a:r>
                        <a:rPr lang="en-US" sz="1400" b="0" i="0" u="none" strike="noStrike" dirty="0" err="1">
                          <a:solidFill>
                            <a:srgbClr val="000000"/>
                          </a:solidFill>
                          <a:effectLst/>
                          <a:latin typeface="Arial" panose="020B0604020202020204" pitchFamily="34" charset="0"/>
                        </a:rPr>
                        <a:t>gl</a:t>
                      </a:r>
                      <a:r>
                        <a:rPr lang="en-US" sz="1400" b="0" i="0" u="none" strike="noStrike" dirty="0">
                          <a:solidFill>
                            <a:srgbClr val="000000"/>
                          </a:solidFill>
                          <a:effectLst/>
                          <a:latin typeface="Arial" panose="020B0604020202020204" pitchFamily="34" charset="0"/>
                        </a:rPr>
                        <a:t>: 15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827325858"/>
                  </a:ext>
                </a:extLst>
              </a:tr>
              <a:tr h="184150">
                <a:tc>
                  <a:txBody>
                    <a:bodyPr/>
                    <a:lstStyle/>
                    <a:p>
                      <a:pPr algn="l" fontAlgn="b"/>
                      <a:r>
                        <a:rPr lang="es-AR" sz="1400" b="0" i="0" u="none" strike="noStrike" dirty="0">
                          <a:solidFill>
                            <a:srgbClr val="000000"/>
                          </a:solidFill>
                          <a:effectLst/>
                          <a:latin typeface="Arial" panose="020B0604020202020204" pitchFamily="34" charset="0"/>
                        </a:rPr>
                        <a:t>   Híbrido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Fecha de Siembra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Medias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E.E.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205159"/>
                  </a:ext>
                </a:extLst>
              </a:tr>
              <a:tr h="184150">
                <a:tc>
                  <a:txBody>
                    <a:bodyPr/>
                    <a:lstStyle/>
                    <a:p>
                      <a:pPr algn="l" fontAlgn="b"/>
                      <a:r>
                        <a:rPr lang="es-AR" sz="1400" b="0" i="0" u="none" strike="noStrike" dirty="0">
                          <a:solidFill>
                            <a:srgbClr val="000000"/>
                          </a:solidFill>
                          <a:effectLst/>
                          <a:latin typeface="Arial" panose="020B0604020202020204" pitchFamily="34" charset="0"/>
                        </a:rPr>
                        <a:t>NEXT 22.6 PWU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20-Dec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9811.75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316.91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221509"/>
                  </a:ext>
                </a:extLst>
              </a:tr>
              <a:tr h="184150">
                <a:tc>
                  <a:txBody>
                    <a:bodyPr/>
                    <a:lstStyle/>
                    <a:p>
                      <a:pPr algn="l" fontAlgn="b"/>
                      <a:r>
                        <a:rPr lang="es-AR" sz="1400" b="0" i="0" u="none" strike="noStrike" dirty="0">
                          <a:solidFill>
                            <a:srgbClr val="000000"/>
                          </a:solidFill>
                          <a:effectLst/>
                          <a:latin typeface="Arial" panose="020B0604020202020204" pitchFamily="34" charset="0"/>
                        </a:rPr>
                        <a:t>NEXT 20.6 PW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dirty="0">
                          <a:solidFill>
                            <a:srgbClr val="000000"/>
                          </a:solidFill>
                          <a:effectLst/>
                          <a:latin typeface="Arial" panose="020B0604020202020204" pitchFamily="34" charset="0"/>
                        </a:rPr>
                        <a:t>20-Dec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9621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316.91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8868596"/>
                  </a:ext>
                </a:extLst>
              </a:tr>
              <a:tr h="184150">
                <a:tc>
                  <a:txBody>
                    <a:bodyPr/>
                    <a:lstStyle/>
                    <a:p>
                      <a:pPr algn="l" fontAlgn="b"/>
                      <a:r>
                        <a:rPr lang="es-AR" sz="1400" b="0" i="0" u="none" strike="noStrike">
                          <a:solidFill>
                            <a:srgbClr val="000000"/>
                          </a:solidFill>
                          <a:effectLst/>
                          <a:latin typeface="Arial" panose="020B0604020202020204" pitchFamily="34" charset="0"/>
                        </a:rPr>
                        <a:t>NEXT 20.6 PW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dirty="0">
                          <a:solidFill>
                            <a:srgbClr val="000000"/>
                          </a:solidFill>
                          <a:effectLst/>
                          <a:latin typeface="Arial" panose="020B0604020202020204" pitchFamily="34" charset="0"/>
                        </a:rPr>
                        <a:t>3-Ene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9510.75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316.91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dirty="0">
                          <a:solidFill>
                            <a:srgbClr val="000000"/>
                          </a:solidFill>
                          <a:effectLst/>
                          <a:latin typeface="Arial" panose="020B060402020202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199861"/>
                  </a:ext>
                </a:extLst>
              </a:tr>
              <a:tr h="184150">
                <a:tc>
                  <a:txBody>
                    <a:bodyPr/>
                    <a:lstStyle/>
                    <a:p>
                      <a:pPr algn="l" fontAlgn="b"/>
                      <a:r>
                        <a:rPr lang="es-AR" sz="1400" b="0" i="0" u="none" strike="noStrike">
                          <a:solidFill>
                            <a:srgbClr val="000000"/>
                          </a:solidFill>
                          <a:effectLst/>
                          <a:latin typeface="Arial" panose="020B0604020202020204" pitchFamily="34" charset="0"/>
                        </a:rPr>
                        <a:t>NEXT 22.6 PWU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dirty="0">
                          <a:solidFill>
                            <a:srgbClr val="000000"/>
                          </a:solidFill>
                          <a:effectLst/>
                          <a:latin typeface="Arial" panose="020B0604020202020204" pitchFamily="34" charset="0"/>
                        </a:rPr>
                        <a:t>3-Ene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9065.75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316.91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342840"/>
                  </a:ext>
                </a:extLst>
              </a:tr>
              <a:tr h="184150">
                <a:tc>
                  <a:txBody>
                    <a:bodyPr/>
                    <a:lstStyle/>
                    <a:p>
                      <a:pPr algn="l" fontAlgn="b"/>
                      <a:r>
                        <a:rPr lang="es-AR" sz="1400" b="0" i="0" u="none" strike="noStrike">
                          <a:solidFill>
                            <a:srgbClr val="000000"/>
                          </a:solidFill>
                          <a:effectLst/>
                          <a:latin typeface="Arial" panose="020B0604020202020204" pitchFamily="34" charset="0"/>
                        </a:rPr>
                        <a:t>Precoz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20-Dec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8766.5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316.91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835584"/>
                  </a:ext>
                </a:extLst>
              </a:tr>
              <a:tr h="184150">
                <a:tc>
                  <a:txBody>
                    <a:bodyPr/>
                    <a:lstStyle/>
                    <a:p>
                      <a:pPr algn="l" fontAlgn="b"/>
                      <a:r>
                        <a:rPr lang="es-AR" sz="1400" b="0" i="0" u="none" strike="noStrike">
                          <a:solidFill>
                            <a:srgbClr val="000000"/>
                          </a:solidFill>
                          <a:effectLst/>
                          <a:latin typeface="Arial" panose="020B0604020202020204" pitchFamily="34" charset="0"/>
                        </a:rPr>
                        <a:t>Precoz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3-Ene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7262.5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dirty="0">
                          <a:solidFill>
                            <a:srgbClr val="000000"/>
                          </a:solidFill>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316.91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a:solidFill>
                            <a:srgbClr val="000000"/>
                          </a:solidFill>
                          <a:effectLst/>
                          <a:latin typeface="Arial" panose="020B0604020202020204" pitchFamily="34" charset="0"/>
                        </a:rPr>
                        <a:t>C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1295303"/>
                  </a:ext>
                </a:extLst>
              </a:tr>
              <a:tr h="184150">
                <a:tc gridSpan="8">
                  <a:txBody>
                    <a:bodyPr/>
                    <a:lstStyle/>
                    <a:p>
                      <a:pPr algn="l" fontAlgn="b"/>
                      <a:r>
                        <a:rPr lang="es-AR" sz="1400" b="0" i="0" u="none" strike="noStrike" dirty="0">
                          <a:solidFill>
                            <a:srgbClr val="000000"/>
                          </a:solidFill>
                          <a:effectLst/>
                          <a:latin typeface="Arial" panose="020B0604020202020204" pitchFamily="34" charset="0"/>
                        </a:rPr>
                        <a:t>Medias con una letra común no son significativamente diferentes (p &gt; 0.05)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704946814"/>
                  </a:ext>
                </a:extLst>
              </a:tr>
            </a:tbl>
          </a:graphicData>
        </a:graphic>
      </p:graphicFrame>
      <p:graphicFrame>
        <p:nvGraphicFramePr>
          <p:cNvPr id="12" name="Chart 11">
            <a:extLst>
              <a:ext uri="{FF2B5EF4-FFF2-40B4-BE49-F238E27FC236}">
                <a16:creationId xmlns:a16="http://schemas.microsoft.com/office/drawing/2014/main" id="{7D0D8823-5F43-4D1B-AEDD-7668D2F42C40}"/>
              </a:ext>
            </a:extLst>
          </p:cNvPr>
          <p:cNvGraphicFramePr>
            <a:graphicFrameLocks/>
          </p:cNvGraphicFramePr>
          <p:nvPr>
            <p:extLst>
              <p:ext uri="{D42A27DB-BD31-4B8C-83A1-F6EECF244321}">
                <p14:modId xmlns:p14="http://schemas.microsoft.com/office/powerpoint/2010/main" val="1772127057"/>
              </p:ext>
            </p:extLst>
          </p:nvPr>
        </p:nvGraphicFramePr>
        <p:xfrm>
          <a:off x="990737" y="1474266"/>
          <a:ext cx="9153388"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3" name="CuadroTexto 6">
            <a:extLst>
              <a:ext uri="{FF2B5EF4-FFF2-40B4-BE49-F238E27FC236}">
                <a16:creationId xmlns:a16="http://schemas.microsoft.com/office/drawing/2014/main" id="{582C4337-00E2-4D3B-A08E-CA42D6872A23}"/>
              </a:ext>
            </a:extLst>
          </p:cNvPr>
          <p:cNvSpPr txBox="1"/>
          <p:nvPr/>
        </p:nvSpPr>
        <p:spPr>
          <a:xfrm>
            <a:off x="200637" y="48064"/>
            <a:ext cx="10407516"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6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en Maíz </a:t>
            </a:r>
            <a:r>
              <a:rPr lang="es-AR" sz="2600" b="1" dirty="0">
                <a:solidFill>
                  <a:srgbClr val="F67D20"/>
                </a:solidFill>
                <a:latin typeface="Arial" panose="020B0604020202020204" pitchFamily="34" charset="0"/>
                <a:cs typeface="Arial" panose="020B0604020202020204" pitchFamily="34" charset="0"/>
              </a:rPr>
              <a:t>Demorado FS 20/12 y 03/01</a:t>
            </a:r>
            <a:r>
              <a:rPr kumimoji="0" lang="es-AR"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12885751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10461258" y="83331"/>
            <a:ext cx="1629891" cy="932079"/>
          </a:xfrm>
          <a:prstGeom prst="rect">
            <a:avLst/>
          </a:prstGeom>
        </p:spPr>
      </p:pic>
      <p:sp>
        <p:nvSpPr>
          <p:cNvPr id="10" name="CuadroTexto 2">
            <a:extLst>
              <a:ext uri="{FF2B5EF4-FFF2-40B4-BE49-F238E27FC236}">
                <a16:creationId xmlns:a16="http://schemas.microsoft.com/office/drawing/2014/main" id="{226E67F8-E2E4-4DB6-BA4B-2229B6C01F7B}"/>
              </a:ext>
            </a:extLst>
          </p:cNvPr>
          <p:cNvSpPr txBox="1"/>
          <p:nvPr/>
        </p:nvSpPr>
        <p:spPr>
          <a:xfrm>
            <a:off x="7108942" y="3151802"/>
            <a:ext cx="4463847" cy="138499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Datos obtenidos por Análisis de la Varianza. La fecha de siembra explico casi el 15.4% de la variación del rendimiento, mientras que el hibrido, el 49.2%. La Fecha de siembra de Diciembre fue la de mayor producción. El Híbrido Precoz fue el que menor productividad expreso en ambas fechas de siembra.</a:t>
            </a:r>
          </a:p>
        </p:txBody>
      </p:sp>
      <p:pic>
        <p:nvPicPr>
          <p:cNvPr id="4" name="Picture 3">
            <a:extLst>
              <a:ext uri="{FF2B5EF4-FFF2-40B4-BE49-F238E27FC236}">
                <a16:creationId xmlns:a16="http://schemas.microsoft.com/office/drawing/2014/main" id="{D5453505-7C43-4202-83D6-3580B24CCEE7}"/>
              </a:ext>
            </a:extLst>
          </p:cNvPr>
          <p:cNvPicPr>
            <a:picLocks noChangeAspect="1"/>
          </p:cNvPicPr>
          <p:nvPr/>
        </p:nvPicPr>
        <p:blipFill>
          <a:blip r:embed="rId4"/>
          <a:stretch>
            <a:fillRect/>
          </a:stretch>
        </p:blipFill>
        <p:spPr>
          <a:xfrm>
            <a:off x="315723" y="2207450"/>
            <a:ext cx="6164569" cy="3355150"/>
          </a:xfrm>
          <a:prstGeom prst="rect">
            <a:avLst/>
          </a:prstGeom>
          <a:ln>
            <a:solidFill>
              <a:schemeClr val="tx1"/>
            </a:solidFill>
          </a:ln>
        </p:spPr>
      </p:pic>
      <p:sp>
        <p:nvSpPr>
          <p:cNvPr id="13" name="CuadroTexto 6">
            <a:extLst>
              <a:ext uri="{FF2B5EF4-FFF2-40B4-BE49-F238E27FC236}">
                <a16:creationId xmlns:a16="http://schemas.microsoft.com/office/drawing/2014/main" id="{CA59ACFF-7775-4B34-BB72-CFA075DCA792}"/>
              </a:ext>
            </a:extLst>
          </p:cNvPr>
          <p:cNvSpPr txBox="1"/>
          <p:nvPr/>
        </p:nvSpPr>
        <p:spPr>
          <a:xfrm>
            <a:off x="200637" y="48064"/>
            <a:ext cx="10407516"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6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en Maíz </a:t>
            </a:r>
            <a:r>
              <a:rPr lang="es-AR" sz="2600" b="1" dirty="0">
                <a:solidFill>
                  <a:srgbClr val="F67D20"/>
                </a:solidFill>
                <a:latin typeface="Arial" panose="020B0604020202020204" pitchFamily="34" charset="0"/>
                <a:cs typeface="Arial" panose="020B0604020202020204" pitchFamily="34" charset="0"/>
              </a:rPr>
              <a:t>Demorado FS 20/12 y 03/01</a:t>
            </a:r>
            <a:r>
              <a:rPr kumimoji="0" lang="es-AR"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23882061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10527933" y="54756"/>
            <a:ext cx="1629891" cy="932079"/>
          </a:xfrm>
          <a:prstGeom prst="rect">
            <a:avLst/>
          </a:prstGeom>
        </p:spPr>
      </p:pic>
      <p:sp>
        <p:nvSpPr>
          <p:cNvPr id="12" name="Rectangle 11">
            <a:extLst>
              <a:ext uri="{FF2B5EF4-FFF2-40B4-BE49-F238E27FC236}">
                <a16:creationId xmlns:a16="http://schemas.microsoft.com/office/drawing/2014/main" id="{F34B2916-E041-4CDF-967C-7D2937110A4A}"/>
              </a:ext>
            </a:extLst>
          </p:cNvPr>
          <p:cNvSpPr/>
          <p:nvPr/>
        </p:nvSpPr>
        <p:spPr>
          <a:xfrm>
            <a:off x="263012" y="1087809"/>
            <a:ext cx="11643237"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Comentario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las condiciones en que se llevo adelante el ensayo, los híbridos templados se adaptaron mejor </a:t>
            </a:r>
            <a:r>
              <a:rPr lang="es-AR" sz="1600" dirty="0">
                <a:solidFill>
                  <a:prstClr val="black"/>
                </a:solidFill>
                <a:latin typeface="Arial" panose="020B0604020202020204" pitchFamily="34" charset="0"/>
                <a:cs typeface="Arial" panose="020B0604020202020204" pitchFamily="34" charset="0"/>
              </a:rPr>
              <a:t>que el</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híbrido precoz</a:t>
            </a:r>
            <a:r>
              <a:rPr lang="es-AR" sz="1600" dirty="0">
                <a:solidFill>
                  <a:prstClr val="black"/>
                </a:solidFill>
                <a:latin typeface="Arial" panose="020B0604020202020204" pitchFamily="34" charset="0"/>
                <a:cs typeface="Arial" panose="020B0604020202020204" pitchFamily="34" charset="0"/>
              </a:rPr>
              <a:t>. </a:t>
            </a:r>
            <a:r>
              <a:rPr lang="es-AR" sz="1600" b="1" dirty="0">
                <a:solidFill>
                  <a:prstClr val="black"/>
                </a:solidFill>
                <a:highlight>
                  <a:srgbClr val="FFFF00"/>
                </a:highlight>
                <a:latin typeface="Arial" panose="020B0604020202020204" pitchFamily="34" charset="0"/>
                <a:cs typeface="Arial" panose="020B0604020202020204" pitchFamily="34" charset="0"/>
              </a:rPr>
              <a:t>El material precoz en ninguna de las dos fechas de siembra rindió mas que los híbridos templados.</a:t>
            </a:r>
          </a:p>
          <a:p>
            <a:pPr lvl="0">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 resultado esperable en el ensayo era una mejor performance del híbrido precoz en la segunda fecha de siembra del 03-01 versus la performance de éste híbrido en la siembra del 20-12. Para las condiciones en que se llevo a cabo este ensayo el resultado fue opuesto. </a:t>
            </a:r>
            <a:r>
              <a:rPr lang="es-AR" sz="1600" dirty="0">
                <a:solidFill>
                  <a:prstClr val="black"/>
                </a:solidFill>
                <a:latin typeface="Arial" panose="020B0604020202020204" pitchFamily="34" charset="0"/>
                <a:cs typeface="Arial" panose="020B0604020202020204" pitchFamily="34" charset="0"/>
              </a:rPr>
              <a:t>E</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 material precoz, mostro menor diferencia de Rinde versus los materiales templados en la fecha de siembra </a:t>
            </a:r>
            <a:r>
              <a:rPr lang="es-AR" sz="1600" dirty="0">
                <a:solidFill>
                  <a:prstClr val="black"/>
                </a:solidFill>
                <a:latin typeface="Arial" panose="020B0604020202020204" pitchFamily="34" charset="0"/>
                <a:cs typeface="Arial" panose="020B0604020202020204" pitchFamily="34" charset="0"/>
              </a:rPr>
              <a:t>del 20-12 (949.9kg/ha) </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versus la fecha de siembra de 03-01 (2025.7Kg/ha).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uadroTexto 6">
            <a:extLst>
              <a:ext uri="{FF2B5EF4-FFF2-40B4-BE49-F238E27FC236}">
                <a16:creationId xmlns:a16="http://schemas.microsoft.com/office/drawing/2014/main" id="{C1DBD468-90EE-49B0-BC0A-173A72D28AE3}"/>
              </a:ext>
            </a:extLst>
          </p:cNvPr>
          <p:cNvSpPr txBox="1"/>
          <p:nvPr/>
        </p:nvSpPr>
        <p:spPr>
          <a:xfrm>
            <a:off x="200637" y="48064"/>
            <a:ext cx="10407516"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6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Híbrido x Fecha de Siembra en Maíz </a:t>
            </a:r>
            <a:r>
              <a:rPr lang="es-AR" sz="2600" b="1" dirty="0">
                <a:solidFill>
                  <a:srgbClr val="F67D20"/>
                </a:solidFill>
                <a:latin typeface="Arial" panose="020B0604020202020204" pitchFamily="34" charset="0"/>
                <a:cs typeface="Arial" panose="020B0604020202020204" pitchFamily="34" charset="0"/>
              </a:rPr>
              <a:t>Demorado FS 20/12 y 03/01</a:t>
            </a:r>
            <a:r>
              <a:rPr kumimoji="0" lang="es-AR"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6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8" name="Chart 7">
            <a:extLst>
              <a:ext uri="{FF2B5EF4-FFF2-40B4-BE49-F238E27FC236}">
                <a16:creationId xmlns:a16="http://schemas.microsoft.com/office/drawing/2014/main" id="{A6E29249-9E00-4F03-9559-F6DB23DB973A}"/>
              </a:ext>
            </a:extLst>
          </p:cNvPr>
          <p:cNvGraphicFramePr>
            <a:graphicFrameLocks/>
          </p:cNvGraphicFramePr>
          <p:nvPr>
            <p:extLst>
              <p:ext uri="{D42A27DB-BD31-4B8C-83A1-F6EECF244321}">
                <p14:modId xmlns:p14="http://schemas.microsoft.com/office/powerpoint/2010/main" val="1625697583"/>
              </p:ext>
            </p:extLst>
          </p:nvPr>
        </p:nvGraphicFramePr>
        <p:xfrm>
          <a:off x="2184935" y="3571875"/>
          <a:ext cx="7950467"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796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9050"/>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950029" y="4071707"/>
            <a:ext cx="2125903"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8</a:t>
            </a:r>
          </a:p>
        </p:txBody>
      </p:sp>
      <p:sp>
        <p:nvSpPr>
          <p:cNvPr id="20" name="CuadroTexto 19"/>
          <p:cNvSpPr txBox="1"/>
          <p:nvPr/>
        </p:nvSpPr>
        <p:spPr>
          <a:xfrm>
            <a:off x="587115" y="5308238"/>
            <a:ext cx="4086953"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Titus + Produce</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22" name="Rectángulo 21"/>
          <p:cNvSpPr/>
          <p:nvPr/>
        </p:nvSpPr>
        <p:spPr>
          <a:xfrm>
            <a:off x="728016" y="5903796"/>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B5B8AAF4-E7F4-4302-B262-9F1A838945E1}"/>
              </a:ext>
            </a:extLst>
          </p:cNvPr>
          <p:cNvSpPr txBox="1"/>
          <p:nvPr/>
        </p:nvSpPr>
        <p:spPr>
          <a:xfrm>
            <a:off x="590122" y="4793888"/>
            <a:ext cx="7702750"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Soluciones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Herbicidas</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Corteva</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2296372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60989" y="907752"/>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39A311E8-2FDA-4F80-A09A-722AE6D34E7B}"/>
              </a:ext>
            </a:extLst>
          </p:cNvPr>
          <p:cNvSpPr txBox="1">
            <a:spLocks/>
          </p:cNvSpPr>
          <p:nvPr/>
        </p:nvSpPr>
        <p:spPr>
          <a:xfrm>
            <a:off x="7347097" y="2061361"/>
            <a:ext cx="4332038" cy="2632351"/>
          </a:xfrm>
          <a:prstGeom prst="rect">
            <a:avLst/>
          </a:prstGeom>
          <a:ln>
            <a:solidFill>
              <a:schemeClr val="tx1"/>
            </a:solidFill>
          </a:ln>
        </p:spPr>
        <p:txBody>
          <a:bodyPr vert="horz" lIns="91440" tIns="45720" rIns="91440" bIns="45720" rtlCol="0" anchor="ctr">
            <a:normAutofit fontScale="92500" lnSpcReduction="10000"/>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Evaluación de la respuesta del cultivo de maíz ante diferentes distanciamientos entre líneas, densidades de siembra y dos tipos de nutrición. Sembrados en dos ambientes determinados por antecesor. La siembra del ensayo sobre dos antecesores, genera dos ambientes bien diferenciados por disponibilidad de agua a la siembra del ensayo y la baja disponibilidad de nutrientes a la siembra, además de la alta inmovilización en residuos. </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Un ambiente se conforma por un barbecho químico convencional y el restante, es modelado por un trigo sembrado como cultivo de cobertura. </a:t>
            </a:r>
          </a:p>
        </p:txBody>
      </p:sp>
      <p:pic>
        <p:nvPicPr>
          <p:cNvPr id="2" name="Picture 1">
            <a:extLst>
              <a:ext uri="{FF2B5EF4-FFF2-40B4-BE49-F238E27FC236}">
                <a16:creationId xmlns:a16="http://schemas.microsoft.com/office/drawing/2014/main" id="{83131D3F-CE04-4348-999E-DB8A798D9804}"/>
              </a:ext>
            </a:extLst>
          </p:cNvPr>
          <p:cNvPicPr>
            <a:picLocks noChangeAspect="1"/>
          </p:cNvPicPr>
          <p:nvPr/>
        </p:nvPicPr>
        <p:blipFill>
          <a:blip r:embed="rId3"/>
          <a:stretch>
            <a:fillRect/>
          </a:stretch>
        </p:blipFill>
        <p:spPr>
          <a:xfrm>
            <a:off x="108291" y="1089054"/>
            <a:ext cx="6340500" cy="3757540"/>
          </a:xfrm>
          <a:prstGeom prst="rect">
            <a:avLst/>
          </a:prstGeom>
        </p:spPr>
      </p:pic>
      <p:sp>
        <p:nvSpPr>
          <p:cNvPr id="27" name="Title 1">
            <a:extLst>
              <a:ext uri="{FF2B5EF4-FFF2-40B4-BE49-F238E27FC236}">
                <a16:creationId xmlns:a16="http://schemas.microsoft.com/office/drawing/2014/main" id="{9790698D-FA3E-4A42-A79C-D2DC249EADAC}"/>
              </a:ext>
            </a:extLst>
          </p:cNvPr>
          <p:cNvSpPr txBox="1">
            <a:spLocks/>
          </p:cNvSpPr>
          <p:nvPr/>
        </p:nvSpPr>
        <p:spPr>
          <a:xfrm>
            <a:off x="7379967" y="1390116"/>
            <a:ext cx="2312499" cy="547451"/>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Fertilización Convencional </a:t>
            </a:r>
          </a:p>
        </p:txBody>
      </p:sp>
      <p:sp>
        <p:nvSpPr>
          <p:cNvPr id="28" name="Title 1">
            <a:extLst>
              <a:ext uri="{FF2B5EF4-FFF2-40B4-BE49-F238E27FC236}">
                <a16:creationId xmlns:a16="http://schemas.microsoft.com/office/drawing/2014/main" id="{93581BA9-C319-4118-ABC2-6885BDBE8D0E}"/>
              </a:ext>
            </a:extLst>
          </p:cNvPr>
          <p:cNvSpPr txBox="1">
            <a:spLocks/>
          </p:cNvSpPr>
          <p:nvPr/>
        </p:nvSpPr>
        <p:spPr>
          <a:xfrm>
            <a:off x="7426259" y="4846594"/>
            <a:ext cx="2043143" cy="435127"/>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Fertilización Premium </a:t>
            </a:r>
          </a:p>
        </p:txBody>
      </p:sp>
      <p:cxnSp>
        <p:nvCxnSpPr>
          <p:cNvPr id="4" name="Straight Arrow Connector 3">
            <a:extLst>
              <a:ext uri="{FF2B5EF4-FFF2-40B4-BE49-F238E27FC236}">
                <a16:creationId xmlns:a16="http://schemas.microsoft.com/office/drawing/2014/main" id="{B2C9925D-AC0E-4CA2-9078-BA77DBDED89F}"/>
              </a:ext>
            </a:extLst>
          </p:cNvPr>
          <p:cNvCxnSpPr>
            <a:cxnSpLocks/>
            <a:endCxn id="27" idx="1"/>
          </p:cNvCxnSpPr>
          <p:nvPr/>
        </p:nvCxnSpPr>
        <p:spPr>
          <a:xfrm flipV="1">
            <a:off x="6096000" y="1663842"/>
            <a:ext cx="1283967" cy="164958"/>
          </a:xfrm>
          <a:prstGeom prst="straightConnector1">
            <a:avLst/>
          </a:prstGeom>
          <a:ln w="63500">
            <a:solidFill>
              <a:srgbClr val="EC44D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C4046F5-F013-4EB0-8044-F513C9A92B0A}"/>
              </a:ext>
            </a:extLst>
          </p:cNvPr>
          <p:cNvCxnSpPr>
            <a:cxnSpLocks/>
            <a:endCxn id="28" idx="1"/>
          </p:cNvCxnSpPr>
          <p:nvPr/>
        </p:nvCxnSpPr>
        <p:spPr>
          <a:xfrm>
            <a:off x="6096000" y="4077125"/>
            <a:ext cx="1330259" cy="987033"/>
          </a:xfrm>
          <a:prstGeom prst="straightConnector1">
            <a:avLst/>
          </a:prstGeom>
          <a:ln w="635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Imagen 7">
            <a:extLst>
              <a:ext uri="{FF2B5EF4-FFF2-40B4-BE49-F238E27FC236}">
                <a16:creationId xmlns:a16="http://schemas.microsoft.com/office/drawing/2014/main" id="{59464C9D-7DE3-4496-AD3C-BCD17ABAE587}"/>
              </a:ext>
            </a:extLst>
          </p:cNvPr>
          <p:cNvPicPr>
            <a:picLocks noChangeAspect="1"/>
          </p:cNvPicPr>
          <p:nvPr/>
        </p:nvPicPr>
        <p:blipFill>
          <a:blip r:embed="rId4"/>
          <a:stretch>
            <a:fillRect/>
          </a:stretch>
        </p:blipFill>
        <p:spPr>
          <a:xfrm>
            <a:off x="9996492" y="168390"/>
            <a:ext cx="2065422" cy="1181144"/>
          </a:xfrm>
          <a:prstGeom prst="rect">
            <a:avLst/>
          </a:prstGeom>
        </p:spPr>
      </p:pic>
      <p:sp>
        <p:nvSpPr>
          <p:cNvPr id="35" name="CuadroTexto 6">
            <a:extLst>
              <a:ext uri="{FF2B5EF4-FFF2-40B4-BE49-F238E27FC236}">
                <a16:creationId xmlns:a16="http://schemas.microsoft.com/office/drawing/2014/main" id="{A2D42E66-5B5A-4198-B291-6F514346F6CC}"/>
              </a:ext>
            </a:extLst>
          </p:cNvPr>
          <p:cNvSpPr txBox="1"/>
          <p:nvPr/>
        </p:nvSpPr>
        <p:spPr>
          <a:xfrm>
            <a:off x="391079" y="4308"/>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3" name="Picture 2">
            <a:extLst>
              <a:ext uri="{FF2B5EF4-FFF2-40B4-BE49-F238E27FC236}">
                <a16:creationId xmlns:a16="http://schemas.microsoft.com/office/drawing/2014/main" id="{A05B61B6-DCCD-4C8A-BD12-2E0015751269}"/>
              </a:ext>
            </a:extLst>
          </p:cNvPr>
          <p:cNvPicPr>
            <a:picLocks noChangeAspect="1"/>
          </p:cNvPicPr>
          <p:nvPr/>
        </p:nvPicPr>
        <p:blipFill>
          <a:blip r:embed="rId5"/>
          <a:stretch>
            <a:fillRect/>
          </a:stretch>
        </p:blipFill>
        <p:spPr>
          <a:xfrm>
            <a:off x="2324100" y="4518416"/>
            <a:ext cx="1694359" cy="2272910"/>
          </a:xfrm>
          <a:prstGeom prst="rect">
            <a:avLst/>
          </a:prstGeom>
        </p:spPr>
      </p:pic>
      <p:pic>
        <p:nvPicPr>
          <p:cNvPr id="8" name="Picture 7">
            <a:extLst>
              <a:ext uri="{FF2B5EF4-FFF2-40B4-BE49-F238E27FC236}">
                <a16:creationId xmlns:a16="http://schemas.microsoft.com/office/drawing/2014/main" id="{999EEE78-ABB8-470C-81D4-DECCDF9A0D46}"/>
              </a:ext>
            </a:extLst>
          </p:cNvPr>
          <p:cNvPicPr>
            <a:picLocks noChangeAspect="1"/>
          </p:cNvPicPr>
          <p:nvPr/>
        </p:nvPicPr>
        <p:blipFill>
          <a:blip r:embed="rId6"/>
          <a:stretch>
            <a:fillRect/>
          </a:stretch>
        </p:blipFill>
        <p:spPr>
          <a:xfrm>
            <a:off x="4159586" y="4515850"/>
            <a:ext cx="1694359" cy="2298514"/>
          </a:xfrm>
          <a:prstGeom prst="rect">
            <a:avLst/>
          </a:prstGeom>
          <a:ln>
            <a:solidFill>
              <a:schemeClr val="tx1"/>
            </a:solidFill>
          </a:ln>
        </p:spPr>
      </p:pic>
      <p:pic>
        <p:nvPicPr>
          <p:cNvPr id="10" name="Picture 9">
            <a:extLst>
              <a:ext uri="{FF2B5EF4-FFF2-40B4-BE49-F238E27FC236}">
                <a16:creationId xmlns:a16="http://schemas.microsoft.com/office/drawing/2014/main" id="{896AE3AD-5F62-4287-9F3D-CA3CAAAE034F}"/>
              </a:ext>
            </a:extLst>
          </p:cNvPr>
          <p:cNvPicPr>
            <a:picLocks noChangeAspect="1"/>
          </p:cNvPicPr>
          <p:nvPr/>
        </p:nvPicPr>
        <p:blipFill>
          <a:blip r:embed="rId7"/>
          <a:stretch>
            <a:fillRect/>
          </a:stretch>
        </p:blipFill>
        <p:spPr>
          <a:xfrm>
            <a:off x="426699" y="4503985"/>
            <a:ext cx="1733507" cy="2309794"/>
          </a:xfrm>
          <a:prstGeom prst="rect">
            <a:avLst/>
          </a:prstGeom>
        </p:spPr>
      </p:pic>
      <p:sp>
        <p:nvSpPr>
          <p:cNvPr id="20" name="Title 1">
            <a:extLst>
              <a:ext uri="{FF2B5EF4-FFF2-40B4-BE49-F238E27FC236}">
                <a16:creationId xmlns:a16="http://schemas.microsoft.com/office/drawing/2014/main" id="{2A17F9D9-918E-4F40-8C14-567493E87A86}"/>
              </a:ext>
            </a:extLst>
          </p:cNvPr>
          <p:cNvSpPr txBox="1">
            <a:spLocks/>
          </p:cNvSpPr>
          <p:nvPr/>
        </p:nvSpPr>
        <p:spPr>
          <a:xfrm>
            <a:off x="3995707" y="6401716"/>
            <a:ext cx="2043143" cy="429672"/>
          </a:xfrm>
          <a:prstGeom prst="rect">
            <a:avLst/>
          </a:prstGeom>
          <a:ln>
            <a:no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ts val="2299"/>
              </a:lnSpc>
              <a:spcBef>
                <a:spcPct val="0"/>
              </a:spcBef>
              <a:spcAft>
                <a:spcPts val="0"/>
              </a:spcAft>
              <a:buClrTx/>
              <a:buSzTx/>
              <a:buFontTx/>
              <a:buNone/>
              <a:tabLst/>
              <a:defRPr/>
            </a:pPr>
            <a:r>
              <a:rPr kumimoji="0" lang="es-AR"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Siembra 0,35m </a:t>
            </a:r>
          </a:p>
        </p:txBody>
      </p:sp>
      <p:sp>
        <p:nvSpPr>
          <p:cNvPr id="21" name="Title 1">
            <a:extLst>
              <a:ext uri="{FF2B5EF4-FFF2-40B4-BE49-F238E27FC236}">
                <a16:creationId xmlns:a16="http://schemas.microsoft.com/office/drawing/2014/main" id="{DEFC43FD-66FB-4106-84AB-BA35F3CAB024}"/>
              </a:ext>
            </a:extLst>
          </p:cNvPr>
          <p:cNvSpPr txBox="1">
            <a:spLocks/>
          </p:cNvSpPr>
          <p:nvPr/>
        </p:nvSpPr>
        <p:spPr>
          <a:xfrm>
            <a:off x="2138332" y="6398988"/>
            <a:ext cx="2043143" cy="435127"/>
          </a:xfrm>
          <a:prstGeom prst="rect">
            <a:avLst/>
          </a:prstGeom>
          <a:ln>
            <a:no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ts val="2299"/>
              </a:lnSpc>
              <a:spcBef>
                <a:spcPct val="0"/>
              </a:spcBef>
              <a:spcAft>
                <a:spcPts val="0"/>
              </a:spcAft>
              <a:buClrTx/>
              <a:buSzTx/>
              <a:buFontTx/>
              <a:buNone/>
              <a:tabLst/>
              <a:defRPr/>
            </a:pPr>
            <a:r>
              <a:rPr kumimoji="0" lang="es-AR"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Siembra 0,70m </a:t>
            </a:r>
          </a:p>
        </p:txBody>
      </p:sp>
      <p:sp>
        <p:nvSpPr>
          <p:cNvPr id="22" name="Title 1">
            <a:extLst>
              <a:ext uri="{FF2B5EF4-FFF2-40B4-BE49-F238E27FC236}">
                <a16:creationId xmlns:a16="http://schemas.microsoft.com/office/drawing/2014/main" id="{8B3DA919-2BA9-4191-A64D-2C8328F8094B}"/>
              </a:ext>
            </a:extLst>
          </p:cNvPr>
          <p:cNvSpPr txBox="1">
            <a:spLocks/>
          </p:cNvSpPr>
          <p:nvPr/>
        </p:nvSpPr>
        <p:spPr>
          <a:xfrm>
            <a:off x="252382" y="6398988"/>
            <a:ext cx="2043143" cy="435127"/>
          </a:xfrm>
          <a:prstGeom prst="rect">
            <a:avLst/>
          </a:prstGeom>
          <a:ln>
            <a:no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ts val="2299"/>
              </a:lnSpc>
              <a:spcBef>
                <a:spcPct val="0"/>
              </a:spcBef>
              <a:spcAft>
                <a:spcPts val="0"/>
              </a:spcAft>
              <a:buClrTx/>
              <a:buSzTx/>
              <a:buFontTx/>
              <a:buNone/>
              <a:tabLst/>
              <a:defRPr/>
            </a:pPr>
            <a:r>
              <a:rPr kumimoji="0" lang="es-AR"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Siembra 1,40m </a:t>
            </a:r>
          </a:p>
        </p:txBody>
      </p:sp>
    </p:spTree>
    <p:extLst>
      <p:ext uri="{BB962C8B-B14F-4D97-AF65-F5344CB8AC3E}">
        <p14:creationId xmlns:p14="http://schemas.microsoft.com/office/powerpoint/2010/main" val="36591258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35130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22384" y="27559"/>
            <a:ext cx="9426785"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Herbicidas</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Titus + Produce</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10" name="Picture 9">
            <a:extLst>
              <a:ext uri="{FF2B5EF4-FFF2-40B4-BE49-F238E27FC236}">
                <a16:creationId xmlns:a16="http://schemas.microsoft.com/office/drawing/2014/main" id="{F221C3DB-A58A-4FB5-850A-3C6AC77E865E}"/>
              </a:ext>
            </a:extLst>
          </p:cNvPr>
          <p:cNvPicPr>
            <a:picLocks noChangeAspect="1"/>
          </p:cNvPicPr>
          <p:nvPr/>
        </p:nvPicPr>
        <p:blipFill>
          <a:blip r:embed="rId4"/>
          <a:stretch>
            <a:fillRect/>
          </a:stretch>
        </p:blipFill>
        <p:spPr>
          <a:xfrm rot="-5400000">
            <a:off x="2431429" y="-733154"/>
            <a:ext cx="2949440" cy="7367531"/>
          </a:xfrm>
          <a:prstGeom prst="rect">
            <a:avLst/>
          </a:prstGeom>
        </p:spPr>
      </p:pic>
      <p:sp>
        <p:nvSpPr>
          <p:cNvPr id="13" name="CuadroTexto 3">
            <a:extLst>
              <a:ext uri="{FF2B5EF4-FFF2-40B4-BE49-F238E27FC236}">
                <a16:creationId xmlns:a16="http://schemas.microsoft.com/office/drawing/2014/main" id="{9E56CE80-C86F-4CE5-9821-AFCF597DD9AE}"/>
              </a:ext>
            </a:extLst>
          </p:cNvPr>
          <p:cNvSpPr txBox="1"/>
          <p:nvPr/>
        </p:nvSpPr>
        <p:spPr>
          <a:xfrm>
            <a:off x="7894935" y="1951163"/>
            <a:ext cx="4032985"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 del Módulo: </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Brindar un ámbito propicio para exhibir una nueva herramienta para el control de malezas en el cultivo de Maíz.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4" name="CuadroTexto 3">
            <a:extLst>
              <a:ext uri="{FF2B5EF4-FFF2-40B4-BE49-F238E27FC236}">
                <a16:creationId xmlns:a16="http://schemas.microsoft.com/office/drawing/2014/main" id="{F8CF474C-9C47-4AA3-B46C-6914FC0F17C4}"/>
              </a:ext>
            </a:extLst>
          </p:cNvPr>
          <p:cNvSpPr txBox="1"/>
          <p:nvPr/>
        </p:nvSpPr>
        <p:spPr>
          <a:xfrm>
            <a:off x="1704976" y="5177064"/>
            <a:ext cx="8439150" cy="116955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Este módulo no busca generar datos empíricos. Se realiza en calidad de demostrativo para ayudar a volcar toda la experiencia y conocimiento de la compañía en el mercado de herbicidas. Es un marco ideal para exponer a la distribución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Brevant</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clientes finales el correcto posicionamientos de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Titus</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Produce.</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288100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35130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22384" y="27559"/>
            <a:ext cx="9426785"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Herbicidas</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Titus + Produce</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14" name="CuadroTexto 3">
            <a:extLst>
              <a:ext uri="{FF2B5EF4-FFF2-40B4-BE49-F238E27FC236}">
                <a16:creationId xmlns:a16="http://schemas.microsoft.com/office/drawing/2014/main" id="{F8CF474C-9C47-4AA3-B46C-6914FC0F17C4}"/>
              </a:ext>
            </a:extLst>
          </p:cNvPr>
          <p:cNvSpPr txBox="1"/>
          <p:nvPr/>
        </p:nvSpPr>
        <p:spPr>
          <a:xfrm>
            <a:off x="1704976" y="5177064"/>
            <a:ext cx="8439150" cy="116955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esultados Esperados: En este módulo se pudo observar la eficacia de la mezcla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Titus+Produce</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el control de malezas relevantes en la zona (el foco estuvo en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Amaranthus</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Gramineas</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anuales) como así la excelente selectividad de la mezcla hacia el cultivo de Maíz en aplicaciones de preemergencia del cultivo, característica que lo diferencia claramente de la mayoría de los competidores.</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1AA2F786-4FA3-497D-A872-964B779B5CD5}"/>
              </a:ext>
            </a:extLst>
          </p:cNvPr>
          <p:cNvSpPr txBox="1">
            <a:spLocks/>
          </p:cNvSpPr>
          <p:nvPr/>
        </p:nvSpPr>
        <p:spPr>
          <a:xfrm>
            <a:off x="5934076" y="1609725"/>
            <a:ext cx="4743450" cy="2670992"/>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Demostrativo </a:t>
            </a:r>
            <a:r>
              <a:rPr kumimoji="0" lang="es-AR" sz="1400" b="1" i="0" u="none" strike="noStrike" kern="1200" cap="none" spc="0" normalizeH="0" baseline="0" noProof="0" dirty="0" err="1">
                <a:ln>
                  <a:noFill/>
                </a:ln>
                <a:solidFill>
                  <a:srgbClr val="AC0000"/>
                </a:solidFill>
                <a:effectLst/>
                <a:uLnTx/>
                <a:uFillTx/>
                <a:latin typeface="Arial" panose="020B0604020202020204" pitchFamily="34" charset="0"/>
                <a:ea typeface="+mj-ea"/>
                <a:cs typeface="Arial" panose="020B0604020202020204" pitchFamily="34" charset="0"/>
              </a:rPr>
              <a:t>Preemergentes</a:t>
            </a: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Características Generales del Demostrativo</a:t>
            </a: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-Hibrido:  NEXT 22.6 PWU</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-Fecha de Siembra: 20/09/2019 y 15/10/2019</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-Tratamientos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preemergentes</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2/10/2019 y 24/10/2019</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Acuron</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Atrazina+Metaloclor</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Adengo</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Titus+Produce</a:t>
            </a: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7" name="Title 1">
            <a:extLst>
              <a:ext uri="{FF2B5EF4-FFF2-40B4-BE49-F238E27FC236}">
                <a16:creationId xmlns:a16="http://schemas.microsoft.com/office/drawing/2014/main" id="{A8000C4D-F38D-4F87-97A1-C8E0BE1D6FDF}"/>
              </a:ext>
            </a:extLst>
          </p:cNvPr>
          <p:cNvSpPr txBox="1">
            <a:spLocks/>
          </p:cNvSpPr>
          <p:nvPr/>
        </p:nvSpPr>
        <p:spPr>
          <a:xfrm>
            <a:off x="661496" y="1771650"/>
            <a:ext cx="4643929" cy="2394767"/>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Fotito de ensayo de herbicidas GUSTAVO!!!-</a:t>
            </a:r>
          </a:p>
        </p:txBody>
      </p:sp>
      <p:pic>
        <p:nvPicPr>
          <p:cNvPr id="2" name="Picture 1">
            <a:extLst>
              <a:ext uri="{FF2B5EF4-FFF2-40B4-BE49-F238E27FC236}">
                <a16:creationId xmlns:a16="http://schemas.microsoft.com/office/drawing/2014/main" id="{59E33D0F-82B0-4B32-BA03-2C05CCAA598F}"/>
              </a:ext>
            </a:extLst>
          </p:cNvPr>
          <p:cNvPicPr>
            <a:picLocks noChangeAspect="1"/>
          </p:cNvPicPr>
          <p:nvPr/>
        </p:nvPicPr>
        <p:blipFill>
          <a:blip r:embed="rId4"/>
          <a:stretch>
            <a:fillRect/>
          </a:stretch>
        </p:blipFill>
        <p:spPr>
          <a:xfrm>
            <a:off x="661496" y="1278727"/>
            <a:ext cx="4743450" cy="3201182"/>
          </a:xfrm>
          <a:prstGeom prst="rect">
            <a:avLst/>
          </a:prstGeom>
        </p:spPr>
      </p:pic>
    </p:spTree>
    <p:extLst>
      <p:ext uri="{BB962C8B-B14F-4D97-AF65-F5344CB8AC3E}">
        <p14:creationId xmlns:p14="http://schemas.microsoft.com/office/powerpoint/2010/main" val="8358881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35130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22384" y="27559"/>
            <a:ext cx="9426785"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Herbicidas</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Titus + Produce</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14" name="CuadroTexto 3">
            <a:extLst>
              <a:ext uri="{FF2B5EF4-FFF2-40B4-BE49-F238E27FC236}">
                <a16:creationId xmlns:a16="http://schemas.microsoft.com/office/drawing/2014/main" id="{F8CF474C-9C47-4AA3-B46C-6914FC0F17C4}"/>
              </a:ext>
            </a:extLst>
          </p:cNvPr>
          <p:cNvSpPr txBox="1"/>
          <p:nvPr/>
        </p:nvSpPr>
        <p:spPr>
          <a:xfrm>
            <a:off x="1704976" y="5177064"/>
            <a:ext cx="8439150" cy="160043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esultados Esperados: La idea fue generar condiciones propicias para la aparición de fitotoxicidad de los distintos tratamientos. Para ello se aplicó una dosis de 2X de la comercial recomendada para simular un exceso de producto en etapas tempranas del cultivo y ver diferencias en la detoxificación de cada mezcla.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Titus</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Produce demostró una alta selectividad aún a la doble dosis, demostrando que además de tener un excelente control residual de las malezas, tuvo una alta selectividad hacia el cultivo que garantiza el máximo rendimiento potencial de la genética involucrada.</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1AA2F786-4FA3-497D-A872-964B779B5CD5}"/>
              </a:ext>
            </a:extLst>
          </p:cNvPr>
          <p:cNvSpPr txBox="1">
            <a:spLocks/>
          </p:cNvSpPr>
          <p:nvPr/>
        </p:nvSpPr>
        <p:spPr>
          <a:xfrm>
            <a:off x="5934076" y="1609725"/>
            <a:ext cx="4743450" cy="2670992"/>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Fito </a:t>
            </a:r>
            <a:r>
              <a:rPr kumimoji="0" lang="es-AR" sz="1400" b="1" i="0" u="none" strike="noStrike" kern="1200" cap="none" spc="0" normalizeH="0" baseline="0" noProof="0" dirty="0" err="1">
                <a:ln>
                  <a:noFill/>
                </a:ln>
                <a:solidFill>
                  <a:srgbClr val="AC0000"/>
                </a:solidFill>
                <a:effectLst/>
                <a:uLnTx/>
                <a:uFillTx/>
                <a:latin typeface="Arial" panose="020B0604020202020204" pitchFamily="34" charset="0"/>
                <a:ea typeface="+mj-ea"/>
                <a:cs typeface="Arial" panose="020B0604020202020204" pitchFamily="34" charset="0"/>
              </a:rPr>
              <a:t>Preemergentes</a:t>
            </a: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Características Generales del Demostrativo</a:t>
            </a: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-Hibrido:  NEXT 22.6 PWU</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-Fecha de Siembra: 20/09/2019</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-Tratamientos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preemergentes</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2/10/2019</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Acuron</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Atrazina+Metaloclor</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Adengo</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Titus+Produce</a:t>
            </a: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7" name="Title 1">
            <a:extLst>
              <a:ext uri="{FF2B5EF4-FFF2-40B4-BE49-F238E27FC236}">
                <a16:creationId xmlns:a16="http://schemas.microsoft.com/office/drawing/2014/main" id="{A8000C4D-F38D-4F87-97A1-C8E0BE1D6FDF}"/>
              </a:ext>
            </a:extLst>
          </p:cNvPr>
          <p:cNvSpPr txBox="1">
            <a:spLocks/>
          </p:cNvSpPr>
          <p:nvPr/>
        </p:nvSpPr>
        <p:spPr>
          <a:xfrm>
            <a:off x="661496" y="1771650"/>
            <a:ext cx="4643929" cy="2394767"/>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Fotito de ensayo de herbicidas GUSTAVO!!!-</a:t>
            </a:r>
          </a:p>
        </p:txBody>
      </p:sp>
      <p:pic>
        <p:nvPicPr>
          <p:cNvPr id="3" name="Picture 2">
            <a:extLst>
              <a:ext uri="{FF2B5EF4-FFF2-40B4-BE49-F238E27FC236}">
                <a16:creationId xmlns:a16="http://schemas.microsoft.com/office/drawing/2014/main" id="{2E078207-0823-45DE-8413-C0AD46105D7F}"/>
              </a:ext>
            </a:extLst>
          </p:cNvPr>
          <p:cNvPicPr>
            <a:picLocks noChangeAspect="1"/>
          </p:cNvPicPr>
          <p:nvPr/>
        </p:nvPicPr>
        <p:blipFill>
          <a:blip r:embed="rId4"/>
          <a:stretch>
            <a:fillRect/>
          </a:stretch>
        </p:blipFill>
        <p:spPr>
          <a:xfrm>
            <a:off x="441460" y="1424141"/>
            <a:ext cx="5054465" cy="3338017"/>
          </a:xfrm>
          <a:prstGeom prst="rect">
            <a:avLst/>
          </a:prstGeom>
        </p:spPr>
      </p:pic>
    </p:spTree>
    <p:extLst>
      <p:ext uri="{BB962C8B-B14F-4D97-AF65-F5344CB8AC3E}">
        <p14:creationId xmlns:p14="http://schemas.microsoft.com/office/powerpoint/2010/main" val="190334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35130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22384" y="27559"/>
            <a:ext cx="9426785"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Herbicidas</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Titus + Produce</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14" name="CuadroTexto 3">
            <a:extLst>
              <a:ext uri="{FF2B5EF4-FFF2-40B4-BE49-F238E27FC236}">
                <a16:creationId xmlns:a16="http://schemas.microsoft.com/office/drawing/2014/main" id="{F8CF474C-9C47-4AA3-B46C-6914FC0F17C4}"/>
              </a:ext>
            </a:extLst>
          </p:cNvPr>
          <p:cNvSpPr txBox="1"/>
          <p:nvPr/>
        </p:nvSpPr>
        <p:spPr>
          <a:xfrm>
            <a:off x="1714499" y="1259176"/>
            <a:ext cx="8439150" cy="206210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Comentario</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Final</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posicionamiento de esta mezcla está orientado hacia el control residual de malezas gramíneas anuales y de hoja ancha en el barbecho corto o la preemergencia del cultivo. Puede complementarse en mezclas con glifosato y otros herbicidas de acción post emergente.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idea es incluir este producto en programas de control de malezas, de manera de poder rotar distintas herramientas, momentos y activos en la lucha contra las adversidades.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 un excelente complemento para la tecnología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Enlist</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Maíz.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7F32031-9030-4CFE-B84F-8BB56F14D9B6}"/>
              </a:ext>
            </a:extLst>
          </p:cNvPr>
          <p:cNvPicPr>
            <a:picLocks noChangeAspect="1"/>
          </p:cNvPicPr>
          <p:nvPr/>
        </p:nvPicPr>
        <p:blipFill>
          <a:blip r:embed="rId4"/>
          <a:stretch>
            <a:fillRect/>
          </a:stretch>
        </p:blipFill>
        <p:spPr>
          <a:xfrm>
            <a:off x="2686050" y="3536722"/>
            <a:ext cx="5438775" cy="3151968"/>
          </a:xfrm>
          <a:prstGeom prst="rect">
            <a:avLst/>
          </a:prstGeom>
        </p:spPr>
      </p:pic>
    </p:spTree>
    <p:extLst>
      <p:ext uri="{BB962C8B-B14F-4D97-AF65-F5344CB8AC3E}">
        <p14:creationId xmlns:p14="http://schemas.microsoft.com/office/powerpoint/2010/main" val="40090213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950029" y="4071707"/>
            <a:ext cx="2125903"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a:t>
            </a:r>
            <a:r>
              <a:rPr lang="es-ES_tradnl" sz="2900" dirty="0">
                <a:solidFill>
                  <a:srgbClr val="76102B"/>
                </a:solidFill>
                <a:latin typeface="Arial" panose="020B0604020202020204" pitchFamily="34" charset="0"/>
                <a:ea typeface="Uni Neue Book" charset="0"/>
                <a:cs typeface="Arial" panose="020B0604020202020204" pitchFamily="34" charset="0"/>
              </a:rPr>
              <a:t>9</a:t>
            </a:r>
            <a:endPar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endParaRPr>
          </a:p>
        </p:txBody>
      </p:sp>
      <p:sp>
        <p:nvSpPr>
          <p:cNvPr id="20" name="CuadroTexto 19"/>
          <p:cNvSpPr txBox="1"/>
          <p:nvPr/>
        </p:nvSpPr>
        <p:spPr>
          <a:xfrm>
            <a:off x="587115" y="5308238"/>
            <a:ext cx="3748142"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Sistema Enlist</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22" name="Rectángulo 21"/>
          <p:cNvSpPr/>
          <p:nvPr/>
        </p:nvSpPr>
        <p:spPr>
          <a:xfrm>
            <a:off x="728016" y="5903796"/>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B5B8AAF4-E7F4-4302-B262-9F1A838945E1}"/>
              </a:ext>
            </a:extLst>
          </p:cNvPr>
          <p:cNvSpPr txBox="1"/>
          <p:nvPr/>
        </p:nvSpPr>
        <p:spPr>
          <a:xfrm>
            <a:off x="590122" y="4793888"/>
            <a:ext cx="7702750"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Soluciones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Herbicidas</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Corteva</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38854704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317634" y="37084"/>
            <a:ext cx="9426785"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a:t>
            </a:r>
            <a:r>
              <a:rPr lang="es-ES_tradnl" sz="2900" dirty="0">
                <a:solidFill>
                  <a:srgbClr val="F67D20"/>
                </a:solidFill>
                <a:latin typeface="Arial" panose="020B0604020202020204" pitchFamily="34" charset="0"/>
                <a:ea typeface="Uni Neue Book" charset="0"/>
                <a:cs typeface="Arial" panose="020B0604020202020204" pitchFamily="34" charset="0"/>
              </a:rPr>
              <a:t>9</a:t>
            </a: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Herbicidas</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Sistema Enlist</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8" name="Imagen 2">
            <a:extLst>
              <a:ext uri="{FF2B5EF4-FFF2-40B4-BE49-F238E27FC236}">
                <a16:creationId xmlns:a16="http://schemas.microsoft.com/office/drawing/2014/main" id="{44A23BDB-4899-414D-9336-2821EE3CE3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500" y="1619237"/>
            <a:ext cx="5210175" cy="4118200"/>
          </a:xfrm>
          <a:prstGeom prst="rect">
            <a:avLst/>
          </a:prstGeom>
        </p:spPr>
      </p:pic>
      <p:sp>
        <p:nvSpPr>
          <p:cNvPr id="10" name="CuadroTexto 3">
            <a:extLst>
              <a:ext uri="{FF2B5EF4-FFF2-40B4-BE49-F238E27FC236}">
                <a16:creationId xmlns:a16="http://schemas.microsoft.com/office/drawing/2014/main" id="{577B592E-6943-475D-B420-8F592B2E882A}"/>
              </a:ext>
            </a:extLst>
          </p:cNvPr>
          <p:cNvSpPr txBox="1"/>
          <p:nvPr/>
        </p:nvSpPr>
        <p:spPr>
          <a:xfrm>
            <a:off x="7069477" y="1647957"/>
            <a:ext cx="4032985"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 del Módulo: </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Brindar un ámbito propicio para exhibir una nueva herramienta para el control de malezas en el cultivo de Maíz.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3" name="CuadroTexto 3">
            <a:extLst>
              <a:ext uri="{FF2B5EF4-FFF2-40B4-BE49-F238E27FC236}">
                <a16:creationId xmlns:a16="http://schemas.microsoft.com/office/drawing/2014/main" id="{5417A40B-9C51-4741-BA3E-EAF8A37E696A}"/>
              </a:ext>
            </a:extLst>
          </p:cNvPr>
          <p:cNvSpPr txBox="1"/>
          <p:nvPr/>
        </p:nvSpPr>
        <p:spPr>
          <a:xfrm>
            <a:off x="7400925" y="3326010"/>
            <a:ext cx="3095626" cy="267765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Este módulo no busca generar datos empíricos. Se realiza en calidad de demostrativo para ayudar a volcar toda la experiencia y conocimiento de la compañía en el mercado de herbicidas. Es un marco ideal para exponer a la distribución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Brevant</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clientes finales el correcto posicionamientos del sistema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Enlist</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551007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35130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14" name="CuadroTexto 3">
            <a:extLst>
              <a:ext uri="{FF2B5EF4-FFF2-40B4-BE49-F238E27FC236}">
                <a16:creationId xmlns:a16="http://schemas.microsoft.com/office/drawing/2014/main" id="{F8CF474C-9C47-4AA3-B46C-6914FC0F17C4}"/>
              </a:ext>
            </a:extLst>
          </p:cNvPr>
          <p:cNvSpPr txBox="1"/>
          <p:nvPr/>
        </p:nvSpPr>
        <p:spPr>
          <a:xfrm>
            <a:off x="1704976" y="5177064"/>
            <a:ext cx="8439150" cy="116955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esultados Esperados: Observar la capacidad de control de los distintos tratamientos cuando los nacimientos de las malezas ocurren dentro del cultivo, ya sea por falla o finalización de la actividad residual de los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preemergentes</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Poder dimensionar la excelente selectividad de todos los tratamientos y la eficacia del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Cletodim</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el control post emergente de maíz voluntario de los híbridos con Tecnología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Enlist</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1AA2F786-4FA3-497D-A872-964B779B5CD5}"/>
              </a:ext>
            </a:extLst>
          </p:cNvPr>
          <p:cNvSpPr txBox="1">
            <a:spLocks/>
          </p:cNvSpPr>
          <p:nvPr/>
        </p:nvSpPr>
        <p:spPr>
          <a:xfrm>
            <a:off x="5676900" y="1609725"/>
            <a:ext cx="6299950" cy="2670992"/>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Demostrativo Alternativas </a:t>
            </a:r>
            <a:r>
              <a:rPr kumimoji="0" lang="es-AR" sz="1400" b="1" i="0" u="none" strike="noStrike" kern="1200" cap="none" spc="0" normalizeH="0" baseline="0" noProof="0" dirty="0" err="1">
                <a:ln>
                  <a:noFill/>
                </a:ln>
                <a:solidFill>
                  <a:srgbClr val="AC0000"/>
                </a:solidFill>
                <a:effectLst/>
                <a:uLnTx/>
                <a:uFillTx/>
                <a:latin typeface="Arial" panose="020B0604020202020204" pitchFamily="34" charset="0"/>
                <a:ea typeface="+mj-ea"/>
                <a:cs typeface="Arial" panose="020B0604020202020204" pitchFamily="34" charset="0"/>
              </a:rPr>
              <a:t>Enlist</a:t>
            </a: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Características Generales del Demostrativo</a:t>
            </a: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-Hibrido:  NEXT 22.6 PWU</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-Fecha de Siembra: 15/10/2019</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-Tratamientos: Aplicación 26/11/2019 Estado fenológico Maíz V4</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Enlist</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2.5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ltrs</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Enlist</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1.5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ltrs</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Cletodim</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1ltrs –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Galant</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HL 0.25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ltrs</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Glufosinato</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de Amonio 2.5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ltrs</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auto" latinLnBrk="0" hangingPunct="1">
              <a:lnSpc>
                <a:spcPts val="2299"/>
              </a:lnSpc>
              <a:spcBef>
                <a:spcPct val="0"/>
              </a:spcBef>
              <a:spcAft>
                <a:spcPts val="0"/>
              </a:spcAft>
              <a:buClrTx/>
              <a:buSzTx/>
              <a:buFontTx/>
              <a:buNone/>
              <a:tabLst/>
              <a:defRPr/>
            </a:pP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7" name="Title 1">
            <a:extLst>
              <a:ext uri="{FF2B5EF4-FFF2-40B4-BE49-F238E27FC236}">
                <a16:creationId xmlns:a16="http://schemas.microsoft.com/office/drawing/2014/main" id="{A8000C4D-F38D-4F87-97A1-C8E0BE1D6FDF}"/>
              </a:ext>
            </a:extLst>
          </p:cNvPr>
          <p:cNvSpPr txBox="1">
            <a:spLocks/>
          </p:cNvSpPr>
          <p:nvPr/>
        </p:nvSpPr>
        <p:spPr>
          <a:xfrm>
            <a:off x="661496" y="1771650"/>
            <a:ext cx="4643929" cy="2394767"/>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Fotito de ensayo de herbicidas GUSTAVO!!!-</a:t>
            </a:r>
          </a:p>
        </p:txBody>
      </p:sp>
      <p:sp>
        <p:nvSpPr>
          <p:cNvPr id="10" name="CuadroTexto 6">
            <a:extLst>
              <a:ext uri="{FF2B5EF4-FFF2-40B4-BE49-F238E27FC236}">
                <a16:creationId xmlns:a16="http://schemas.microsoft.com/office/drawing/2014/main" id="{F87C9D3B-315D-4FEF-AA91-8CDFD096F1A9}"/>
              </a:ext>
            </a:extLst>
          </p:cNvPr>
          <p:cNvSpPr txBox="1"/>
          <p:nvPr/>
        </p:nvSpPr>
        <p:spPr>
          <a:xfrm>
            <a:off x="260484" y="18034"/>
            <a:ext cx="9426785"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a:t>
            </a:r>
            <a:r>
              <a:rPr lang="es-ES_tradnl" sz="2900" dirty="0">
                <a:solidFill>
                  <a:srgbClr val="F67D20"/>
                </a:solidFill>
                <a:latin typeface="Arial" panose="020B0604020202020204" pitchFamily="34" charset="0"/>
                <a:ea typeface="Uni Neue Book" charset="0"/>
                <a:cs typeface="Arial" panose="020B0604020202020204" pitchFamily="34" charset="0"/>
              </a:rPr>
              <a:t>9</a:t>
            </a: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Herbicidas</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Sistema Enlist</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 name="Picture 1">
            <a:extLst>
              <a:ext uri="{FF2B5EF4-FFF2-40B4-BE49-F238E27FC236}">
                <a16:creationId xmlns:a16="http://schemas.microsoft.com/office/drawing/2014/main" id="{7441BC49-0E54-401F-B410-2A48DF703C80}"/>
              </a:ext>
            </a:extLst>
          </p:cNvPr>
          <p:cNvPicPr>
            <a:picLocks noChangeAspect="1"/>
          </p:cNvPicPr>
          <p:nvPr/>
        </p:nvPicPr>
        <p:blipFill>
          <a:blip r:embed="rId4"/>
          <a:stretch>
            <a:fillRect/>
          </a:stretch>
        </p:blipFill>
        <p:spPr>
          <a:xfrm>
            <a:off x="108880" y="1640601"/>
            <a:ext cx="5353302" cy="2525816"/>
          </a:xfrm>
          <a:prstGeom prst="rect">
            <a:avLst/>
          </a:prstGeom>
        </p:spPr>
      </p:pic>
    </p:spTree>
    <p:extLst>
      <p:ext uri="{BB962C8B-B14F-4D97-AF65-F5344CB8AC3E}">
        <p14:creationId xmlns:p14="http://schemas.microsoft.com/office/powerpoint/2010/main" val="35413964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35130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14" name="CuadroTexto 3">
            <a:extLst>
              <a:ext uri="{FF2B5EF4-FFF2-40B4-BE49-F238E27FC236}">
                <a16:creationId xmlns:a16="http://schemas.microsoft.com/office/drawing/2014/main" id="{F8CF474C-9C47-4AA3-B46C-6914FC0F17C4}"/>
              </a:ext>
            </a:extLst>
          </p:cNvPr>
          <p:cNvSpPr txBox="1"/>
          <p:nvPr/>
        </p:nvSpPr>
        <p:spPr>
          <a:xfrm>
            <a:off x="1762125" y="1537432"/>
            <a:ext cx="8439150" cy="181588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Comentario</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Final</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sistema de control de malezas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Enlist</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Maíz es una excelente herramienta para el manejo de especies difíciles que puedan afectar al cultivo.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propone dentro de un programa integral de control de malezas en donde su principal virtud radica en aportar excelentes controles y a la máxima selectividad en tratamientos de preemergencia o post emergencia temprana, siendo un complemento ideal de los tratamientos residuales previamente utilizados, aportando el control de rescate a los mismos.</a:t>
            </a:r>
          </a:p>
        </p:txBody>
      </p:sp>
      <p:sp>
        <p:nvSpPr>
          <p:cNvPr id="7" name="CuadroTexto 6">
            <a:extLst>
              <a:ext uri="{FF2B5EF4-FFF2-40B4-BE49-F238E27FC236}">
                <a16:creationId xmlns:a16="http://schemas.microsoft.com/office/drawing/2014/main" id="{3186C888-4181-4470-82F8-F341BB0015D2}"/>
              </a:ext>
            </a:extLst>
          </p:cNvPr>
          <p:cNvSpPr txBox="1"/>
          <p:nvPr/>
        </p:nvSpPr>
        <p:spPr>
          <a:xfrm>
            <a:off x="260484" y="18034"/>
            <a:ext cx="9426785"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a:t>
            </a:r>
            <a:r>
              <a:rPr lang="es-ES_tradnl" sz="2900" dirty="0">
                <a:solidFill>
                  <a:srgbClr val="F67D20"/>
                </a:solidFill>
                <a:latin typeface="Arial" panose="020B0604020202020204" pitchFamily="34" charset="0"/>
                <a:ea typeface="Uni Neue Book" charset="0"/>
                <a:cs typeface="Arial" panose="020B0604020202020204" pitchFamily="34" charset="0"/>
              </a:rPr>
              <a:t>9</a:t>
            </a: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Herbicidas</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Sistema Enlist</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 </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2" name="Picture 1">
            <a:extLst>
              <a:ext uri="{FF2B5EF4-FFF2-40B4-BE49-F238E27FC236}">
                <a16:creationId xmlns:a16="http://schemas.microsoft.com/office/drawing/2014/main" id="{C5C35D43-2265-4095-86EF-E3528FDADDF9}"/>
              </a:ext>
            </a:extLst>
          </p:cNvPr>
          <p:cNvPicPr>
            <a:picLocks noChangeAspect="1"/>
          </p:cNvPicPr>
          <p:nvPr/>
        </p:nvPicPr>
        <p:blipFill>
          <a:blip r:embed="rId4"/>
          <a:stretch>
            <a:fillRect/>
          </a:stretch>
        </p:blipFill>
        <p:spPr>
          <a:xfrm>
            <a:off x="2639314" y="3626271"/>
            <a:ext cx="5846571" cy="3121423"/>
          </a:xfrm>
          <a:prstGeom prst="rect">
            <a:avLst/>
          </a:prstGeom>
        </p:spPr>
      </p:pic>
    </p:spTree>
    <p:extLst>
      <p:ext uri="{BB962C8B-B14F-4D97-AF65-F5344CB8AC3E}">
        <p14:creationId xmlns:p14="http://schemas.microsoft.com/office/powerpoint/2010/main" val="2754981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950029" y="4071707"/>
            <a:ext cx="2332690"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10</a:t>
            </a:r>
          </a:p>
        </p:txBody>
      </p:sp>
      <p:sp>
        <p:nvSpPr>
          <p:cNvPr id="20" name="CuadroTexto 19"/>
          <p:cNvSpPr txBox="1"/>
          <p:nvPr/>
        </p:nvSpPr>
        <p:spPr>
          <a:xfrm>
            <a:off x="301365" y="5317763"/>
            <a:ext cx="7117654"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Stinger en el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Cultivo</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de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Maíz</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22" name="Rectángulo 21"/>
          <p:cNvSpPr/>
          <p:nvPr/>
        </p:nvSpPr>
        <p:spPr>
          <a:xfrm>
            <a:off x="423216" y="5903796"/>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B5B8AAF4-E7F4-4302-B262-9F1A838945E1}"/>
              </a:ext>
            </a:extLst>
          </p:cNvPr>
          <p:cNvSpPr txBox="1"/>
          <p:nvPr/>
        </p:nvSpPr>
        <p:spPr>
          <a:xfrm>
            <a:off x="313897" y="4784363"/>
            <a:ext cx="11742317"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Soluciones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Fungicidas</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Corteva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Manejo</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de Roya</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42352137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1700598"/>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10285685" y="25581"/>
            <a:ext cx="1874043" cy="1071701"/>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41434" y="46609"/>
            <a:ext cx="10044251" cy="2292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Fungicidas</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Manejo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Roya</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Stinger en el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Cultivo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Maíz</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8" name="Imagen 2">
            <a:extLst>
              <a:ext uri="{FF2B5EF4-FFF2-40B4-BE49-F238E27FC236}">
                <a16:creationId xmlns:a16="http://schemas.microsoft.com/office/drawing/2014/main" id="{44A23BDB-4899-414D-9336-2821EE3CE3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517" y="2213752"/>
            <a:ext cx="4702908" cy="3717249"/>
          </a:xfrm>
          <a:prstGeom prst="rect">
            <a:avLst/>
          </a:prstGeom>
        </p:spPr>
      </p:pic>
      <p:sp>
        <p:nvSpPr>
          <p:cNvPr id="7" name="CuadroTexto 3">
            <a:extLst>
              <a:ext uri="{FF2B5EF4-FFF2-40B4-BE49-F238E27FC236}">
                <a16:creationId xmlns:a16="http://schemas.microsoft.com/office/drawing/2014/main" id="{D4015BBD-95BD-424C-A8B2-0AB368358F44}"/>
              </a:ext>
            </a:extLst>
          </p:cNvPr>
          <p:cNvSpPr txBox="1"/>
          <p:nvPr/>
        </p:nvSpPr>
        <p:spPr>
          <a:xfrm>
            <a:off x="5080653" y="2237767"/>
            <a:ext cx="6565392" cy="52322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 del Módulo: </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Generar información técnica para una mejor gestión del manejo de Roya en el cultivo de Maíz.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itle 1">
            <a:extLst>
              <a:ext uri="{FF2B5EF4-FFF2-40B4-BE49-F238E27FC236}">
                <a16:creationId xmlns:a16="http://schemas.microsoft.com/office/drawing/2014/main" id="{0BFC659E-36ED-4C97-84AC-91EA56E5A79C}"/>
              </a:ext>
            </a:extLst>
          </p:cNvPr>
          <p:cNvSpPr txBox="1">
            <a:spLocks/>
          </p:cNvSpPr>
          <p:nvPr/>
        </p:nvSpPr>
        <p:spPr>
          <a:xfrm>
            <a:off x="5419726" y="3916040"/>
            <a:ext cx="6324600" cy="1345139"/>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Características Generales del Ensayo</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-Dos Fechas de Siembra 23 de Noviembre y 3 de Enero </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-Híbridos: Híbrido Competencia vs NEXT 22.6 PWU</a:t>
            </a:r>
          </a:p>
          <a:p>
            <a:pPr lvl="0" algn="l">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-Dosis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Stinger</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0.6 l/ha + Quid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Oil</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0.25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l/</a:t>
            </a:r>
            <a:r>
              <a:rPr lang="es-AR" sz="1400" dirty="0">
                <a:solidFill>
                  <a:sysClr val="windowText" lastClr="000000"/>
                </a:solidFill>
                <a:latin typeface="Arial" panose="020B0604020202020204" pitchFamily="34" charset="0"/>
                <a:cs typeface="Arial" panose="020B0604020202020204" pitchFamily="34" charset="0"/>
              </a:rPr>
              <a:t>ha. Fenología del Cultivo: V8-V10.  </a:t>
            </a: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ts val="2299"/>
              </a:lnSpc>
              <a:spcBef>
                <a:spcPct val="0"/>
              </a:spcBef>
              <a:spcAft>
                <a:spcPts val="0"/>
              </a:spcAft>
              <a:buClrTx/>
              <a:buSzTx/>
              <a:buFontTx/>
              <a:buNone/>
              <a:tabLst/>
              <a:defRPr/>
            </a:pP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43694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60989" y="907752"/>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32" name="Imagen 7">
            <a:extLst>
              <a:ext uri="{FF2B5EF4-FFF2-40B4-BE49-F238E27FC236}">
                <a16:creationId xmlns:a16="http://schemas.microsoft.com/office/drawing/2014/main" id="{59464C9D-7DE3-4496-AD3C-BCD17ABAE587}"/>
              </a:ext>
            </a:extLst>
          </p:cNvPr>
          <p:cNvPicPr>
            <a:picLocks noChangeAspect="1"/>
          </p:cNvPicPr>
          <p:nvPr/>
        </p:nvPicPr>
        <p:blipFill>
          <a:blip r:embed="rId3"/>
          <a:stretch>
            <a:fillRect/>
          </a:stretch>
        </p:blipFill>
        <p:spPr>
          <a:xfrm>
            <a:off x="9996492" y="168390"/>
            <a:ext cx="2065422" cy="1181144"/>
          </a:xfrm>
          <a:prstGeom prst="rect">
            <a:avLst/>
          </a:prstGeom>
        </p:spPr>
      </p:pic>
      <p:sp>
        <p:nvSpPr>
          <p:cNvPr id="35" name="CuadroTexto 6">
            <a:extLst>
              <a:ext uri="{FF2B5EF4-FFF2-40B4-BE49-F238E27FC236}">
                <a16:creationId xmlns:a16="http://schemas.microsoft.com/office/drawing/2014/main" id="{A2D42E66-5B5A-4198-B291-6F514346F6CC}"/>
              </a:ext>
            </a:extLst>
          </p:cNvPr>
          <p:cNvSpPr txBox="1"/>
          <p:nvPr/>
        </p:nvSpPr>
        <p:spPr>
          <a:xfrm>
            <a:off x="391079" y="4308"/>
            <a:ext cx="9550016"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3" name="Picture 2">
            <a:extLst>
              <a:ext uri="{FF2B5EF4-FFF2-40B4-BE49-F238E27FC236}">
                <a16:creationId xmlns:a16="http://schemas.microsoft.com/office/drawing/2014/main" id="{A05B61B6-DCCD-4C8A-BD12-2E0015751269}"/>
              </a:ext>
            </a:extLst>
          </p:cNvPr>
          <p:cNvPicPr>
            <a:picLocks noChangeAspect="1"/>
          </p:cNvPicPr>
          <p:nvPr/>
        </p:nvPicPr>
        <p:blipFill>
          <a:blip r:embed="rId4"/>
          <a:stretch>
            <a:fillRect/>
          </a:stretch>
        </p:blipFill>
        <p:spPr>
          <a:xfrm>
            <a:off x="801489" y="1563278"/>
            <a:ext cx="2200275" cy="2951574"/>
          </a:xfrm>
          <a:prstGeom prst="rect">
            <a:avLst/>
          </a:prstGeom>
        </p:spPr>
      </p:pic>
      <p:pic>
        <p:nvPicPr>
          <p:cNvPr id="8" name="Picture 7">
            <a:extLst>
              <a:ext uri="{FF2B5EF4-FFF2-40B4-BE49-F238E27FC236}">
                <a16:creationId xmlns:a16="http://schemas.microsoft.com/office/drawing/2014/main" id="{999EEE78-ABB8-470C-81D4-DECCDF9A0D46}"/>
              </a:ext>
            </a:extLst>
          </p:cNvPr>
          <p:cNvPicPr>
            <a:picLocks noChangeAspect="1"/>
          </p:cNvPicPr>
          <p:nvPr/>
        </p:nvPicPr>
        <p:blipFill>
          <a:blip r:embed="rId5"/>
          <a:stretch>
            <a:fillRect/>
          </a:stretch>
        </p:blipFill>
        <p:spPr>
          <a:xfrm>
            <a:off x="8516152" y="1576173"/>
            <a:ext cx="2134551" cy="2961717"/>
          </a:xfrm>
          <a:prstGeom prst="rect">
            <a:avLst/>
          </a:prstGeom>
          <a:ln>
            <a:solidFill>
              <a:schemeClr val="tx1"/>
            </a:solidFill>
          </a:ln>
        </p:spPr>
      </p:pic>
      <p:pic>
        <p:nvPicPr>
          <p:cNvPr id="10" name="Picture 9">
            <a:extLst>
              <a:ext uri="{FF2B5EF4-FFF2-40B4-BE49-F238E27FC236}">
                <a16:creationId xmlns:a16="http://schemas.microsoft.com/office/drawing/2014/main" id="{896AE3AD-5F62-4287-9F3D-CA3CAAAE034F}"/>
              </a:ext>
            </a:extLst>
          </p:cNvPr>
          <p:cNvPicPr>
            <a:picLocks noChangeAspect="1"/>
          </p:cNvPicPr>
          <p:nvPr/>
        </p:nvPicPr>
        <p:blipFill>
          <a:blip r:embed="rId6"/>
          <a:stretch>
            <a:fillRect/>
          </a:stretch>
        </p:blipFill>
        <p:spPr>
          <a:xfrm>
            <a:off x="4705349" y="1566025"/>
            <a:ext cx="2200275" cy="2931734"/>
          </a:xfrm>
          <a:prstGeom prst="rect">
            <a:avLst/>
          </a:prstGeom>
        </p:spPr>
      </p:pic>
      <p:sp>
        <p:nvSpPr>
          <p:cNvPr id="20" name="Title 1">
            <a:extLst>
              <a:ext uri="{FF2B5EF4-FFF2-40B4-BE49-F238E27FC236}">
                <a16:creationId xmlns:a16="http://schemas.microsoft.com/office/drawing/2014/main" id="{2A17F9D9-918E-4F40-8C14-567493E87A86}"/>
              </a:ext>
            </a:extLst>
          </p:cNvPr>
          <p:cNvSpPr txBox="1">
            <a:spLocks/>
          </p:cNvSpPr>
          <p:nvPr/>
        </p:nvSpPr>
        <p:spPr>
          <a:xfrm>
            <a:off x="8662957" y="3858541"/>
            <a:ext cx="2043143" cy="429672"/>
          </a:xfrm>
          <a:prstGeom prst="rect">
            <a:avLst/>
          </a:prstGeom>
          <a:ln>
            <a:no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ts val="2299"/>
              </a:lnSpc>
              <a:spcBef>
                <a:spcPct val="0"/>
              </a:spcBef>
              <a:spcAft>
                <a:spcPts val="0"/>
              </a:spcAft>
              <a:buClrTx/>
              <a:buSzTx/>
              <a:buFontTx/>
              <a:buNone/>
              <a:tabLst/>
              <a:defRPr/>
            </a:pPr>
            <a:r>
              <a:rPr kumimoji="0" lang="es-AR"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Siembra 0,35m </a:t>
            </a:r>
          </a:p>
        </p:txBody>
      </p:sp>
      <p:sp>
        <p:nvSpPr>
          <p:cNvPr id="21" name="Title 1">
            <a:extLst>
              <a:ext uri="{FF2B5EF4-FFF2-40B4-BE49-F238E27FC236}">
                <a16:creationId xmlns:a16="http://schemas.microsoft.com/office/drawing/2014/main" id="{DEFC43FD-66FB-4106-84AB-BA35F3CAB024}"/>
              </a:ext>
            </a:extLst>
          </p:cNvPr>
          <p:cNvSpPr txBox="1">
            <a:spLocks/>
          </p:cNvSpPr>
          <p:nvPr/>
        </p:nvSpPr>
        <p:spPr>
          <a:xfrm>
            <a:off x="881032" y="3808188"/>
            <a:ext cx="2043143" cy="435127"/>
          </a:xfrm>
          <a:prstGeom prst="rect">
            <a:avLst/>
          </a:prstGeom>
          <a:ln>
            <a:no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ts val="2299"/>
              </a:lnSpc>
              <a:spcBef>
                <a:spcPct val="0"/>
              </a:spcBef>
              <a:spcAft>
                <a:spcPts val="0"/>
              </a:spcAft>
              <a:buClrTx/>
              <a:buSzTx/>
              <a:buFontTx/>
              <a:buNone/>
              <a:tabLst/>
              <a:defRPr/>
            </a:pPr>
            <a:r>
              <a:rPr kumimoji="0" lang="es-AR"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Siembra 0,70m </a:t>
            </a:r>
          </a:p>
        </p:txBody>
      </p:sp>
      <p:sp>
        <p:nvSpPr>
          <p:cNvPr id="22" name="Title 1">
            <a:extLst>
              <a:ext uri="{FF2B5EF4-FFF2-40B4-BE49-F238E27FC236}">
                <a16:creationId xmlns:a16="http://schemas.microsoft.com/office/drawing/2014/main" id="{8B3DA919-2BA9-4191-A64D-2C8328F8094B}"/>
              </a:ext>
            </a:extLst>
          </p:cNvPr>
          <p:cNvSpPr txBox="1">
            <a:spLocks/>
          </p:cNvSpPr>
          <p:nvPr/>
        </p:nvSpPr>
        <p:spPr>
          <a:xfrm>
            <a:off x="4782938" y="3813939"/>
            <a:ext cx="2043143" cy="435127"/>
          </a:xfrm>
          <a:prstGeom prst="rect">
            <a:avLst/>
          </a:prstGeom>
          <a:ln>
            <a:no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ts val="2299"/>
              </a:lnSpc>
              <a:spcBef>
                <a:spcPct val="0"/>
              </a:spcBef>
              <a:spcAft>
                <a:spcPts val="0"/>
              </a:spcAft>
              <a:buClrTx/>
              <a:buSzTx/>
              <a:buFontTx/>
              <a:buNone/>
              <a:tabLst/>
              <a:defRPr/>
            </a:pPr>
            <a:r>
              <a:rPr kumimoji="0" lang="es-AR"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Siembra 1,40m </a:t>
            </a:r>
          </a:p>
        </p:txBody>
      </p:sp>
      <p:pic>
        <p:nvPicPr>
          <p:cNvPr id="7" name="Picture 6">
            <a:extLst>
              <a:ext uri="{FF2B5EF4-FFF2-40B4-BE49-F238E27FC236}">
                <a16:creationId xmlns:a16="http://schemas.microsoft.com/office/drawing/2014/main" id="{05107A38-A5BC-441F-AD70-E077AE78694D}"/>
              </a:ext>
            </a:extLst>
          </p:cNvPr>
          <p:cNvPicPr>
            <a:picLocks noChangeAspect="1"/>
          </p:cNvPicPr>
          <p:nvPr/>
        </p:nvPicPr>
        <p:blipFill>
          <a:blip r:embed="rId7"/>
          <a:stretch>
            <a:fillRect/>
          </a:stretch>
        </p:blipFill>
        <p:spPr>
          <a:xfrm>
            <a:off x="4650229" y="4486275"/>
            <a:ext cx="2312546" cy="2337614"/>
          </a:xfrm>
          <a:prstGeom prst="rect">
            <a:avLst/>
          </a:prstGeom>
        </p:spPr>
      </p:pic>
      <p:pic>
        <p:nvPicPr>
          <p:cNvPr id="2" name="Picture 1">
            <a:extLst>
              <a:ext uri="{FF2B5EF4-FFF2-40B4-BE49-F238E27FC236}">
                <a16:creationId xmlns:a16="http://schemas.microsoft.com/office/drawing/2014/main" id="{54B84B22-9D87-497B-9105-557ABC9DF200}"/>
              </a:ext>
            </a:extLst>
          </p:cNvPr>
          <p:cNvPicPr>
            <a:picLocks noChangeAspect="1"/>
          </p:cNvPicPr>
          <p:nvPr/>
        </p:nvPicPr>
        <p:blipFill>
          <a:blip r:embed="rId8"/>
          <a:stretch>
            <a:fillRect/>
          </a:stretch>
        </p:blipFill>
        <p:spPr>
          <a:xfrm>
            <a:off x="8396257" y="4514852"/>
            <a:ext cx="2385968" cy="2288449"/>
          </a:xfrm>
          <a:prstGeom prst="rect">
            <a:avLst/>
          </a:prstGeom>
        </p:spPr>
      </p:pic>
      <p:pic>
        <p:nvPicPr>
          <p:cNvPr id="13" name="Picture 12">
            <a:extLst>
              <a:ext uri="{FF2B5EF4-FFF2-40B4-BE49-F238E27FC236}">
                <a16:creationId xmlns:a16="http://schemas.microsoft.com/office/drawing/2014/main" id="{B309B943-C1CF-457E-8747-7AFB08ABDFF1}"/>
              </a:ext>
            </a:extLst>
          </p:cNvPr>
          <p:cNvPicPr>
            <a:picLocks noChangeAspect="1"/>
          </p:cNvPicPr>
          <p:nvPr/>
        </p:nvPicPr>
        <p:blipFill>
          <a:blip r:embed="rId9"/>
          <a:stretch>
            <a:fillRect/>
          </a:stretch>
        </p:blipFill>
        <p:spPr>
          <a:xfrm>
            <a:off x="727861" y="4492727"/>
            <a:ext cx="2337614" cy="2337614"/>
          </a:xfrm>
          <a:prstGeom prst="rect">
            <a:avLst/>
          </a:prstGeom>
        </p:spPr>
      </p:pic>
      <p:pic>
        <p:nvPicPr>
          <p:cNvPr id="14" name="Picture 13">
            <a:extLst>
              <a:ext uri="{FF2B5EF4-FFF2-40B4-BE49-F238E27FC236}">
                <a16:creationId xmlns:a16="http://schemas.microsoft.com/office/drawing/2014/main" id="{12A76ED5-7DEB-4792-B382-3CED53D04402}"/>
              </a:ext>
            </a:extLst>
          </p:cNvPr>
          <p:cNvPicPr>
            <a:picLocks noChangeAspect="1"/>
          </p:cNvPicPr>
          <p:nvPr/>
        </p:nvPicPr>
        <p:blipFill>
          <a:blip r:embed="rId10"/>
          <a:stretch>
            <a:fillRect/>
          </a:stretch>
        </p:blipFill>
        <p:spPr>
          <a:xfrm>
            <a:off x="489565" y="1357559"/>
            <a:ext cx="10321236" cy="5474995"/>
          </a:xfrm>
          <a:prstGeom prst="rect">
            <a:avLst/>
          </a:prstGeom>
        </p:spPr>
      </p:pic>
      <p:sp>
        <p:nvSpPr>
          <p:cNvPr id="23" name="CuadroTexto 3">
            <a:extLst>
              <a:ext uri="{FF2B5EF4-FFF2-40B4-BE49-F238E27FC236}">
                <a16:creationId xmlns:a16="http://schemas.microsoft.com/office/drawing/2014/main" id="{48AC222F-8A7B-42E8-A503-1FAC384DB0B5}"/>
              </a:ext>
            </a:extLst>
          </p:cNvPr>
          <p:cNvSpPr txBox="1"/>
          <p:nvPr/>
        </p:nvSpPr>
        <p:spPr>
          <a:xfrm>
            <a:off x="3807911" y="1075121"/>
            <a:ext cx="3837555" cy="33855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istanciamientos Entre Surcos (DES)</a:t>
            </a:r>
          </a:p>
        </p:txBody>
      </p:sp>
    </p:spTree>
    <p:extLst>
      <p:ext uri="{BB962C8B-B14F-4D97-AF65-F5344CB8AC3E}">
        <p14:creationId xmlns:p14="http://schemas.microsoft.com/office/powerpoint/2010/main" val="31996051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1519623"/>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41434" y="18034"/>
            <a:ext cx="10632246" cy="2292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Fungicidas</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Manejo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Roya</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Stinger en el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Cultivo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Maíz</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7" name="CuadroTexto 3">
            <a:extLst>
              <a:ext uri="{FF2B5EF4-FFF2-40B4-BE49-F238E27FC236}">
                <a16:creationId xmlns:a16="http://schemas.microsoft.com/office/drawing/2014/main" id="{D4015BBD-95BD-424C-A8B2-0AB368358F44}"/>
              </a:ext>
            </a:extLst>
          </p:cNvPr>
          <p:cNvSpPr txBox="1"/>
          <p:nvPr/>
        </p:nvSpPr>
        <p:spPr>
          <a:xfrm>
            <a:off x="7800792" y="3199730"/>
            <a:ext cx="3072888" cy="95410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Fecha de siembra se destaca por sobre el fungicida en cuanto al % de explicación de cada fuente de variación</a:t>
            </a:r>
            <a:r>
              <a:rPr kumimoji="0" lang="es-AR"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aphicFrame>
        <p:nvGraphicFramePr>
          <p:cNvPr id="2" name="Table 1">
            <a:extLst>
              <a:ext uri="{FF2B5EF4-FFF2-40B4-BE49-F238E27FC236}">
                <a16:creationId xmlns:a16="http://schemas.microsoft.com/office/drawing/2014/main" id="{5DB51484-2147-46A8-BFEA-AFEF2C682AE6}"/>
              </a:ext>
            </a:extLst>
          </p:cNvPr>
          <p:cNvGraphicFramePr>
            <a:graphicFrameLocks noGrp="1"/>
          </p:cNvGraphicFramePr>
          <p:nvPr>
            <p:extLst>
              <p:ext uri="{D42A27DB-BD31-4B8C-83A1-F6EECF244321}">
                <p14:modId xmlns:p14="http://schemas.microsoft.com/office/powerpoint/2010/main" val="3498998417"/>
              </p:ext>
            </p:extLst>
          </p:nvPr>
        </p:nvGraphicFramePr>
        <p:xfrm>
          <a:off x="241434" y="1796789"/>
          <a:ext cx="6591297" cy="2762250"/>
        </p:xfrm>
        <a:graphic>
          <a:graphicData uri="http://schemas.openxmlformats.org/drawingml/2006/table">
            <a:tbl>
              <a:tblPr/>
              <a:tblGrid>
                <a:gridCol w="2162364">
                  <a:extLst>
                    <a:ext uri="{9D8B030D-6E8A-4147-A177-3AD203B41FA5}">
                      <a16:colId xmlns:a16="http://schemas.microsoft.com/office/drawing/2014/main" val="176846491"/>
                    </a:ext>
                  </a:extLst>
                </a:gridCol>
                <a:gridCol w="270309">
                  <a:extLst>
                    <a:ext uri="{9D8B030D-6E8A-4147-A177-3AD203B41FA5}">
                      <a16:colId xmlns:a16="http://schemas.microsoft.com/office/drawing/2014/main" val="2602534902"/>
                    </a:ext>
                  </a:extLst>
                </a:gridCol>
                <a:gridCol w="476530">
                  <a:extLst>
                    <a:ext uri="{9D8B030D-6E8A-4147-A177-3AD203B41FA5}">
                      <a16:colId xmlns:a16="http://schemas.microsoft.com/office/drawing/2014/main" val="1483291468"/>
                    </a:ext>
                  </a:extLst>
                </a:gridCol>
                <a:gridCol w="620836">
                  <a:extLst>
                    <a:ext uri="{9D8B030D-6E8A-4147-A177-3AD203B41FA5}">
                      <a16:colId xmlns:a16="http://schemas.microsoft.com/office/drawing/2014/main" val="1541631796"/>
                    </a:ext>
                  </a:extLst>
                </a:gridCol>
                <a:gridCol w="230214">
                  <a:extLst>
                    <a:ext uri="{9D8B030D-6E8A-4147-A177-3AD203B41FA5}">
                      <a16:colId xmlns:a16="http://schemas.microsoft.com/office/drawing/2014/main" val="410724600"/>
                    </a:ext>
                  </a:extLst>
                </a:gridCol>
                <a:gridCol w="1128944">
                  <a:extLst>
                    <a:ext uri="{9D8B030D-6E8A-4147-A177-3AD203B41FA5}">
                      <a16:colId xmlns:a16="http://schemas.microsoft.com/office/drawing/2014/main" val="3538428222"/>
                    </a:ext>
                  </a:extLst>
                </a:gridCol>
                <a:gridCol w="537260">
                  <a:extLst>
                    <a:ext uri="{9D8B030D-6E8A-4147-A177-3AD203B41FA5}">
                      <a16:colId xmlns:a16="http://schemas.microsoft.com/office/drawing/2014/main" val="4217601699"/>
                    </a:ext>
                  </a:extLst>
                </a:gridCol>
                <a:gridCol w="313790">
                  <a:extLst>
                    <a:ext uri="{9D8B030D-6E8A-4147-A177-3AD203B41FA5}">
                      <a16:colId xmlns:a16="http://schemas.microsoft.com/office/drawing/2014/main" val="3460555696"/>
                    </a:ext>
                  </a:extLst>
                </a:gridCol>
                <a:gridCol w="186950">
                  <a:extLst>
                    <a:ext uri="{9D8B030D-6E8A-4147-A177-3AD203B41FA5}">
                      <a16:colId xmlns:a16="http://schemas.microsoft.com/office/drawing/2014/main" val="2728663824"/>
                    </a:ext>
                  </a:extLst>
                </a:gridCol>
                <a:gridCol w="664100">
                  <a:extLst>
                    <a:ext uri="{9D8B030D-6E8A-4147-A177-3AD203B41FA5}">
                      <a16:colId xmlns:a16="http://schemas.microsoft.com/office/drawing/2014/main" val="313848740"/>
                    </a:ext>
                  </a:extLst>
                </a:gridCol>
              </a:tblGrid>
              <a:tr h="184150">
                <a:tc gridSpan="3">
                  <a:txBody>
                    <a:bodyPr/>
                    <a:lstStyle/>
                    <a:p>
                      <a:pPr algn="l" fontAlgn="b"/>
                      <a:r>
                        <a:rPr lang="es-AR" sz="1100" b="0" i="0" u="none" strike="noStrike">
                          <a:solidFill>
                            <a:srgbClr val="000000"/>
                          </a:solidFill>
                          <a:effectLst/>
                          <a:latin typeface="Arial" panose="020B0604020202020204" pitchFamily="34" charset="0"/>
                        </a:rPr>
                        <a:t>Análisis de la varianza</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578907618"/>
                  </a:ext>
                </a:extLst>
              </a:tr>
              <a:tr h="184150">
                <a:tc>
                  <a:txBody>
                    <a:bodyPr/>
                    <a:lstStyle/>
                    <a:p>
                      <a:pPr algn="ctr" fontAlgn="b"/>
                      <a:r>
                        <a:rPr lang="es-AR" sz="1100" b="0" i="0" u="none" strike="noStrike" dirty="0">
                          <a:solidFill>
                            <a:srgbClr val="000000"/>
                          </a:solidFill>
                          <a:effectLst/>
                          <a:latin typeface="Arial" panose="020B0604020202020204" pitchFamily="34" charset="0"/>
                        </a:rPr>
                        <a:t>   Variable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R²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R² Aj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CV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31201592"/>
                  </a:ext>
                </a:extLst>
              </a:tr>
              <a:tr h="184150">
                <a:tc>
                  <a:txBody>
                    <a:bodyPr/>
                    <a:lstStyle/>
                    <a:p>
                      <a:pPr algn="ctr" fontAlgn="b"/>
                      <a:r>
                        <a:rPr lang="es-AR" sz="1100" b="0" i="0" u="none" strike="noStrike" dirty="0">
                          <a:solidFill>
                            <a:srgbClr val="000000"/>
                          </a:solidFill>
                          <a:effectLst/>
                          <a:latin typeface="Arial" panose="020B0604020202020204" pitchFamily="34" charset="0"/>
                        </a:rPr>
                        <a:t>Rinde [kg/ha] 14.5%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0.88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5.74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36135040"/>
                  </a:ext>
                </a:extLst>
              </a:tr>
              <a:tr h="184150">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793826478"/>
                  </a:ext>
                </a:extLst>
              </a:tr>
              <a:tr h="184150">
                <a:tc gridSpan="10">
                  <a:txBody>
                    <a:bodyPr/>
                    <a:lstStyle/>
                    <a:p>
                      <a:pPr algn="l" fontAlgn="b"/>
                      <a:r>
                        <a:rPr lang="es-AR" sz="1100" b="0" i="0" u="none" strike="noStrike">
                          <a:solidFill>
                            <a:srgbClr val="000000"/>
                          </a:solidFill>
                          <a:effectLst/>
                          <a:latin typeface="Arial" panose="020B0604020202020204" pitchFamily="34" charset="0"/>
                        </a:rPr>
                        <a:t>Cuadro de Análisis de la Varianza (SC tipo III)</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3036437"/>
                  </a:ext>
                </a:extLst>
              </a:tr>
              <a:tr h="184150">
                <a:tc gridSpan="2">
                  <a:txBody>
                    <a:bodyPr/>
                    <a:lstStyle/>
                    <a:p>
                      <a:pPr algn="l" fontAlgn="b"/>
                      <a:r>
                        <a:rPr lang="es-AR" sz="1100" b="0" i="0" u="none" strike="noStrike">
                          <a:solidFill>
                            <a:srgbClr val="000000"/>
                          </a:solidFill>
                          <a:effectLst/>
                          <a:latin typeface="Arial" panose="020B0604020202020204" pitchFamily="34" charset="0"/>
                        </a:rPr>
                        <a:t>            F.V.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dirty="0">
                          <a:solidFill>
                            <a:srgbClr val="000000"/>
                          </a:solidFill>
                          <a:effectLst/>
                          <a:latin typeface="Arial" panose="020B0604020202020204" pitchFamily="34" charset="0"/>
                        </a:rPr>
                        <a:t>    SC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100" b="0" i="0" u="none" strike="noStrike" dirty="0">
                          <a:solidFill>
                            <a:srgbClr val="000000"/>
                          </a:solidFill>
                          <a:effectLst/>
                          <a:latin typeface="Arial" panose="020B0604020202020204" pitchFamily="34" charset="0"/>
                        </a:rPr>
                        <a:t>    SC     </a:t>
                      </a:r>
                      <a:endParaRPr lang="es-AR" dirty="0"/>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gl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gl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CM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 F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 F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3986754"/>
                  </a:ext>
                </a:extLst>
              </a:tr>
              <a:tr h="184150">
                <a:tc gridSpan="2">
                  <a:txBody>
                    <a:bodyPr/>
                    <a:lstStyle/>
                    <a:p>
                      <a:pPr algn="l" fontAlgn="b"/>
                      <a:r>
                        <a:rPr lang="es-AR" sz="1100" b="0" i="0" u="none" strike="noStrike">
                          <a:solidFill>
                            <a:srgbClr val="000000"/>
                          </a:solidFill>
                          <a:effectLst/>
                          <a:latin typeface="Arial" panose="020B0604020202020204" pitchFamily="34" charset="0"/>
                        </a:rPr>
                        <a:t>Modelo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dirty="0">
                          <a:solidFill>
                            <a:srgbClr val="000000"/>
                          </a:solidFill>
                          <a:effectLst/>
                          <a:latin typeface="Arial" panose="020B0604020202020204" pitchFamily="34" charset="0"/>
                        </a:rPr>
                        <a:t>51334423.6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100" b="0" i="0" u="none" strike="noStrike" dirty="0">
                          <a:solidFill>
                            <a:srgbClr val="000000"/>
                          </a:solidFill>
                          <a:effectLst/>
                          <a:latin typeface="Arial" panose="020B0604020202020204" pitchFamily="34" charset="0"/>
                        </a:rPr>
                        <a:t>51334423.6</a:t>
                      </a:r>
                      <a:endParaRPr lang="es-AR" dirty="0"/>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5133442.36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16.01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16.01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597406"/>
                  </a:ext>
                </a:extLst>
              </a:tr>
              <a:tr h="184150">
                <a:tc gridSpan="2">
                  <a:txBody>
                    <a:bodyPr/>
                    <a:lstStyle/>
                    <a:p>
                      <a:pPr algn="l" fontAlgn="b"/>
                      <a:r>
                        <a:rPr lang="es-AR" sz="1100" b="1" i="0" u="none" strike="noStrike" dirty="0">
                          <a:solidFill>
                            <a:srgbClr val="000000"/>
                          </a:solidFill>
                          <a:effectLst/>
                          <a:highlight>
                            <a:srgbClr val="FFFF00"/>
                          </a:highlight>
                          <a:latin typeface="Arial" panose="020B0604020202020204" pitchFamily="34" charset="0"/>
                        </a:rPr>
                        <a:t>Trat Fungicida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1933069.53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100" b="0" i="0" u="none" strike="noStrike" dirty="0">
                          <a:solidFill>
                            <a:srgbClr val="000000"/>
                          </a:solidFill>
                          <a:effectLst/>
                          <a:latin typeface="Arial" panose="020B0604020202020204" pitchFamily="34" charset="0"/>
                        </a:rPr>
                        <a:t>1933069.53</a:t>
                      </a:r>
                      <a:endParaRPr lang="es-AR" dirty="0"/>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dirty="0">
                          <a:solidFill>
                            <a:srgbClr val="000000"/>
                          </a:solidFill>
                          <a:effectLst/>
                          <a:latin typeface="Arial" panose="020B0604020202020204" pitchFamily="34" charset="0"/>
                        </a:rPr>
                        <a:t>1933069.53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6.03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6.03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0.0229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highlight>
                            <a:srgbClr val="FFFF00"/>
                          </a:highlight>
                          <a:latin typeface="Arial" panose="020B0604020202020204" pitchFamily="34" charset="0"/>
                        </a:rPr>
                        <a:t>0.0229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9263544"/>
                  </a:ext>
                </a:extLst>
              </a:tr>
              <a:tr h="184150">
                <a:tc gridSpan="2">
                  <a:txBody>
                    <a:bodyPr/>
                    <a:lstStyle/>
                    <a:p>
                      <a:pPr algn="l" fontAlgn="b"/>
                      <a:r>
                        <a:rPr lang="es-AR" sz="1100" b="0" i="0" u="none" strike="noStrike">
                          <a:solidFill>
                            <a:srgbClr val="000000"/>
                          </a:solidFill>
                          <a:effectLst/>
                          <a:latin typeface="Arial" panose="020B0604020202020204" pitchFamily="34" charset="0"/>
                        </a:rPr>
                        <a:t>Híbrido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9282.03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100" b="0" i="0" u="none" strike="noStrike">
                          <a:solidFill>
                            <a:srgbClr val="000000"/>
                          </a:solidFill>
                          <a:effectLst/>
                          <a:latin typeface="Arial" panose="020B0604020202020204" pitchFamily="34" charset="0"/>
                        </a:rPr>
                        <a:t>9282.03</a:t>
                      </a:r>
                      <a:endParaRPr lang="es-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dirty="0">
                          <a:solidFill>
                            <a:srgbClr val="000000"/>
                          </a:solidFill>
                          <a:effectLst/>
                          <a:latin typeface="Arial" panose="020B0604020202020204" pitchFamily="34" charset="0"/>
                        </a:rPr>
                        <a:t>9282.03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0.03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0.03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0.8665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0.8665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3391970"/>
                  </a:ext>
                </a:extLst>
              </a:tr>
              <a:tr h="184150">
                <a:tc gridSpan="2">
                  <a:txBody>
                    <a:bodyPr/>
                    <a:lstStyle/>
                    <a:p>
                      <a:pPr algn="l" fontAlgn="b"/>
                      <a:r>
                        <a:rPr lang="es-AR" sz="1100" b="1" i="0" u="none" strike="noStrike" dirty="0">
                          <a:solidFill>
                            <a:srgbClr val="000000"/>
                          </a:solidFill>
                          <a:effectLst/>
                          <a:highlight>
                            <a:srgbClr val="FFFF00"/>
                          </a:highlight>
                          <a:latin typeface="Arial" panose="020B0604020202020204" pitchFamily="34" charset="0"/>
                        </a:rPr>
                        <a:t>Fecha de Siembra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49185841.5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100" b="0" i="0" u="none" strike="noStrike">
                          <a:solidFill>
                            <a:srgbClr val="000000"/>
                          </a:solidFill>
                          <a:effectLst/>
                          <a:latin typeface="Arial" panose="020B0604020202020204" pitchFamily="34" charset="0"/>
                        </a:rPr>
                        <a:t>49185841.5</a:t>
                      </a:r>
                      <a:endParaRPr lang="es-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dirty="0">
                          <a:solidFill>
                            <a:srgbClr val="000000"/>
                          </a:solidFill>
                          <a:effectLst/>
                          <a:latin typeface="Arial" panose="020B0604020202020204" pitchFamily="34" charset="0"/>
                        </a:rPr>
                        <a:t>49185841.5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dirty="0">
                          <a:solidFill>
                            <a:srgbClr val="000000"/>
                          </a:solidFill>
                          <a:effectLst/>
                          <a:latin typeface="Arial" panose="020B0604020202020204" pitchFamily="34" charset="0"/>
                        </a:rPr>
                        <a:t>153.36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dirty="0">
                          <a:solidFill>
                            <a:srgbClr val="000000"/>
                          </a:solidFill>
                          <a:effectLst/>
                          <a:latin typeface="Arial" panose="020B0604020202020204" pitchFamily="34" charset="0"/>
                        </a:rPr>
                        <a:t>153.36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highlight>
                            <a:srgbClr val="FFFF00"/>
                          </a:highligh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000790"/>
                  </a:ext>
                </a:extLst>
              </a:tr>
              <a:tr h="184150">
                <a:tc gridSpan="2">
                  <a:txBody>
                    <a:bodyPr/>
                    <a:lstStyle/>
                    <a:p>
                      <a:pPr algn="l" fontAlgn="b"/>
                      <a:r>
                        <a:rPr lang="es-AR" sz="1100" b="0" i="0" u="none" strike="noStrike">
                          <a:solidFill>
                            <a:srgbClr val="000000"/>
                          </a:solidFill>
                          <a:effectLst/>
                          <a:latin typeface="Arial" panose="020B0604020202020204" pitchFamily="34" charset="0"/>
                        </a:rPr>
                        <a:t>Bloque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124768.09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100" b="0" i="0" u="none" strike="noStrike">
                          <a:solidFill>
                            <a:srgbClr val="000000"/>
                          </a:solidFill>
                          <a:effectLst/>
                          <a:latin typeface="Arial" panose="020B0604020202020204" pitchFamily="34" charset="0"/>
                        </a:rPr>
                        <a:t>124768.09</a:t>
                      </a:r>
                      <a:endParaRPr lang="es-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dirty="0">
                          <a:solidFill>
                            <a:srgbClr val="000000"/>
                          </a:solidFill>
                          <a:effectLst/>
                          <a:latin typeface="Arial" panose="020B0604020202020204" pitchFamily="34" charset="0"/>
                        </a:rPr>
                        <a:t>41589.36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dirty="0">
                          <a:solidFill>
                            <a:srgbClr val="000000"/>
                          </a:solidFill>
                          <a:effectLst/>
                          <a:latin typeface="Arial" panose="020B0604020202020204" pitchFamily="34" charset="0"/>
                        </a:rPr>
                        <a:t>0.13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dirty="0">
                          <a:solidFill>
                            <a:srgbClr val="000000"/>
                          </a:solidFill>
                          <a:effectLst/>
                          <a:latin typeface="Arial" panose="020B0604020202020204" pitchFamily="34" charset="0"/>
                        </a:rPr>
                        <a:t>0.13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0.9414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0.9414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699392"/>
                  </a:ext>
                </a:extLst>
              </a:tr>
              <a:tr h="184150">
                <a:tc gridSpan="2">
                  <a:txBody>
                    <a:bodyPr/>
                    <a:lstStyle/>
                    <a:p>
                      <a:pPr algn="l" fontAlgn="b"/>
                      <a:r>
                        <a:rPr lang="es-AR" sz="1100" b="0" i="0" u="none" strike="noStrike">
                          <a:solidFill>
                            <a:srgbClr val="000000"/>
                          </a:solidFill>
                          <a:effectLst/>
                          <a:latin typeface="Arial" panose="020B0604020202020204" pitchFamily="34" charset="0"/>
                        </a:rPr>
                        <a:t>Trat Fungicida*Híbrido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24586.53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100" b="0" i="0" u="none" strike="noStrike">
                          <a:solidFill>
                            <a:srgbClr val="000000"/>
                          </a:solidFill>
                          <a:effectLst/>
                          <a:latin typeface="Arial" panose="020B0604020202020204" pitchFamily="34" charset="0"/>
                        </a:rPr>
                        <a:t>24586.53</a:t>
                      </a:r>
                      <a:endParaRPr lang="es-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24586.53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0.08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dirty="0">
                          <a:solidFill>
                            <a:srgbClr val="000000"/>
                          </a:solidFill>
                          <a:effectLst/>
                          <a:latin typeface="Arial" panose="020B0604020202020204" pitchFamily="34" charset="0"/>
                        </a:rPr>
                        <a:t>0.08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dirty="0">
                          <a:solidFill>
                            <a:srgbClr val="000000"/>
                          </a:solidFill>
                          <a:effectLst/>
                          <a:latin typeface="Arial" panose="020B0604020202020204" pitchFamily="34" charset="0"/>
                        </a:rPr>
                        <a:t>0.7846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0.7846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3282606"/>
                  </a:ext>
                </a:extLst>
              </a:tr>
              <a:tr h="184150">
                <a:tc gridSpan="2">
                  <a:txBody>
                    <a:bodyPr/>
                    <a:lstStyle/>
                    <a:p>
                      <a:pPr algn="l" fontAlgn="b"/>
                      <a:r>
                        <a:rPr lang="es-AR" sz="1100" b="0" i="0" u="none" strike="noStrike">
                          <a:solidFill>
                            <a:srgbClr val="000000"/>
                          </a:solidFill>
                          <a:effectLst/>
                          <a:latin typeface="Arial" panose="020B0604020202020204" pitchFamily="34" charset="0"/>
                        </a:rPr>
                        <a:t>Trat Fungicida*Fecha de Si..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18963.78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100" b="0" i="0" u="none" strike="noStrike">
                          <a:solidFill>
                            <a:srgbClr val="000000"/>
                          </a:solidFill>
                          <a:effectLst/>
                          <a:latin typeface="Arial" panose="020B0604020202020204" pitchFamily="34" charset="0"/>
                        </a:rPr>
                        <a:t>18963.78</a:t>
                      </a:r>
                      <a:endParaRPr lang="es-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18963.78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0.06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0.06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dirty="0">
                          <a:solidFill>
                            <a:srgbClr val="000000"/>
                          </a:solidFill>
                          <a:effectLst/>
                          <a:latin typeface="Arial" panose="020B0604020202020204" pitchFamily="34" charset="0"/>
                        </a:rPr>
                        <a:t>0.8102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0.8102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112791"/>
                  </a:ext>
                </a:extLst>
              </a:tr>
              <a:tr h="184150">
                <a:tc gridSpan="2">
                  <a:txBody>
                    <a:bodyPr/>
                    <a:lstStyle/>
                    <a:p>
                      <a:pPr algn="l" fontAlgn="b"/>
                      <a:r>
                        <a:rPr lang="es-AR" sz="1100" b="0" i="0" u="none" strike="noStrike">
                          <a:solidFill>
                            <a:srgbClr val="000000"/>
                          </a:solidFill>
                          <a:effectLst/>
                          <a:latin typeface="Arial" panose="020B0604020202020204" pitchFamily="34" charset="0"/>
                        </a:rPr>
                        <a:t>Híbrido*Fecha de Siembra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13986.28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100" b="0" i="0" u="none" strike="noStrike">
                          <a:solidFill>
                            <a:srgbClr val="000000"/>
                          </a:solidFill>
                          <a:effectLst/>
                          <a:latin typeface="Arial" panose="020B0604020202020204" pitchFamily="34" charset="0"/>
                        </a:rPr>
                        <a:t>13986.28</a:t>
                      </a:r>
                      <a:endParaRPr lang="es-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13986.28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0.04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0.04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dirty="0">
                          <a:solidFill>
                            <a:srgbClr val="000000"/>
                          </a:solidFill>
                          <a:effectLst/>
                          <a:latin typeface="Arial" panose="020B0604020202020204" pitchFamily="34" charset="0"/>
                        </a:rPr>
                        <a:t>0.8366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0.8366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091716"/>
                  </a:ext>
                </a:extLst>
              </a:tr>
              <a:tr h="184150">
                <a:tc gridSpan="2">
                  <a:txBody>
                    <a:bodyPr/>
                    <a:lstStyle/>
                    <a:p>
                      <a:pPr algn="l" fontAlgn="b"/>
                      <a:r>
                        <a:rPr lang="es-AR" sz="1100" b="0" i="0" u="none" strike="noStrike">
                          <a:solidFill>
                            <a:srgbClr val="000000"/>
                          </a:solidFill>
                          <a:effectLst/>
                          <a:latin typeface="Arial" panose="020B0604020202020204" pitchFamily="34" charset="0"/>
                        </a:rPr>
                        <a:t>Trat Fungicida*Híbrido*Fecha de Siem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23925.78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s-AR" sz="1100" b="0" i="0" u="none" strike="noStrike" dirty="0">
                          <a:solidFill>
                            <a:srgbClr val="000000"/>
                          </a:solidFill>
                          <a:effectLst/>
                          <a:latin typeface="Arial" panose="020B0604020202020204" pitchFamily="34" charset="0"/>
                        </a:rPr>
                        <a:t>23925.78</a:t>
                      </a:r>
                      <a:endParaRPr lang="es-AR" dirty="0"/>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dirty="0">
                          <a:solidFill>
                            <a:srgbClr val="000000"/>
                          </a:solidFill>
                          <a:effectLst/>
                          <a:latin typeface="Arial" panose="020B0604020202020204" pitchFamily="34" charset="0"/>
                        </a:rPr>
                        <a:t>23925.78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a:solidFill>
                            <a:srgbClr val="000000"/>
                          </a:solidFill>
                          <a:effectLst/>
                          <a:latin typeface="Arial" panose="020B0604020202020204" pitchFamily="34" charset="0"/>
                        </a:rPr>
                        <a:t>0.07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dirty="0">
                          <a:solidFill>
                            <a:srgbClr val="000000"/>
                          </a:solidFill>
                          <a:effectLst/>
                          <a:latin typeface="Arial" panose="020B0604020202020204" pitchFamily="34" charset="0"/>
                        </a:rPr>
                        <a:t>0.07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r>
                        <a:rPr lang="es-AR" sz="1100" b="0" i="0" u="none" strike="noStrike" dirty="0">
                          <a:solidFill>
                            <a:srgbClr val="000000"/>
                          </a:solidFill>
                          <a:effectLst/>
                          <a:latin typeface="Arial" panose="020B0604020202020204" pitchFamily="34" charset="0"/>
                        </a:rPr>
                        <a:t>0.7874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0.7874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5528933"/>
                  </a:ext>
                </a:extLst>
              </a:tr>
            </a:tbl>
          </a:graphicData>
        </a:graphic>
      </p:graphicFrame>
      <p:graphicFrame>
        <p:nvGraphicFramePr>
          <p:cNvPr id="3" name="Table 2">
            <a:extLst>
              <a:ext uri="{FF2B5EF4-FFF2-40B4-BE49-F238E27FC236}">
                <a16:creationId xmlns:a16="http://schemas.microsoft.com/office/drawing/2014/main" id="{7AE7BFDC-D9E7-400B-80E8-68455FDFE389}"/>
              </a:ext>
            </a:extLst>
          </p:cNvPr>
          <p:cNvGraphicFramePr>
            <a:graphicFrameLocks noGrp="1"/>
          </p:cNvGraphicFramePr>
          <p:nvPr>
            <p:extLst>
              <p:ext uri="{D42A27DB-BD31-4B8C-83A1-F6EECF244321}">
                <p14:modId xmlns:p14="http://schemas.microsoft.com/office/powerpoint/2010/main" val="3861996292"/>
              </p:ext>
            </p:extLst>
          </p:nvPr>
        </p:nvGraphicFramePr>
        <p:xfrm>
          <a:off x="6827556" y="1750152"/>
          <a:ext cx="3760555" cy="736600"/>
        </p:xfrm>
        <a:graphic>
          <a:graphicData uri="http://schemas.openxmlformats.org/drawingml/2006/table">
            <a:tbl>
              <a:tblPr/>
              <a:tblGrid>
                <a:gridCol w="1992606">
                  <a:extLst>
                    <a:ext uri="{9D8B030D-6E8A-4147-A177-3AD203B41FA5}">
                      <a16:colId xmlns:a16="http://schemas.microsoft.com/office/drawing/2014/main" val="2286668683"/>
                    </a:ext>
                  </a:extLst>
                </a:gridCol>
                <a:gridCol w="625131">
                  <a:extLst>
                    <a:ext uri="{9D8B030D-6E8A-4147-A177-3AD203B41FA5}">
                      <a16:colId xmlns:a16="http://schemas.microsoft.com/office/drawing/2014/main" val="345520625"/>
                    </a:ext>
                  </a:extLst>
                </a:gridCol>
                <a:gridCol w="1142818">
                  <a:extLst>
                    <a:ext uri="{9D8B030D-6E8A-4147-A177-3AD203B41FA5}">
                      <a16:colId xmlns:a16="http://schemas.microsoft.com/office/drawing/2014/main" val="789739526"/>
                    </a:ext>
                  </a:extLst>
                </a:gridCol>
              </a:tblGrid>
              <a:tr h="184150">
                <a:tc>
                  <a:txBody>
                    <a:bodyPr/>
                    <a:lstStyle/>
                    <a:p>
                      <a:pPr algn="l" fontAlgn="b"/>
                      <a:endParaRPr lang="es-AR" sz="1100" b="0" i="0" u="none" strike="noStrike">
                        <a:solidFill>
                          <a:srgbClr val="000000"/>
                        </a:solidFill>
                        <a:effectLst/>
                        <a:latin typeface="Arial" panose="020B060402020202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s-AR" sz="1100" b="0" i="0" u="none" strike="noStrike">
                          <a:solidFill>
                            <a:srgbClr val="000000"/>
                          </a:solidFill>
                          <a:effectLst/>
                          <a:latin typeface="Arial" panose="020B0604020202020204" pitchFamily="34" charset="0"/>
                        </a:rPr>
                        <a:t>Rendimiento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AR"/>
                    </a:p>
                  </a:txBody>
                  <a:tcPr/>
                </a:tc>
                <a:extLst>
                  <a:ext uri="{0D108BD9-81ED-4DB2-BD59-A6C34878D82A}">
                    <a16:rowId xmlns:a16="http://schemas.microsoft.com/office/drawing/2014/main" val="2961502256"/>
                  </a:ext>
                </a:extLst>
              </a:tr>
              <a:tr h="184150">
                <a:tc>
                  <a:txBody>
                    <a:bodyPr/>
                    <a:lstStyle/>
                    <a:p>
                      <a:pPr algn="ctr" fontAlgn="b"/>
                      <a:r>
                        <a:rPr lang="es-AR" sz="1100" b="0" i="0" u="none" strike="noStrike">
                          <a:solidFill>
                            <a:srgbClr val="000000"/>
                          </a:solidFill>
                          <a:effectLst/>
                          <a:latin typeface="Arial" panose="020B0604020202020204" pitchFamily="34" charset="0"/>
                        </a:rPr>
                        <a:t>FV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p-valor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de explicación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0599713"/>
                  </a:ext>
                </a:extLst>
              </a:tr>
              <a:tr h="184150">
                <a:tc>
                  <a:txBody>
                    <a:bodyPr/>
                    <a:lstStyle/>
                    <a:p>
                      <a:pPr algn="l" fontAlgn="b"/>
                      <a:r>
                        <a:rPr lang="es-AR" sz="1100" b="0" i="0" u="none" strike="noStrike">
                          <a:solidFill>
                            <a:srgbClr val="000000"/>
                          </a:solidFill>
                          <a:effectLst/>
                          <a:latin typeface="Arial" panose="020B0604020202020204" pitchFamily="34" charset="0"/>
                        </a:rPr>
                        <a:t>Trat Fungicida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0.0229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Calibri" panose="020F0502020204030204" pitchFamily="34" charset="0"/>
                        </a:rPr>
                        <a:t>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2669095"/>
                  </a:ext>
                </a:extLst>
              </a:tr>
              <a:tr h="184150">
                <a:tc>
                  <a:txBody>
                    <a:bodyPr/>
                    <a:lstStyle/>
                    <a:p>
                      <a:pPr algn="l" fontAlgn="b"/>
                      <a:r>
                        <a:rPr lang="es-AR" sz="1100" b="0" i="0" u="none" strike="noStrike">
                          <a:solidFill>
                            <a:srgbClr val="000000"/>
                          </a:solidFill>
                          <a:effectLst/>
                          <a:latin typeface="Arial" panose="020B0604020202020204" pitchFamily="34" charset="0"/>
                        </a:rPr>
                        <a:t>Fecha de Siembra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&lt;0.0001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Calibri" panose="020F0502020204030204" pitchFamily="34" charset="0"/>
                        </a:rPr>
                        <a:t>84.7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076012"/>
                  </a:ext>
                </a:extLst>
              </a:tr>
            </a:tbl>
          </a:graphicData>
        </a:graphic>
      </p:graphicFrame>
      <p:pic>
        <p:nvPicPr>
          <p:cNvPr id="4" name="Picture 3">
            <a:extLst>
              <a:ext uri="{FF2B5EF4-FFF2-40B4-BE49-F238E27FC236}">
                <a16:creationId xmlns:a16="http://schemas.microsoft.com/office/drawing/2014/main" id="{5A961B0E-25E4-4709-AD69-09EBCC906F91}"/>
              </a:ext>
            </a:extLst>
          </p:cNvPr>
          <p:cNvPicPr>
            <a:picLocks noChangeAspect="1"/>
          </p:cNvPicPr>
          <p:nvPr/>
        </p:nvPicPr>
        <p:blipFill>
          <a:blip r:embed="rId4"/>
          <a:stretch>
            <a:fillRect/>
          </a:stretch>
        </p:blipFill>
        <p:spPr>
          <a:xfrm rot="5400000">
            <a:off x="5069372" y="3178518"/>
            <a:ext cx="2053255" cy="5179996"/>
          </a:xfrm>
          <a:prstGeom prst="rect">
            <a:avLst/>
          </a:prstGeom>
        </p:spPr>
      </p:pic>
    </p:spTree>
    <p:extLst>
      <p:ext uri="{BB962C8B-B14F-4D97-AF65-F5344CB8AC3E}">
        <p14:creationId xmlns:p14="http://schemas.microsoft.com/office/powerpoint/2010/main" val="30793817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1519623"/>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41434" y="18034"/>
            <a:ext cx="9235941" cy="2292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Fungicidas</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Manejo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Roya</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Stinger en el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Cultivo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Maíz</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5" name="Table 4">
            <a:extLst>
              <a:ext uri="{FF2B5EF4-FFF2-40B4-BE49-F238E27FC236}">
                <a16:creationId xmlns:a16="http://schemas.microsoft.com/office/drawing/2014/main" id="{C106C157-5B7F-4A7F-8795-882483DD3307}"/>
              </a:ext>
            </a:extLst>
          </p:cNvPr>
          <p:cNvGraphicFramePr>
            <a:graphicFrameLocks noGrp="1"/>
          </p:cNvGraphicFramePr>
          <p:nvPr>
            <p:extLst>
              <p:ext uri="{D42A27DB-BD31-4B8C-83A1-F6EECF244321}">
                <p14:modId xmlns:p14="http://schemas.microsoft.com/office/powerpoint/2010/main" val="1933824251"/>
              </p:ext>
            </p:extLst>
          </p:nvPr>
        </p:nvGraphicFramePr>
        <p:xfrm>
          <a:off x="241434" y="5657186"/>
          <a:ext cx="4796630" cy="920750"/>
        </p:xfrm>
        <a:graphic>
          <a:graphicData uri="http://schemas.openxmlformats.org/drawingml/2006/table">
            <a:tbl>
              <a:tblPr/>
              <a:tblGrid>
                <a:gridCol w="1418162">
                  <a:extLst>
                    <a:ext uri="{9D8B030D-6E8A-4147-A177-3AD203B41FA5}">
                      <a16:colId xmlns:a16="http://schemas.microsoft.com/office/drawing/2014/main" val="1540627027"/>
                    </a:ext>
                  </a:extLst>
                </a:gridCol>
                <a:gridCol w="875899">
                  <a:extLst>
                    <a:ext uri="{9D8B030D-6E8A-4147-A177-3AD203B41FA5}">
                      <a16:colId xmlns:a16="http://schemas.microsoft.com/office/drawing/2014/main" val="806895692"/>
                    </a:ext>
                  </a:extLst>
                </a:gridCol>
                <a:gridCol w="644893">
                  <a:extLst>
                    <a:ext uri="{9D8B030D-6E8A-4147-A177-3AD203B41FA5}">
                      <a16:colId xmlns:a16="http://schemas.microsoft.com/office/drawing/2014/main" val="1940975086"/>
                    </a:ext>
                  </a:extLst>
                </a:gridCol>
                <a:gridCol w="962526">
                  <a:extLst>
                    <a:ext uri="{9D8B030D-6E8A-4147-A177-3AD203B41FA5}">
                      <a16:colId xmlns:a16="http://schemas.microsoft.com/office/drawing/2014/main" val="2814629375"/>
                    </a:ext>
                  </a:extLst>
                </a:gridCol>
                <a:gridCol w="404261">
                  <a:extLst>
                    <a:ext uri="{9D8B030D-6E8A-4147-A177-3AD203B41FA5}">
                      <a16:colId xmlns:a16="http://schemas.microsoft.com/office/drawing/2014/main" val="2190553594"/>
                    </a:ext>
                  </a:extLst>
                </a:gridCol>
                <a:gridCol w="490889">
                  <a:extLst>
                    <a:ext uri="{9D8B030D-6E8A-4147-A177-3AD203B41FA5}">
                      <a16:colId xmlns:a16="http://schemas.microsoft.com/office/drawing/2014/main" val="2414533891"/>
                    </a:ext>
                  </a:extLst>
                </a:gridCol>
              </a:tblGrid>
              <a:tr h="184150">
                <a:tc gridSpan="6">
                  <a:txBody>
                    <a:bodyPr/>
                    <a:lstStyle/>
                    <a:p>
                      <a:pPr algn="l" fontAlgn="b"/>
                      <a:r>
                        <a:rPr lang="en-US" sz="1100" b="0" i="0" u="none" strike="noStrike">
                          <a:solidFill>
                            <a:srgbClr val="000000"/>
                          </a:solidFill>
                          <a:effectLst/>
                          <a:latin typeface="Arial" panose="020B0604020202020204" pitchFamily="34" charset="0"/>
                        </a:rPr>
                        <a:t>Test:LSD Fisher Alfa=0.05 DMS=416.39510. Error: 320727.2217 gl: 21</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4131528330"/>
                  </a:ext>
                </a:extLst>
              </a:tr>
              <a:tr h="184150">
                <a:tc>
                  <a:txBody>
                    <a:bodyPr/>
                    <a:lstStyle/>
                    <a:p>
                      <a:pPr algn="l" fontAlgn="b"/>
                      <a:r>
                        <a:rPr lang="es-AR" sz="1100" b="0" i="0" u="none" strike="noStrike">
                          <a:solidFill>
                            <a:srgbClr val="000000"/>
                          </a:solidFill>
                          <a:effectLst/>
                          <a:latin typeface="Arial" panose="020B0604020202020204" pitchFamily="34" charset="0"/>
                        </a:rPr>
                        <a:t> Trat Fungicida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6956061"/>
                  </a:ext>
                </a:extLst>
              </a:tr>
              <a:tr h="184150">
                <a:tc>
                  <a:txBody>
                    <a:bodyPr/>
                    <a:lstStyle/>
                    <a:p>
                      <a:pPr algn="l" fontAlgn="b"/>
                      <a:r>
                        <a:rPr lang="es-AR" sz="1100" b="0" i="0" u="none" strike="noStrike">
                          <a:solidFill>
                            <a:srgbClr val="000000"/>
                          </a:solidFill>
                          <a:effectLst/>
                          <a:latin typeface="Arial" panose="020B0604020202020204" pitchFamily="34" charset="0"/>
                        </a:rPr>
                        <a:t>600 cc/ha Stinger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10115.13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141.58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602892"/>
                  </a:ext>
                </a:extLst>
              </a:tr>
              <a:tr h="184150">
                <a:tc>
                  <a:txBody>
                    <a:bodyPr/>
                    <a:lstStyle/>
                    <a:p>
                      <a:pPr algn="l" fontAlgn="b"/>
                      <a:r>
                        <a:rPr lang="es-AR" sz="1100" b="0" i="0" u="none" strike="noStrike">
                          <a:solidFill>
                            <a:srgbClr val="000000"/>
                          </a:solidFill>
                          <a:effectLst/>
                          <a:latin typeface="Arial" panose="020B0604020202020204" pitchFamily="34" charset="0"/>
                        </a:rPr>
                        <a:t>Sin Fungicida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9623.56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141.58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348967"/>
                  </a:ext>
                </a:extLst>
              </a:tr>
              <a:tr h="184150">
                <a:tc gridSpan="6">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782346237"/>
                  </a:ext>
                </a:extLst>
              </a:tr>
            </a:tbl>
          </a:graphicData>
        </a:graphic>
      </p:graphicFrame>
      <p:graphicFrame>
        <p:nvGraphicFramePr>
          <p:cNvPr id="12" name="Chart 11">
            <a:extLst>
              <a:ext uri="{FF2B5EF4-FFF2-40B4-BE49-F238E27FC236}">
                <a16:creationId xmlns:a16="http://schemas.microsoft.com/office/drawing/2014/main" id="{B708BC58-EADA-44E3-9E65-04242ECA1A3E}"/>
              </a:ext>
            </a:extLst>
          </p:cNvPr>
          <p:cNvGraphicFramePr>
            <a:graphicFrameLocks/>
          </p:cNvGraphicFramePr>
          <p:nvPr>
            <p:extLst>
              <p:ext uri="{D42A27DB-BD31-4B8C-83A1-F6EECF244321}">
                <p14:modId xmlns:p14="http://schemas.microsoft.com/office/powerpoint/2010/main" val="722238096"/>
              </p:ext>
            </p:extLst>
          </p:nvPr>
        </p:nvGraphicFramePr>
        <p:xfrm>
          <a:off x="408455" y="1826699"/>
          <a:ext cx="4572000" cy="36154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562FEFE8-7F08-4872-9026-123375A54824}"/>
              </a:ext>
            </a:extLst>
          </p:cNvPr>
          <p:cNvGraphicFramePr>
            <a:graphicFrameLocks/>
          </p:cNvGraphicFramePr>
          <p:nvPr>
            <p:extLst>
              <p:ext uri="{D42A27DB-BD31-4B8C-83A1-F6EECF244321}">
                <p14:modId xmlns:p14="http://schemas.microsoft.com/office/powerpoint/2010/main" val="2938671616"/>
              </p:ext>
            </p:extLst>
          </p:nvPr>
        </p:nvGraphicFramePr>
        <p:xfrm>
          <a:off x="6387161" y="1809613"/>
          <a:ext cx="4572000" cy="361545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Table 7">
            <a:extLst>
              <a:ext uri="{FF2B5EF4-FFF2-40B4-BE49-F238E27FC236}">
                <a16:creationId xmlns:a16="http://schemas.microsoft.com/office/drawing/2014/main" id="{52E243CF-F4DF-416D-AF97-A4B040F02BD2}"/>
              </a:ext>
            </a:extLst>
          </p:cNvPr>
          <p:cNvGraphicFramePr>
            <a:graphicFrameLocks noGrp="1"/>
          </p:cNvGraphicFramePr>
          <p:nvPr>
            <p:extLst>
              <p:ext uri="{D42A27DB-BD31-4B8C-83A1-F6EECF244321}">
                <p14:modId xmlns:p14="http://schemas.microsoft.com/office/powerpoint/2010/main" val="776394932"/>
              </p:ext>
            </p:extLst>
          </p:nvPr>
        </p:nvGraphicFramePr>
        <p:xfrm>
          <a:off x="6397845" y="5657186"/>
          <a:ext cx="4680831" cy="920750"/>
        </p:xfrm>
        <a:graphic>
          <a:graphicData uri="http://schemas.openxmlformats.org/drawingml/2006/table">
            <a:tbl>
              <a:tblPr/>
              <a:tblGrid>
                <a:gridCol w="1437117">
                  <a:extLst>
                    <a:ext uri="{9D8B030D-6E8A-4147-A177-3AD203B41FA5}">
                      <a16:colId xmlns:a16="http://schemas.microsoft.com/office/drawing/2014/main" val="3587624504"/>
                    </a:ext>
                  </a:extLst>
                </a:gridCol>
                <a:gridCol w="548640">
                  <a:extLst>
                    <a:ext uri="{9D8B030D-6E8A-4147-A177-3AD203B41FA5}">
                      <a16:colId xmlns:a16="http://schemas.microsoft.com/office/drawing/2014/main" val="1026349069"/>
                    </a:ext>
                  </a:extLst>
                </a:gridCol>
                <a:gridCol w="413886">
                  <a:extLst>
                    <a:ext uri="{9D8B030D-6E8A-4147-A177-3AD203B41FA5}">
                      <a16:colId xmlns:a16="http://schemas.microsoft.com/office/drawing/2014/main" val="1297921309"/>
                    </a:ext>
                  </a:extLst>
                </a:gridCol>
                <a:gridCol w="827773">
                  <a:extLst>
                    <a:ext uri="{9D8B030D-6E8A-4147-A177-3AD203B41FA5}">
                      <a16:colId xmlns:a16="http://schemas.microsoft.com/office/drawing/2014/main" val="1436690451"/>
                    </a:ext>
                  </a:extLst>
                </a:gridCol>
                <a:gridCol w="712269">
                  <a:extLst>
                    <a:ext uri="{9D8B030D-6E8A-4147-A177-3AD203B41FA5}">
                      <a16:colId xmlns:a16="http://schemas.microsoft.com/office/drawing/2014/main" val="3350972712"/>
                    </a:ext>
                  </a:extLst>
                </a:gridCol>
                <a:gridCol w="741146">
                  <a:extLst>
                    <a:ext uri="{9D8B030D-6E8A-4147-A177-3AD203B41FA5}">
                      <a16:colId xmlns:a16="http://schemas.microsoft.com/office/drawing/2014/main" val="3557170145"/>
                    </a:ext>
                  </a:extLst>
                </a:gridCol>
              </a:tblGrid>
              <a:tr h="184150">
                <a:tc gridSpan="6">
                  <a:txBody>
                    <a:bodyPr/>
                    <a:lstStyle/>
                    <a:p>
                      <a:pPr algn="l" fontAlgn="b"/>
                      <a:r>
                        <a:rPr lang="en-US" sz="1100" b="0" i="0" u="none" strike="noStrike">
                          <a:solidFill>
                            <a:srgbClr val="000000"/>
                          </a:solidFill>
                          <a:effectLst/>
                          <a:latin typeface="Arial" panose="020B0604020202020204" pitchFamily="34" charset="0"/>
                        </a:rPr>
                        <a:t>Test:LSD Fisher Alfa=0.05 DMS=416.39510. Error: 320727.2217 gl: 21</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141282360"/>
                  </a:ext>
                </a:extLst>
              </a:tr>
              <a:tr h="184150">
                <a:tc>
                  <a:txBody>
                    <a:bodyPr/>
                    <a:lstStyle/>
                    <a:p>
                      <a:pPr algn="l" fontAlgn="b"/>
                      <a:r>
                        <a:rPr lang="es-AR" sz="1100" b="0" i="0" u="none" strike="noStrike">
                          <a:solidFill>
                            <a:srgbClr val="000000"/>
                          </a:solidFill>
                          <a:effectLst/>
                          <a:latin typeface="Arial" panose="020B0604020202020204" pitchFamily="34" charset="0"/>
                        </a:rPr>
                        <a:t>Fecha de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785632"/>
                  </a:ext>
                </a:extLst>
              </a:tr>
              <a:tr h="184150">
                <a:tc>
                  <a:txBody>
                    <a:bodyPr/>
                    <a:lstStyle/>
                    <a:p>
                      <a:pPr algn="l" fontAlgn="b"/>
                      <a:r>
                        <a:rPr lang="es-AR" sz="1100" b="0" i="0" u="none" strike="noStrike">
                          <a:solidFill>
                            <a:srgbClr val="000000"/>
                          </a:solidFill>
                          <a:effectLst/>
                          <a:latin typeface="Arial" panose="020B0604020202020204" pitchFamily="34" charset="0"/>
                        </a:rPr>
                        <a:t>23-Nov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11109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141.58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8415730"/>
                  </a:ext>
                </a:extLst>
              </a:tr>
              <a:tr h="184150">
                <a:tc>
                  <a:txBody>
                    <a:bodyPr/>
                    <a:lstStyle/>
                    <a:p>
                      <a:pPr algn="l" fontAlgn="b"/>
                      <a:r>
                        <a:rPr lang="es-AR" sz="1100" b="0" i="0" u="none" strike="noStrike">
                          <a:solidFill>
                            <a:srgbClr val="000000"/>
                          </a:solidFill>
                          <a:effectLst/>
                          <a:latin typeface="Arial" panose="020B0604020202020204" pitchFamily="34" charset="0"/>
                        </a:rPr>
                        <a:t>3-Ene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8630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141.58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9706498"/>
                  </a:ext>
                </a:extLst>
              </a:tr>
              <a:tr h="184150">
                <a:tc gridSpan="6">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2418540220"/>
                  </a:ext>
                </a:extLst>
              </a:tr>
            </a:tbl>
          </a:graphicData>
        </a:graphic>
      </p:graphicFrame>
    </p:spTree>
    <p:extLst>
      <p:ext uri="{BB962C8B-B14F-4D97-AF65-F5344CB8AC3E}">
        <p14:creationId xmlns:p14="http://schemas.microsoft.com/office/powerpoint/2010/main" val="7721137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1221239"/>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10450238" y="102581"/>
            <a:ext cx="1739391" cy="994698"/>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318440" y="-58814"/>
            <a:ext cx="9616135" cy="2292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Soluciones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Fungicidas</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Manejo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Roya</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Stinger en el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Cultivo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Maíz</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3" name="Table 2">
            <a:extLst>
              <a:ext uri="{FF2B5EF4-FFF2-40B4-BE49-F238E27FC236}">
                <a16:creationId xmlns:a16="http://schemas.microsoft.com/office/drawing/2014/main" id="{9826BC4A-2FAB-4357-A049-24E418C1979E}"/>
              </a:ext>
            </a:extLst>
          </p:cNvPr>
          <p:cNvGraphicFramePr>
            <a:graphicFrameLocks noGrp="1"/>
          </p:cNvGraphicFramePr>
          <p:nvPr>
            <p:extLst>
              <p:ext uri="{D42A27DB-BD31-4B8C-83A1-F6EECF244321}">
                <p14:modId xmlns:p14="http://schemas.microsoft.com/office/powerpoint/2010/main" val="3108048138"/>
              </p:ext>
            </p:extLst>
          </p:nvPr>
        </p:nvGraphicFramePr>
        <p:xfrm>
          <a:off x="2914716" y="4834777"/>
          <a:ext cx="6113779" cy="2025650"/>
        </p:xfrm>
        <a:graphic>
          <a:graphicData uri="http://schemas.openxmlformats.org/drawingml/2006/table">
            <a:tbl>
              <a:tblPr/>
              <a:tblGrid>
                <a:gridCol w="1298026">
                  <a:extLst>
                    <a:ext uri="{9D8B030D-6E8A-4147-A177-3AD203B41FA5}">
                      <a16:colId xmlns:a16="http://schemas.microsoft.com/office/drawing/2014/main" val="3102111515"/>
                    </a:ext>
                  </a:extLst>
                </a:gridCol>
                <a:gridCol w="1459483">
                  <a:extLst>
                    <a:ext uri="{9D8B030D-6E8A-4147-A177-3AD203B41FA5}">
                      <a16:colId xmlns:a16="http://schemas.microsoft.com/office/drawing/2014/main" val="3503413328"/>
                    </a:ext>
                  </a:extLst>
                </a:gridCol>
                <a:gridCol w="1204328">
                  <a:extLst>
                    <a:ext uri="{9D8B030D-6E8A-4147-A177-3AD203B41FA5}">
                      <a16:colId xmlns:a16="http://schemas.microsoft.com/office/drawing/2014/main" val="1536465174"/>
                    </a:ext>
                  </a:extLst>
                </a:gridCol>
                <a:gridCol w="646386">
                  <a:extLst>
                    <a:ext uri="{9D8B030D-6E8A-4147-A177-3AD203B41FA5}">
                      <a16:colId xmlns:a16="http://schemas.microsoft.com/office/drawing/2014/main" val="2492169836"/>
                    </a:ext>
                  </a:extLst>
                </a:gridCol>
                <a:gridCol w="274662">
                  <a:extLst>
                    <a:ext uri="{9D8B030D-6E8A-4147-A177-3AD203B41FA5}">
                      <a16:colId xmlns:a16="http://schemas.microsoft.com/office/drawing/2014/main" val="4064906105"/>
                    </a:ext>
                  </a:extLst>
                </a:gridCol>
                <a:gridCol w="661224">
                  <a:extLst>
                    <a:ext uri="{9D8B030D-6E8A-4147-A177-3AD203B41FA5}">
                      <a16:colId xmlns:a16="http://schemas.microsoft.com/office/drawing/2014/main" val="1363916089"/>
                    </a:ext>
                  </a:extLst>
                </a:gridCol>
                <a:gridCol w="264490">
                  <a:extLst>
                    <a:ext uri="{9D8B030D-6E8A-4147-A177-3AD203B41FA5}">
                      <a16:colId xmlns:a16="http://schemas.microsoft.com/office/drawing/2014/main" val="3376107807"/>
                    </a:ext>
                  </a:extLst>
                </a:gridCol>
                <a:gridCol w="305180">
                  <a:extLst>
                    <a:ext uri="{9D8B030D-6E8A-4147-A177-3AD203B41FA5}">
                      <a16:colId xmlns:a16="http://schemas.microsoft.com/office/drawing/2014/main" val="3927998930"/>
                    </a:ext>
                  </a:extLst>
                </a:gridCol>
              </a:tblGrid>
              <a:tr h="184150">
                <a:tc gridSpan="8">
                  <a:txBody>
                    <a:bodyPr/>
                    <a:lstStyle/>
                    <a:p>
                      <a:pPr algn="l" fontAlgn="b"/>
                      <a:r>
                        <a:rPr lang="en-US" sz="1100" b="0" i="0" u="none" strike="noStrike">
                          <a:solidFill>
                            <a:srgbClr val="000000"/>
                          </a:solidFill>
                          <a:effectLst/>
                          <a:latin typeface="Arial" panose="020B0604020202020204" pitchFamily="34" charset="0"/>
                        </a:rPr>
                        <a:t>Test:LSD Fisher Alfa=0.05 DMS=832.79020.Error: 320727.2217 gl: 21</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021849503"/>
                  </a:ext>
                </a:extLst>
              </a:tr>
              <a:tr h="184150">
                <a:tc>
                  <a:txBody>
                    <a:bodyPr/>
                    <a:lstStyle/>
                    <a:p>
                      <a:pPr algn="l" fontAlgn="b"/>
                      <a:r>
                        <a:rPr lang="es-AR" sz="1100" b="0" i="0" u="none" strike="noStrike">
                          <a:solidFill>
                            <a:srgbClr val="000000"/>
                          </a:solidFill>
                          <a:effectLst/>
                          <a:latin typeface="Arial" panose="020B0604020202020204" pitchFamily="34" charset="0"/>
                        </a:rPr>
                        <a:t> Trat Fungicida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Híbrido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Fecha de Siembra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Medias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E.E.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6744308"/>
                  </a:ext>
                </a:extLst>
              </a:tr>
              <a:tr h="184150">
                <a:tc>
                  <a:txBody>
                    <a:bodyPr/>
                    <a:lstStyle/>
                    <a:p>
                      <a:pPr algn="l" fontAlgn="b"/>
                      <a:r>
                        <a:rPr lang="es-AR" sz="1100" b="0" i="0" u="none" strike="noStrike">
                          <a:solidFill>
                            <a:srgbClr val="000000"/>
                          </a:solidFill>
                          <a:effectLst/>
                          <a:latin typeface="Arial" panose="020B0604020202020204" pitchFamily="34" charset="0"/>
                        </a:rPr>
                        <a:t>600 cc/ha Stinger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Next 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23-Nov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11382.75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283.16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195867"/>
                  </a:ext>
                </a:extLst>
              </a:tr>
              <a:tr h="184150">
                <a:tc>
                  <a:txBody>
                    <a:bodyPr/>
                    <a:lstStyle/>
                    <a:p>
                      <a:pPr algn="l" fontAlgn="b"/>
                      <a:r>
                        <a:rPr lang="es-AR" sz="1100" b="0" i="0" u="none" strike="noStrike">
                          <a:solidFill>
                            <a:srgbClr val="000000"/>
                          </a:solidFill>
                          <a:effectLst/>
                          <a:latin typeface="Arial" panose="020B0604020202020204" pitchFamily="34" charset="0"/>
                        </a:rPr>
                        <a:t>600 cc/ha Stinger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Híb. Competencia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23-Nov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11375.75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283.16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474841"/>
                  </a:ext>
                </a:extLst>
              </a:tr>
              <a:tr h="184150">
                <a:tc>
                  <a:txBody>
                    <a:bodyPr/>
                    <a:lstStyle/>
                    <a:p>
                      <a:pPr algn="l" fontAlgn="b"/>
                      <a:r>
                        <a:rPr lang="es-AR" sz="1100" b="0" i="0" u="none" strike="noStrike">
                          <a:solidFill>
                            <a:srgbClr val="000000"/>
                          </a:solidFill>
                          <a:effectLst/>
                          <a:latin typeface="Arial" panose="020B0604020202020204" pitchFamily="34" charset="0"/>
                        </a:rPr>
                        <a:t>Sin Fungicida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Next 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23-Nov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10843.25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283.16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438795"/>
                  </a:ext>
                </a:extLst>
              </a:tr>
              <a:tr h="184150">
                <a:tc>
                  <a:txBody>
                    <a:bodyPr/>
                    <a:lstStyle/>
                    <a:p>
                      <a:pPr algn="l" fontAlgn="b"/>
                      <a:r>
                        <a:rPr lang="es-AR" sz="1100" b="0" i="0" u="none" strike="noStrike">
                          <a:solidFill>
                            <a:srgbClr val="000000"/>
                          </a:solidFill>
                          <a:effectLst/>
                          <a:latin typeface="Arial" panose="020B0604020202020204" pitchFamily="34" charset="0"/>
                        </a:rPr>
                        <a:t>Sin Fungicida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Híb. Competencia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23-Nov</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10834.75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283.16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6647824"/>
                  </a:ext>
                </a:extLst>
              </a:tr>
              <a:tr h="184150">
                <a:tc>
                  <a:txBody>
                    <a:bodyPr/>
                    <a:lstStyle/>
                    <a:p>
                      <a:pPr algn="l" fontAlgn="b"/>
                      <a:r>
                        <a:rPr lang="es-AR" sz="1100" b="0" i="0" u="none" strike="noStrike">
                          <a:solidFill>
                            <a:srgbClr val="000000"/>
                          </a:solidFill>
                          <a:effectLst/>
                          <a:latin typeface="Arial" panose="020B0604020202020204" pitchFamily="34" charset="0"/>
                        </a:rPr>
                        <a:t>600 cc/ha Stinger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Híb. Competencia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3-Ene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8944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283.16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7080195"/>
                  </a:ext>
                </a:extLst>
              </a:tr>
              <a:tr h="184150">
                <a:tc>
                  <a:txBody>
                    <a:bodyPr/>
                    <a:lstStyle/>
                    <a:p>
                      <a:pPr algn="l" fontAlgn="b"/>
                      <a:r>
                        <a:rPr lang="es-AR" sz="1100" b="0" i="0" u="none" strike="noStrike">
                          <a:solidFill>
                            <a:srgbClr val="000000"/>
                          </a:solidFill>
                          <a:effectLst/>
                          <a:latin typeface="Arial" panose="020B0604020202020204" pitchFamily="34" charset="0"/>
                        </a:rPr>
                        <a:t>600 cc/ha Stinger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Next 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3-Ene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8758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283.16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187788"/>
                  </a:ext>
                </a:extLst>
              </a:tr>
              <a:tr h="184150">
                <a:tc>
                  <a:txBody>
                    <a:bodyPr/>
                    <a:lstStyle/>
                    <a:p>
                      <a:pPr algn="l" fontAlgn="b"/>
                      <a:r>
                        <a:rPr lang="es-AR" sz="1100" b="0" i="0" u="none" strike="noStrike">
                          <a:solidFill>
                            <a:srgbClr val="000000"/>
                          </a:solidFill>
                          <a:effectLst/>
                          <a:latin typeface="Arial" panose="020B0604020202020204" pitchFamily="34" charset="0"/>
                        </a:rPr>
                        <a:t>Sin Fungicida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Next 22.6 PWU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3-Ene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8425.25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283.16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590817"/>
                  </a:ext>
                </a:extLst>
              </a:tr>
              <a:tr h="184150">
                <a:tc>
                  <a:txBody>
                    <a:bodyPr/>
                    <a:lstStyle/>
                    <a:p>
                      <a:pPr algn="l" fontAlgn="b"/>
                      <a:r>
                        <a:rPr lang="es-AR" sz="1100" b="0" i="0" u="none" strike="noStrike">
                          <a:solidFill>
                            <a:srgbClr val="000000"/>
                          </a:solidFill>
                          <a:effectLst/>
                          <a:latin typeface="Arial" panose="020B0604020202020204" pitchFamily="34" charset="0"/>
                        </a:rPr>
                        <a:t>Sin Fungicida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Híb. Competencia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3-Ene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dirty="0">
                          <a:solidFill>
                            <a:srgbClr val="000000"/>
                          </a:solidFill>
                          <a:effectLst/>
                          <a:latin typeface="Arial" panose="020B0604020202020204" pitchFamily="34" charset="0"/>
                        </a:rPr>
                        <a:t>8391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283.16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100" b="0" i="0" u="none" strike="noStrike">
                          <a:solidFill>
                            <a:srgbClr val="000000"/>
                          </a:solidFill>
                          <a:effectLst/>
                          <a:latin typeface="Arial" panose="020B0604020202020204" pitchFamily="34" charset="0"/>
                        </a:rPr>
                        <a:t>B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8489606"/>
                  </a:ext>
                </a:extLst>
              </a:tr>
              <a:tr h="184150">
                <a:tc gridSpan="8">
                  <a:txBody>
                    <a:bodyPr/>
                    <a:lstStyle/>
                    <a:p>
                      <a:pPr algn="l" fontAlgn="b"/>
                      <a:r>
                        <a:rPr lang="es-AR" sz="1100" b="0" i="0" u="none" strike="noStrike" dirty="0">
                          <a:solidFill>
                            <a:srgbClr val="000000"/>
                          </a:solidFill>
                          <a:effectLst/>
                          <a:latin typeface="Arial" panose="020B0604020202020204" pitchFamily="34" charset="0"/>
                        </a:rPr>
                        <a:t>Medias con una letra común no son significativamente diferentes (p &gt; 0.05)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3355328046"/>
                  </a:ext>
                </a:extLst>
              </a:tr>
            </a:tbl>
          </a:graphicData>
        </a:graphic>
      </p:graphicFrame>
      <p:graphicFrame>
        <p:nvGraphicFramePr>
          <p:cNvPr id="14" name="Chart 13">
            <a:extLst>
              <a:ext uri="{FF2B5EF4-FFF2-40B4-BE49-F238E27FC236}">
                <a16:creationId xmlns:a16="http://schemas.microsoft.com/office/drawing/2014/main" id="{6B27E964-AB00-4803-B7C5-D4B0370AA38B}"/>
              </a:ext>
            </a:extLst>
          </p:cNvPr>
          <p:cNvGraphicFramePr>
            <a:graphicFrameLocks/>
          </p:cNvGraphicFramePr>
          <p:nvPr>
            <p:extLst>
              <p:ext uri="{D42A27DB-BD31-4B8C-83A1-F6EECF244321}">
                <p14:modId xmlns:p14="http://schemas.microsoft.com/office/powerpoint/2010/main" val="1084330849"/>
              </p:ext>
            </p:extLst>
          </p:nvPr>
        </p:nvGraphicFramePr>
        <p:xfrm>
          <a:off x="408455" y="1376413"/>
          <a:ext cx="11238113" cy="33688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617491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1605348"/>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98584" y="59732"/>
            <a:ext cx="9612844" cy="2292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Soluciones</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Fungicidas</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Manejo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Roya</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Stinger en el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Cultivo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Maíz</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8" name="CuadroTexto 17">
            <a:extLst>
              <a:ext uri="{FF2B5EF4-FFF2-40B4-BE49-F238E27FC236}">
                <a16:creationId xmlns:a16="http://schemas.microsoft.com/office/drawing/2014/main" id="{05E50B4B-05E6-4B10-BE2F-9E7D70C3F546}"/>
              </a:ext>
            </a:extLst>
          </p:cNvPr>
          <p:cNvSpPr txBox="1"/>
          <p:nvPr/>
        </p:nvSpPr>
        <p:spPr>
          <a:xfrm>
            <a:off x="227203" y="1995946"/>
            <a:ext cx="2700897" cy="3108543"/>
          </a:xfrm>
          <a:prstGeom prst="rect">
            <a:avLst/>
          </a:prstGeom>
          <a:no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Análisis económico para la primera fecha de siembra del 23 de Noviembre</a:t>
            </a:r>
            <a:r>
              <a:rPr kumimoji="0" lang="es-AR"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Considerando el costo de la aplicación con avión de </a:t>
            </a:r>
            <a:r>
              <a:rPr kumimoji="0" lang="es-AR" sz="14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/ha 10 + Costo de la dosis de </a:t>
            </a:r>
            <a:r>
              <a:rPr kumimoji="0" lang="es-AR" sz="14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Stinger</a:t>
            </a:r>
            <a:r>
              <a:rPr kumimoji="0" lang="es-AR"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s-AR" sz="14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9.50 + Costo de la dosis de Quid </a:t>
            </a:r>
            <a:r>
              <a:rPr kumimoji="0" lang="es-AR" sz="14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Oil</a:t>
            </a:r>
            <a:r>
              <a:rPr kumimoji="0" lang="es-AR"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s-AR" sz="14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/ha 4.50, la inversión total es de </a:t>
            </a:r>
            <a:r>
              <a:rPr kumimoji="0" lang="es-AR" sz="14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/ha 24. De acuerdo a la respuesta del ensayo, de 540.5 Kg/ha, precio neto de maíz de 140 </a:t>
            </a:r>
            <a:r>
              <a:rPr kumimoji="0" lang="es-AR" sz="14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AR" sz="14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Tn</a:t>
            </a:r>
            <a:r>
              <a:rPr kumimoji="0" lang="es-AR"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el retorno de la practica es de 51.67 </a:t>
            </a:r>
            <a:r>
              <a:rPr kumimoji="0" lang="es-AR" sz="14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/ha</a:t>
            </a:r>
          </a:p>
        </p:txBody>
      </p:sp>
      <p:sp>
        <p:nvSpPr>
          <p:cNvPr id="10" name="CuadroTexto 17">
            <a:extLst>
              <a:ext uri="{FF2B5EF4-FFF2-40B4-BE49-F238E27FC236}">
                <a16:creationId xmlns:a16="http://schemas.microsoft.com/office/drawing/2014/main" id="{05E50B4B-05E6-4B10-BE2F-9E7D70C3F546}"/>
              </a:ext>
            </a:extLst>
          </p:cNvPr>
          <p:cNvSpPr txBox="1"/>
          <p:nvPr/>
        </p:nvSpPr>
        <p:spPr>
          <a:xfrm>
            <a:off x="9275953" y="1995151"/>
            <a:ext cx="2700897" cy="3108543"/>
          </a:xfrm>
          <a:prstGeom prst="rect">
            <a:avLst/>
          </a:prstGeom>
          <a:no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dirty="0">
                <a:ln>
                  <a:noFill/>
                </a:ln>
                <a:solidFill>
                  <a:prstClr val="black"/>
                </a:solidFill>
                <a:effectLst/>
                <a:highlight>
                  <a:srgbClr val="FFFF00"/>
                </a:highlight>
                <a:uLnTx/>
                <a:uFillTx/>
                <a:latin typeface="Arial" panose="020B0604020202020204" pitchFamily="34" charset="0"/>
                <a:cs typeface="Arial" panose="020B0604020202020204" pitchFamily="34" charset="0"/>
              </a:rPr>
              <a:t>Análisis económico para la </a:t>
            </a:r>
            <a:r>
              <a:rPr lang="es-AR" sz="1400" b="1" dirty="0">
                <a:solidFill>
                  <a:prstClr val="black"/>
                </a:solidFill>
                <a:highlight>
                  <a:srgbClr val="FFFF00"/>
                </a:highlight>
                <a:latin typeface="Arial" panose="020B0604020202020204" pitchFamily="34" charset="0"/>
                <a:cs typeface="Arial" panose="020B0604020202020204" pitchFamily="34" charset="0"/>
              </a:rPr>
              <a:t>segunda</a:t>
            </a:r>
            <a:r>
              <a:rPr kumimoji="0" lang="es-AR" sz="1400" b="1" i="0" u="none" strike="noStrike" kern="1200" cap="none" spc="0" normalizeH="0" baseline="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fecha de siembra del 3 de Enero</a:t>
            </a:r>
            <a:r>
              <a:rPr kumimoji="0" lang="es-AR"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 Considerando el costo de la aplicación con avión de </a:t>
            </a:r>
            <a:r>
              <a:rPr kumimoji="0" lang="es-AR" sz="1400" b="0" i="0" u="none" strike="noStrike" kern="1200" cap="none" spc="0" normalizeH="0" baseline="0" dirty="0" err="1">
                <a:ln>
                  <a:noFill/>
                </a:ln>
                <a:solidFill>
                  <a:prstClr val="black"/>
                </a:solidFill>
                <a:effectLst/>
                <a:uLnTx/>
                <a:uFillTx/>
                <a:latin typeface="Arial" panose="020B0604020202020204" pitchFamily="34" charset="0"/>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/ha 10 + Costo de la dosis de </a:t>
            </a:r>
            <a:r>
              <a:rPr kumimoji="0" lang="es-AR" sz="1400" b="0" i="0" u="none" strike="noStrike" kern="1200" cap="none" spc="0" normalizeH="0" baseline="0" dirty="0" err="1">
                <a:ln>
                  <a:noFill/>
                </a:ln>
                <a:solidFill>
                  <a:prstClr val="black"/>
                </a:solidFill>
                <a:effectLst/>
                <a:uLnTx/>
                <a:uFillTx/>
                <a:latin typeface="Arial" panose="020B0604020202020204" pitchFamily="34" charset="0"/>
                <a:cs typeface="Arial" panose="020B0604020202020204" pitchFamily="34" charset="0"/>
              </a:rPr>
              <a:t>Stinger</a:t>
            </a:r>
            <a:r>
              <a:rPr kumimoji="0" lang="es-AR"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 de </a:t>
            </a:r>
            <a:r>
              <a:rPr kumimoji="0" lang="es-AR" sz="1400" b="0" i="0" u="none" strike="noStrike" kern="1200" cap="none" spc="0" normalizeH="0" baseline="0" dirty="0" err="1">
                <a:ln>
                  <a:noFill/>
                </a:ln>
                <a:solidFill>
                  <a:prstClr val="black"/>
                </a:solidFill>
                <a:effectLst/>
                <a:uLnTx/>
                <a:uFillTx/>
                <a:latin typeface="Arial" panose="020B0604020202020204" pitchFamily="34" charset="0"/>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 9.50 + Costo de la dosis de Quid </a:t>
            </a:r>
            <a:r>
              <a:rPr kumimoji="0" lang="es-AR" sz="1400" b="0" i="0" u="none" strike="noStrike" kern="1200" cap="none" spc="0" normalizeH="0" baseline="0" dirty="0" err="1">
                <a:ln>
                  <a:noFill/>
                </a:ln>
                <a:solidFill>
                  <a:prstClr val="black"/>
                </a:solidFill>
                <a:effectLst/>
                <a:uLnTx/>
                <a:uFillTx/>
                <a:latin typeface="Arial" panose="020B0604020202020204" pitchFamily="34" charset="0"/>
                <a:cs typeface="Arial" panose="020B0604020202020204" pitchFamily="34" charset="0"/>
              </a:rPr>
              <a:t>Oil</a:t>
            </a:r>
            <a:r>
              <a:rPr kumimoji="0" lang="es-AR"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 de </a:t>
            </a:r>
            <a:r>
              <a:rPr kumimoji="0" lang="es-AR" sz="1400" b="0" i="0" u="none" strike="noStrike" kern="1200" cap="none" spc="0" normalizeH="0" baseline="0" dirty="0" err="1">
                <a:ln>
                  <a:noFill/>
                </a:ln>
                <a:solidFill>
                  <a:prstClr val="black"/>
                </a:solidFill>
                <a:effectLst/>
                <a:uLnTx/>
                <a:uFillTx/>
                <a:latin typeface="Arial" panose="020B0604020202020204" pitchFamily="34" charset="0"/>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/ha 4.50, la inversión total es de </a:t>
            </a:r>
            <a:r>
              <a:rPr kumimoji="0" lang="es-AR" sz="1400" b="0" i="0" u="none" strike="noStrike" kern="1200" cap="none" spc="0" normalizeH="0" baseline="0" dirty="0" err="1">
                <a:ln>
                  <a:noFill/>
                </a:ln>
                <a:solidFill>
                  <a:prstClr val="black"/>
                </a:solidFill>
                <a:effectLst/>
                <a:uLnTx/>
                <a:uFillTx/>
                <a:latin typeface="Arial" panose="020B0604020202020204" pitchFamily="34" charset="0"/>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/ha 24. De acuerdo a la respuesta del ensayo, de 443 Kg/ha, precio neto de maíz de 140 </a:t>
            </a:r>
            <a:r>
              <a:rPr kumimoji="0" lang="es-AR" sz="1400" b="0" i="0" u="none" strike="noStrike" kern="1200" cap="none" spc="0" normalizeH="0" baseline="0" dirty="0" err="1">
                <a:ln>
                  <a:noFill/>
                </a:ln>
                <a:solidFill>
                  <a:prstClr val="black"/>
                </a:solidFill>
                <a:effectLst/>
                <a:uLnTx/>
                <a:uFillTx/>
                <a:latin typeface="Arial" panose="020B0604020202020204" pitchFamily="34" charset="0"/>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a:t>
            </a:r>
            <a:r>
              <a:rPr kumimoji="0" lang="es-AR" sz="1400" b="0" i="0" u="none" strike="noStrike" kern="1200" cap="none" spc="0" normalizeH="0" baseline="0" dirty="0" err="1">
                <a:ln>
                  <a:noFill/>
                </a:ln>
                <a:solidFill>
                  <a:prstClr val="black"/>
                </a:solidFill>
                <a:effectLst/>
                <a:uLnTx/>
                <a:uFillTx/>
                <a:latin typeface="Arial" panose="020B0604020202020204" pitchFamily="34" charset="0"/>
                <a:cs typeface="Arial" panose="020B0604020202020204" pitchFamily="34" charset="0"/>
              </a:rPr>
              <a:t>Tn</a:t>
            </a:r>
            <a:r>
              <a:rPr kumimoji="0" lang="es-AR"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 el retorno de la practica es de 38.02 </a:t>
            </a:r>
            <a:r>
              <a:rPr kumimoji="0" lang="es-AR" sz="1400" b="0" i="0" u="none" strike="noStrike" kern="1200" cap="none" spc="0" normalizeH="0" baseline="0" dirty="0" err="1">
                <a:ln>
                  <a:noFill/>
                </a:ln>
                <a:solidFill>
                  <a:prstClr val="black"/>
                </a:solidFill>
                <a:effectLst/>
                <a:uLnTx/>
                <a:uFillTx/>
                <a:latin typeface="Arial" panose="020B0604020202020204" pitchFamily="34" charset="0"/>
                <a:cs typeface="Arial" panose="020B0604020202020204" pitchFamily="34" charset="0"/>
              </a:rPr>
              <a:t>u$s</a:t>
            </a:r>
            <a:r>
              <a:rPr kumimoji="0" lang="es-AR" sz="14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/ha</a:t>
            </a:r>
          </a:p>
        </p:txBody>
      </p:sp>
      <p:graphicFrame>
        <p:nvGraphicFramePr>
          <p:cNvPr id="13" name="Chart 12">
            <a:extLst>
              <a:ext uri="{FF2B5EF4-FFF2-40B4-BE49-F238E27FC236}">
                <a16:creationId xmlns:a16="http://schemas.microsoft.com/office/drawing/2014/main" id="{4615302F-F937-4D06-9D47-D0BF769D0B9D}"/>
              </a:ext>
            </a:extLst>
          </p:cNvPr>
          <p:cNvGraphicFramePr>
            <a:graphicFrameLocks/>
          </p:cNvGraphicFramePr>
          <p:nvPr>
            <p:extLst>
              <p:ext uri="{D42A27DB-BD31-4B8C-83A1-F6EECF244321}">
                <p14:modId xmlns:p14="http://schemas.microsoft.com/office/powerpoint/2010/main" val="290822863"/>
              </p:ext>
            </p:extLst>
          </p:nvPr>
        </p:nvGraphicFramePr>
        <p:xfrm>
          <a:off x="3752850" y="1995151"/>
          <a:ext cx="4572000" cy="31085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68057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1519623"/>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41434" y="-1016"/>
            <a:ext cx="9169266" cy="2292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Soluciones</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Fungicidas</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Manejo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Roya</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Stinger en el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Cultivo</a:t>
            </a:r>
            <a:r>
              <a:rPr kumimoji="0" lang="en-US"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de </a:t>
            </a:r>
            <a:r>
              <a:rPr kumimoji="0" lang="en-US" sz="28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Maíz</a:t>
            </a:r>
            <a:r>
              <a:rPr kumimoji="0" lang="es-AR"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28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2" name="CuadroTexto 1"/>
          <p:cNvSpPr txBox="1"/>
          <p:nvPr/>
        </p:nvSpPr>
        <p:spPr>
          <a:xfrm>
            <a:off x="323850" y="3869109"/>
            <a:ext cx="645795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se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observaron</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diferencias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entre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híbridos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ambas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fechas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siembra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CuadroTexto 3">
            <a:extLst>
              <a:ext uri="{FF2B5EF4-FFF2-40B4-BE49-F238E27FC236}">
                <a16:creationId xmlns:a16="http://schemas.microsoft.com/office/drawing/2014/main" id="{6EA8C936-30DA-4860-9DE8-3D57E013BBF8}"/>
              </a:ext>
            </a:extLst>
          </p:cNvPr>
          <p:cNvSpPr txBox="1"/>
          <p:nvPr/>
        </p:nvSpPr>
        <p:spPr>
          <a:xfrm>
            <a:off x="323850" y="2111968"/>
            <a:ext cx="11807691" cy="163121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Comentario</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Final</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Stinger</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la dosis de 600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cc</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 demostró ser una eficaz herramienta aplicada en estado vegetativo temprano (V8-V10) en una sola aplicación para el control de Roya en Maíz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Puccinia</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sorghi</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Claramente es una técnica que va en aumento en la presupuestación del cultivo y que en función de la genética sembrada tendrá inclusive una respuesta mayor a la observada en este ensayo.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000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1999" cy="6858000"/>
          </a:xfrm>
          <a:prstGeom prst="rect">
            <a:avLst/>
          </a:prstGeom>
        </p:spPr>
      </p:pic>
      <p:pic>
        <p:nvPicPr>
          <p:cNvPr id="17" name="Imagen 16"/>
          <p:cNvPicPr>
            <a:picLocks noChangeAspect="1"/>
          </p:cNvPicPr>
          <p:nvPr/>
        </p:nvPicPr>
        <p:blipFill>
          <a:blip r:embed="rId3"/>
          <a:stretch>
            <a:fillRect/>
          </a:stretch>
        </p:blipFill>
        <p:spPr>
          <a:xfrm>
            <a:off x="9177774" y="806354"/>
            <a:ext cx="2065422" cy="1181819"/>
          </a:xfrm>
          <a:prstGeom prst="rect">
            <a:avLst/>
          </a:prstGeom>
        </p:spPr>
      </p:pic>
      <p:sp>
        <p:nvSpPr>
          <p:cNvPr id="19" name="CuadroTexto 18"/>
          <p:cNvSpPr txBox="1"/>
          <p:nvPr/>
        </p:nvSpPr>
        <p:spPr>
          <a:xfrm>
            <a:off x="950029" y="4071707"/>
            <a:ext cx="2305118"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76102B"/>
                </a:solidFill>
                <a:effectLst/>
                <a:uLnTx/>
                <a:uFillTx/>
                <a:latin typeface="Arial" panose="020B0604020202020204" pitchFamily="34" charset="0"/>
                <a:ea typeface="Uni Neue Book" charset="0"/>
                <a:cs typeface="Arial" panose="020B0604020202020204" pitchFamily="34" charset="0"/>
              </a:rPr>
              <a:t>MÓDULO 11</a:t>
            </a:r>
          </a:p>
        </p:txBody>
      </p:sp>
      <p:sp>
        <p:nvSpPr>
          <p:cNvPr id="20" name="CuadroTexto 19"/>
          <p:cNvSpPr txBox="1"/>
          <p:nvPr/>
        </p:nvSpPr>
        <p:spPr>
          <a:xfrm>
            <a:off x="587115" y="5308238"/>
            <a:ext cx="324128"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
        <p:nvSpPr>
          <p:cNvPr id="22" name="Rectángulo 21"/>
          <p:cNvSpPr/>
          <p:nvPr/>
        </p:nvSpPr>
        <p:spPr>
          <a:xfrm>
            <a:off x="728016" y="5903796"/>
            <a:ext cx="620382" cy="596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7" name="CuadroTexto 19">
            <a:extLst>
              <a:ext uri="{FF2B5EF4-FFF2-40B4-BE49-F238E27FC236}">
                <a16:creationId xmlns:a16="http://schemas.microsoft.com/office/drawing/2014/main" id="{B5B8AAF4-E7F4-4302-B262-9F1A838945E1}"/>
              </a:ext>
            </a:extLst>
          </p:cNvPr>
          <p:cNvSpPr txBox="1"/>
          <p:nvPr/>
        </p:nvSpPr>
        <p:spPr>
          <a:xfrm>
            <a:off x="611142" y="4709378"/>
            <a:ext cx="8733481" cy="12926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Biotecnologia </a:t>
            </a: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Brevant</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y Soluciones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err="1">
                <a:ln>
                  <a:noFill/>
                </a:ln>
                <a:solidFill>
                  <a:prstClr val="white"/>
                </a:solidFill>
                <a:effectLst/>
                <a:uLnTx/>
                <a:uFillTx/>
                <a:latin typeface="Arial" panose="020B0604020202020204" pitchFamily="34" charset="0"/>
                <a:ea typeface="Uni Neue Heavy" charset="0"/>
                <a:cs typeface="Arial" panose="020B0604020202020204" pitchFamily="34" charset="0"/>
              </a:rPr>
              <a:t>Insecticidas</a:t>
            </a:r>
            <a:r>
              <a:rPr kumimoji="0" lang="en-US"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Corteva</a:t>
            </a:r>
            <a:r>
              <a:rPr kumimoji="0" lang="es-AR"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rPr>
              <a:t> </a:t>
            </a:r>
            <a:endParaRPr kumimoji="0" lang="es-ES_tradnl" sz="3900" b="1" i="0" u="none" strike="noStrike" kern="1200" cap="none" spc="0" normalizeH="0" baseline="0" noProof="0" dirty="0">
              <a:ln>
                <a:noFill/>
              </a:ln>
              <a:solidFill>
                <a:prstClr val="white"/>
              </a:solidFill>
              <a:effectLst/>
              <a:uLnTx/>
              <a:uFillTx/>
              <a:latin typeface="Arial" panose="020B0604020202020204" pitchFamily="34" charset="0"/>
              <a:ea typeface="Uni Neue Heavy" charset="0"/>
              <a:cs typeface="Arial" panose="020B0604020202020204" pitchFamily="34" charset="0"/>
            </a:endParaRPr>
          </a:p>
        </p:txBody>
      </p:sp>
    </p:spTree>
    <p:extLst>
      <p:ext uri="{BB962C8B-B14F-4D97-AF65-F5344CB8AC3E}">
        <p14:creationId xmlns:p14="http://schemas.microsoft.com/office/powerpoint/2010/main" val="34827097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14510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276225" y="-39562"/>
            <a:ext cx="10134600" cy="2908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Biotecnologia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Brevant</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y Soluciones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Insecticidas</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Corteva</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57E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13" name="Picture 12">
            <a:extLst>
              <a:ext uri="{FF2B5EF4-FFF2-40B4-BE49-F238E27FC236}">
                <a16:creationId xmlns:a16="http://schemas.microsoft.com/office/drawing/2014/main" id="{6192B254-69D0-4FE2-AB03-FAD08200F343}"/>
              </a:ext>
            </a:extLst>
          </p:cNvPr>
          <p:cNvPicPr>
            <a:picLocks noChangeAspect="1"/>
          </p:cNvPicPr>
          <p:nvPr/>
        </p:nvPicPr>
        <p:blipFill>
          <a:blip r:embed="rId4"/>
          <a:stretch>
            <a:fillRect/>
          </a:stretch>
        </p:blipFill>
        <p:spPr>
          <a:xfrm>
            <a:off x="1025245" y="1795827"/>
            <a:ext cx="3881956" cy="3971196"/>
          </a:xfrm>
          <a:prstGeom prst="rect">
            <a:avLst/>
          </a:prstGeom>
        </p:spPr>
      </p:pic>
      <p:sp>
        <p:nvSpPr>
          <p:cNvPr id="14" name="CuadroTexto 3">
            <a:extLst>
              <a:ext uri="{FF2B5EF4-FFF2-40B4-BE49-F238E27FC236}">
                <a16:creationId xmlns:a16="http://schemas.microsoft.com/office/drawing/2014/main" id="{10AF9FA3-ADCD-4DFB-83BE-BE1ABC2E148B}"/>
              </a:ext>
            </a:extLst>
          </p:cNvPr>
          <p:cNvSpPr txBox="1"/>
          <p:nvPr/>
        </p:nvSpPr>
        <p:spPr>
          <a:xfrm>
            <a:off x="6096000" y="1934174"/>
            <a:ext cx="4743359" cy="138499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 del Módulo: </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Observar el efecto de la aplicación de insecticidas y la respuesta diferencial ante dos diferentes híbridos. Un híbrido con biotecnología de alta eficacia en el control de insectos lepidópteros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Power</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Core Ultra) y otro sin esta característica</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5" name="Title 1">
            <a:extLst>
              <a:ext uri="{FF2B5EF4-FFF2-40B4-BE49-F238E27FC236}">
                <a16:creationId xmlns:a16="http://schemas.microsoft.com/office/drawing/2014/main" id="{15AD23C5-E45C-4606-8D1E-AE806136288E}"/>
              </a:ext>
            </a:extLst>
          </p:cNvPr>
          <p:cNvSpPr txBox="1">
            <a:spLocks/>
          </p:cNvSpPr>
          <p:nvPr/>
        </p:nvSpPr>
        <p:spPr>
          <a:xfrm>
            <a:off x="6096001" y="3906713"/>
            <a:ext cx="4743358" cy="1646362"/>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Características Generales del Ensayo</a:t>
            </a: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-Hibrido:  NEXT 22.6 PWU y NEXT 22.6 RR</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-Fecha de Siembra: 05/01/2020</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-Dosis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Exalt</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80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cc</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/ha.</a:t>
            </a:r>
          </a:p>
          <a:p>
            <a:pPr marL="0" marR="0" lvl="0" indent="0" algn="l" defTabSz="914400" rtl="0" eaLnBrk="1" fontAlgn="auto" latinLnBrk="0" hangingPunct="1">
              <a:lnSpc>
                <a:spcPts val="2299"/>
              </a:lnSpc>
              <a:spcBef>
                <a:spcPct val="0"/>
              </a:spcBef>
              <a:spcAft>
                <a:spcPts val="0"/>
              </a:spcAft>
              <a:buClrTx/>
              <a:buSzTx/>
              <a:buFontTx/>
              <a:buNone/>
              <a:tabLst/>
              <a:defRPr/>
            </a:pP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738382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317634" y="-20512"/>
            <a:ext cx="9426785"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Biotecnologias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Brevant</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Power Core Ultra</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57E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graphicFrame>
        <p:nvGraphicFramePr>
          <p:cNvPr id="7" name="Chart 6">
            <a:extLst>
              <a:ext uri="{FF2B5EF4-FFF2-40B4-BE49-F238E27FC236}">
                <a16:creationId xmlns:a16="http://schemas.microsoft.com/office/drawing/2014/main" id="{A20CEFB4-6B0E-498B-A4D8-5249A7ED7205}"/>
              </a:ext>
            </a:extLst>
          </p:cNvPr>
          <p:cNvGraphicFramePr>
            <a:graphicFrameLocks/>
          </p:cNvGraphicFramePr>
          <p:nvPr/>
        </p:nvGraphicFramePr>
        <p:xfrm>
          <a:off x="150625" y="1365729"/>
          <a:ext cx="6202550" cy="3297621"/>
        </p:xfrm>
        <a:graphic>
          <a:graphicData uri="http://schemas.openxmlformats.org/drawingml/2006/chart">
            <c:chart xmlns:c="http://schemas.openxmlformats.org/drawingml/2006/chart" xmlns:r="http://schemas.openxmlformats.org/officeDocument/2006/relationships" r:id="rId4"/>
          </a:graphicData>
        </a:graphic>
      </p:graphicFrame>
      <p:pic>
        <p:nvPicPr>
          <p:cNvPr id="8" name="Imagen 3">
            <a:extLst>
              <a:ext uri="{FF2B5EF4-FFF2-40B4-BE49-F238E27FC236}">
                <a16:creationId xmlns:a16="http://schemas.microsoft.com/office/drawing/2014/main" id="{6D03D60F-F15F-4C31-B088-DABE3DBCA7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1277" y="1624439"/>
            <a:ext cx="4513369" cy="1155608"/>
          </a:xfrm>
          <a:prstGeom prst="rect">
            <a:avLst/>
          </a:prstGeom>
        </p:spPr>
      </p:pic>
      <p:pic>
        <p:nvPicPr>
          <p:cNvPr id="12" name="Imagen 4">
            <a:extLst>
              <a:ext uri="{FF2B5EF4-FFF2-40B4-BE49-F238E27FC236}">
                <a16:creationId xmlns:a16="http://schemas.microsoft.com/office/drawing/2014/main" id="{60D5347C-CC17-4699-B6D5-34C138C7B1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71281" y="3140010"/>
            <a:ext cx="4513365" cy="1155607"/>
          </a:xfrm>
          <a:prstGeom prst="rect">
            <a:avLst/>
          </a:prstGeom>
        </p:spPr>
      </p:pic>
      <p:sp>
        <p:nvSpPr>
          <p:cNvPr id="13" name="CuadroTexto 1">
            <a:extLst>
              <a:ext uri="{FF2B5EF4-FFF2-40B4-BE49-F238E27FC236}">
                <a16:creationId xmlns:a16="http://schemas.microsoft.com/office/drawing/2014/main" id="{051A7FFF-043C-48E2-B44C-DCD6DEFAB3A5}"/>
              </a:ext>
            </a:extLst>
          </p:cNvPr>
          <p:cNvSpPr txBox="1"/>
          <p:nvPr/>
        </p:nvSpPr>
        <p:spPr>
          <a:xfrm>
            <a:off x="718646" y="4913229"/>
            <a:ext cx="4793256" cy="52322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Solo se detecto diferencia significativa para hibrido.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se detecto interacción significativa Hibrido x Insecticida</a:t>
            </a:r>
          </a:p>
        </p:txBody>
      </p:sp>
      <p:pic>
        <p:nvPicPr>
          <p:cNvPr id="2" name="Picture 1">
            <a:extLst>
              <a:ext uri="{FF2B5EF4-FFF2-40B4-BE49-F238E27FC236}">
                <a16:creationId xmlns:a16="http://schemas.microsoft.com/office/drawing/2014/main" id="{101FA39D-2591-4468-A938-0E00EC148407}"/>
              </a:ext>
            </a:extLst>
          </p:cNvPr>
          <p:cNvPicPr>
            <a:picLocks noChangeAspect="1"/>
          </p:cNvPicPr>
          <p:nvPr/>
        </p:nvPicPr>
        <p:blipFill>
          <a:blip r:embed="rId7"/>
          <a:stretch>
            <a:fillRect/>
          </a:stretch>
        </p:blipFill>
        <p:spPr>
          <a:xfrm>
            <a:off x="5867400" y="4847559"/>
            <a:ext cx="5301737" cy="1362177"/>
          </a:xfrm>
          <a:prstGeom prst="rect">
            <a:avLst/>
          </a:prstGeom>
        </p:spPr>
      </p:pic>
    </p:spTree>
    <p:extLst>
      <p:ext uri="{BB962C8B-B14F-4D97-AF65-F5344CB8AC3E}">
        <p14:creationId xmlns:p14="http://schemas.microsoft.com/office/powerpoint/2010/main" val="9122385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1102462" y="5442154"/>
            <a:ext cx="1087167" cy="1415845"/>
          </a:xfrm>
          <a:prstGeom prst="rect">
            <a:avLst/>
          </a:prstGeom>
        </p:spPr>
      </p:pic>
      <p:sp>
        <p:nvSpPr>
          <p:cNvPr id="11" name="Rectángulo 10"/>
          <p:cNvSpPr/>
          <p:nvPr/>
        </p:nvSpPr>
        <p:spPr>
          <a:xfrm>
            <a:off x="408455" y="955714"/>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pic>
        <p:nvPicPr>
          <p:cNvPr id="22" name="Imagen 7">
            <a:extLst>
              <a:ext uri="{FF2B5EF4-FFF2-40B4-BE49-F238E27FC236}">
                <a16:creationId xmlns:a16="http://schemas.microsoft.com/office/drawing/2014/main" id="{F359A314-362A-4213-BD21-0C3E4F6FB09C}"/>
              </a:ext>
            </a:extLst>
          </p:cNvPr>
          <p:cNvPicPr>
            <a:picLocks noChangeAspect="1"/>
          </p:cNvPicPr>
          <p:nvPr/>
        </p:nvPicPr>
        <p:blipFill>
          <a:blip r:embed="rId3"/>
          <a:stretch>
            <a:fillRect/>
          </a:stretch>
        </p:blipFill>
        <p:spPr>
          <a:xfrm>
            <a:off x="9911428" y="83331"/>
            <a:ext cx="2065422" cy="1181144"/>
          </a:xfrm>
          <a:prstGeom prst="rect">
            <a:avLst/>
          </a:prstGeom>
        </p:spPr>
      </p:pic>
      <p:sp>
        <p:nvSpPr>
          <p:cNvPr id="6" name="CuadroTexto 6">
            <a:extLst>
              <a:ext uri="{FF2B5EF4-FFF2-40B4-BE49-F238E27FC236}">
                <a16:creationId xmlns:a16="http://schemas.microsoft.com/office/drawing/2014/main" id="{C32E70F4-22D8-4BBF-9A25-795D718A4447}"/>
              </a:ext>
            </a:extLst>
          </p:cNvPr>
          <p:cNvSpPr txBox="1"/>
          <p:nvPr/>
        </p:nvSpPr>
        <p:spPr>
          <a:xfrm>
            <a:off x="317634" y="-20512"/>
            <a:ext cx="9426785"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Biotecnologias </a:t>
            </a:r>
            <a:r>
              <a:rPr kumimoji="0" lang="en-US" sz="3200" b="1" i="0" u="none" strike="noStrike" kern="1200" cap="none" spc="0" normalizeH="0" baseline="0" noProof="0" dirty="0" err="1">
                <a:ln>
                  <a:noFill/>
                </a:ln>
                <a:solidFill>
                  <a:srgbClr val="F67D20"/>
                </a:solidFill>
                <a:effectLst/>
                <a:uLnTx/>
                <a:uFillTx/>
                <a:latin typeface="Arial" panose="020B0604020202020204" pitchFamily="34" charset="0"/>
                <a:ea typeface="Uni Neue Heavy" charset="0"/>
                <a:cs typeface="Arial" panose="020B0604020202020204" pitchFamily="34" charset="0"/>
              </a:rPr>
              <a:t>Brevant</a:t>
            </a:r>
            <a:r>
              <a:rPr kumimoji="0" lang="en-US"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Power Core Ultra</a:t>
            </a:r>
            <a:r>
              <a:rPr kumimoji="0" lang="es-AR"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rPr>
              <a:t> </a:t>
            </a:r>
            <a:endParaRPr kumimoji="0" lang="es-ES_tradnl" sz="32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57E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sp>
        <p:nvSpPr>
          <p:cNvPr id="10" name="CuadroTexto 2">
            <a:extLst>
              <a:ext uri="{FF2B5EF4-FFF2-40B4-BE49-F238E27FC236}">
                <a16:creationId xmlns:a16="http://schemas.microsoft.com/office/drawing/2014/main" id="{226E67F8-E2E4-4DB6-BA4B-2229B6C01F7B}"/>
              </a:ext>
            </a:extLst>
          </p:cNvPr>
          <p:cNvSpPr txBox="1"/>
          <p:nvPr/>
        </p:nvSpPr>
        <p:spPr>
          <a:xfrm>
            <a:off x="1028837" y="1585029"/>
            <a:ext cx="9696364" cy="138499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omentario final: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 condiciones de presión de insectos en el ensayo no fueron suficientes para observar el efecto del insecticida.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resultado esperado en el ensayo consistiría en poder observar el efecto de la Biotecnología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Power</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Core Ultra destacándose por su alto control sobre lepidópteros especialmente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Spodoptera</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Frugiperda</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Helicoverpa</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Zea en comparación de híbrido RR.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Power</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Core Ultra brinda el mayor control contra lepidópteros de mercado para el cultivo de maíz.</a:t>
            </a:r>
          </a:p>
        </p:txBody>
      </p:sp>
      <p:sp>
        <p:nvSpPr>
          <p:cNvPr id="13" name="CuadroTexto 1">
            <a:extLst>
              <a:ext uri="{FF2B5EF4-FFF2-40B4-BE49-F238E27FC236}">
                <a16:creationId xmlns:a16="http://schemas.microsoft.com/office/drawing/2014/main" id="{722BFDCD-FA09-4F28-9EC0-55E7CB47E789}"/>
              </a:ext>
            </a:extLst>
          </p:cNvPr>
          <p:cNvSpPr txBox="1"/>
          <p:nvPr/>
        </p:nvSpPr>
        <p:spPr>
          <a:xfrm>
            <a:off x="2767780" y="4247258"/>
            <a:ext cx="4831772" cy="307777"/>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Posicionamiento </a:t>
            </a:r>
            <a:r>
              <a:rPr kumimoji="0" lang="es-A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Exalt</a:t>
            </a:r>
            <a:r>
              <a:rPr kumimoji="0" lang="es-A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Maíz mas gráficos marketineros!</a:t>
            </a:r>
          </a:p>
        </p:txBody>
      </p:sp>
      <p:pic>
        <p:nvPicPr>
          <p:cNvPr id="2" name="Picture 1">
            <a:extLst>
              <a:ext uri="{FF2B5EF4-FFF2-40B4-BE49-F238E27FC236}">
                <a16:creationId xmlns:a16="http://schemas.microsoft.com/office/drawing/2014/main" id="{4496B3A3-85F7-4DC1-BA9E-3C00BB7C57CB}"/>
              </a:ext>
            </a:extLst>
          </p:cNvPr>
          <p:cNvPicPr>
            <a:picLocks noChangeAspect="1"/>
          </p:cNvPicPr>
          <p:nvPr/>
        </p:nvPicPr>
        <p:blipFill>
          <a:blip r:embed="rId4"/>
          <a:stretch>
            <a:fillRect/>
          </a:stretch>
        </p:blipFill>
        <p:spPr>
          <a:xfrm>
            <a:off x="2024063" y="3029083"/>
            <a:ext cx="7043738" cy="3525988"/>
          </a:xfrm>
          <a:prstGeom prst="rect">
            <a:avLst/>
          </a:prstGeom>
        </p:spPr>
      </p:pic>
    </p:spTree>
    <p:extLst>
      <p:ext uri="{BB962C8B-B14F-4D97-AF65-F5344CB8AC3E}">
        <p14:creationId xmlns:p14="http://schemas.microsoft.com/office/powerpoint/2010/main" val="37199694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D0CA0-B740-764E-90DF-1E83F33270A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2" descr="C:\Users\u387995\Campaña 113-14\Maíz 13-14\WP_000620.jpg">
            <a:extLst>
              <a:ext uri="{FF2B5EF4-FFF2-40B4-BE49-F238E27FC236}">
                <a16:creationId xmlns:a16="http://schemas.microsoft.com/office/drawing/2014/main" id="{353E6551-30EE-4C55-BB2D-528AD3B0403A}"/>
              </a:ext>
            </a:extLst>
          </p:cNvPr>
          <p:cNvPicPr>
            <a:picLocks noChangeAspect="1" noChangeArrowheads="1"/>
          </p:cNvPicPr>
          <p:nvPr/>
        </p:nvPicPr>
        <p:blipFill rotWithShape="1">
          <a:blip r:embed="rId2" cstate="print"/>
          <a:srcRect l="16711" r="14248"/>
          <a:stretch/>
        </p:blipFill>
        <p:spPr bwMode="auto">
          <a:xfrm>
            <a:off x="5878849" y="11"/>
            <a:ext cx="6313150" cy="643127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pic>
        <p:nvPicPr>
          <p:cNvPr id="2" name="Picture 1">
            <a:extLst>
              <a:ext uri="{FF2B5EF4-FFF2-40B4-BE49-F238E27FC236}">
                <a16:creationId xmlns:a16="http://schemas.microsoft.com/office/drawing/2014/main" id="{6F5B1808-1FED-45AA-9EAC-8845F81FAAA2}"/>
              </a:ext>
            </a:extLst>
          </p:cNvPr>
          <p:cNvPicPr>
            <a:picLocks noChangeAspect="1"/>
          </p:cNvPicPr>
          <p:nvPr/>
        </p:nvPicPr>
        <p:blipFill>
          <a:blip r:embed="rId3"/>
          <a:stretch>
            <a:fillRect/>
          </a:stretch>
        </p:blipFill>
        <p:spPr>
          <a:xfrm>
            <a:off x="1491625" y="800333"/>
            <a:ext cx="3624262" cy="685567"/>
          </a:xfrm>
          <a:prstGeom prst="rect">
            <a:avLst/>
          </a:prstGeom>
        </p:spPr>
      </p:pic>
      <p:pic>
        <p:nvPicPr>
          <p:cNvPr id="3" name="Picture 2">
            <a:extLst>
              <a:ext uri="{FF2B5EF4-FFF2-40B4-BE49-F238E27FC236}">
                <a16:creationId xmlns:a16="http://schemas.microsoft.com/office/drawing/2014/main" id="{0497BD53-A289-4826-BBAA-2CAE6D316A2B}"/>
              </a:ext>
            </a:extLst>
          </p:cNvPr>
          <p:cNvPicPr>
            <a:picLocks noChangeAspect="1"/>
          </p:cNvPicPr>
          <p:nvPr/>
        </p:nvPicPr>
        <p:blipFill>
          <a:blip r:embed="rId4"/>
          <a:stretch>
            <a:fillRect/>
          </a:stretch>
        </p:blipFill>
        <p:spPr>
          <a:xfrm>
            <a:off x="1531001" y="2538157"/>
            <a:ext cx="2333031" cy="1354977"/>
          </a:xfrm>
          <a:prstGeom prst="rect">
            <a:avLst/>
          </a:prstGeom>
          <a:ln>
            <a:solidFill>
              <a:schemeClr val="tx1"/>
            </a:solidFill>
          </a:ln>
        </p:spPr>
      </p:pic>
      <p:sp>
        <p:nvSpPr>
          <p:cNvPr id="6" name="Title 1">
            <a:extLst>
              <a:ext uri="{FF2B5EF4-FFF2-40B4-BE49-F238E27FC236}">
                <a16:creationId xmlns:a16="http://schemas.microsoft.com/office/drawing/2014/main" id="{FF07C0C8-07AD-4D1A-BE13-05F19502E75D}"/>
              </a:ext>
            </a:extLst>
          </p:cNvPr>
          <p:cNvSpPr txBox="1">
            <a:spLocks/>
          </p:cNvSpPr>
          <p:nvPr/>
        </p:nvSpPr>
        <p:spPr>
          <a:xfrm>
            <a:off x="834656" y="4969332"/>
            <a:ext cx="6238874" cy="1028699"/>
          </a:xfrm>
          <a:prstGeom prst="rect">
            <a:avLst/>
          </a:prstGeom>
          <a:ln>
            <a:solidFill>
              <a:schemeClr val="tx1"/>
            </a:solidFill>
          </a:ln>
        </p:spPr>
        <p:txBody>
          <a:bodyPr vert="horz" lIns="0" tIns="0" rIns="0" bIns="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Agradecimientos:</a:t>
            </a:r>
          </a:p>
          <a:p>
            <a:pPr marL="0" marR="0" lvl="0" indent="0" algn="l" defTabSz="914400" rtl="0" eaLnBrk="1" fontAlgn="auto" latinLnBrk="0" hangingPunct="1">
              <a:lnSpc>
                <a:spcPts val="2299"/>
              </a:lnSpc>
              <a:spcBef>
                <a:spcPct val="0"/>
              </a:spcBef>
              <a:spcAft>
                <a:spcPts val="0"/>
              </a:spcAft>
              <a:buClrTx/>
              <a:buSzTx/>
              <a:buFontTx/>
              <a:buNone/>
              <a:tabLst/>
              <a:defRPr/>
            </a:pPr>
            <a:r>
              <a:rPr lang="es-AR" sz="1400" b="1" dirty="0">
                <a:solidFill>
                  <a:prstClr val="black"/>
                </a:solidFill>
                <a:latin typeface="Arial" panose="020B0604020202020204" pitchFamily="34" charset="0"/>
                <a:cs typeface="Arial" panose="020B0604020202020204" pitchFamily="34" charset="0"/>
              </a:rPr>
              <a:t>Federico Noriega</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Agustin </a:t>
            </a:r>
            <a:r>
              <a:rPr kumimoji="0" lang="es-AR" sz="14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Bellessi</a:t>
            </a:r>
            <a:r>
              <a:rPr kumimoji="0" lang="es-AR"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Soledad Marco.</a:t>
            </a:r>
          </a:p>
          <a:p>
            <a:pPr marL="0" marR="0" lvl="0" indent="0" algn="l" defTabSz="914400" rtl="0" eaLnBrk="1" fontAlgn="auto" latinLnBrk="0" hangingPunct="1">
              <a:lnSpc>
                <a:spcPts val="2299"/>
              </a:lnSpc>
              <a:spcBef>
                <a:spcPct val="0"/>
              </a:spcBef>
              <a:spcAft>
                <a:spcPts val="0"/>
              </a:spcAft>
              <a:buClrTx/>
              <a:buSzTx/>
              <a:buFontTx/>
              <a:buNone/>
              <a:tabLst/>
              <a:defRPr/>
            </a:pP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53810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71153" y="-64482"/>
            <a:ext cx="9404177" cy="1431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srgbClr val="F67D20"/>
                </a:solidFill>
                <a:effectLst/>
                <a:uLnTx/>
                <a:uFillTx/>
                <a:latin typeface="Arial" panose="020B0604020202020204" pitchFamily="34" charset="0"/>
                <a:ea typeface="Uni Neue Book" charset="0"/>
                <a:cs typeface="Arial" panose="020B0604020202020204" pitchFamily="34" charset="0"/>
              </a:rPr>
              <a:t>MÓDULO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rPr>
              <a:t>Distanciamiento x Densidad x Antecesor x Nutrición</a:t>
            </a: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900" b="1" i="0" u="none" strike="noStrike" kern="1200" cap="none" spc="0" normalizeH="0" baseline="0" noProof="0" dirty="0">
              <a:ln>
                <a:noFill/>
              </a:ln>
              <a:solidFill>
                <a:srgbClr val="F67D20"/>
              </a:solidFill>
              <a:effectLst/>
              <a:uLnTx/>
              <a:uFillTx/>
              <a:latin typeface="Arial" panose="020B0604020202020204" pitchFamily="34" charset="0"/>
              <a:ea typeface="Uni Neue Heavy"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0306050" y="35040"/>
            <a:ext cx="1832064" cy="1047695"/>
          </a:xfrm>
          <a:prstGeom prst="rect">
            <a:avLst/>
          </a:prstGeom>
        </p:spPr>
      </p:pic>
      <p:pic>
        <p:nvPicPr>
          <p:cNvPr id="9" name="Imagen 8"/>
          <p:cNvPicPr>
            <a:picLocks noChangeAspect="1"/>
          </p:cNvPicPr>
          <p:nvPr/>
        </p:nvPicPr>
        <p:blipFill>
          <a:blip r:embed="rId3"/>
          <a:stretch>
            <a:fillRect/>
          </a:stretch>
        </p:blipFill>
        <p:spPr>
          <a:xfrm>
            <a:off x="11181197" y="5544693"/>
            <a:ext cx="1008432" cy="1313306"/>
          </a:xfrm>
          <a:prstGeom prst="rect">
            <a:avLst/>
          </a:prstGeom>
        </p:spPr>
      </p:pic>
      <p:sp>
        <p:nvSpPr>
          <p:cNvPr id="11" name="Rectángulo 10"/>
          <p:cNvSpPr/>
          <p:nvPr/>
        </p:nvSpPr>
        <p:spPr>
          <a:xfrm>
            <a:off x="577943" y="840299"/>
            <a:ext cx="620382" cy="59696"/>
          </a:xfrm>
          <a:prstGeom prst="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67D20"/>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373AA923-F832-461E-A65D-5CDB6419E6C1}"/>
              </a:ext>
            </a:extLst>
          </p:cNvPr>
          <p:cNvSpPr txBox="1">
            <a:spLocks/>
          </p:cNvSpPr>
          <p:nvPr/>
        </p:nvSpPr>
        <p:spPr>
          <a:xfrm>
            <a:off x="5746583" y="1078029"/>
            <a:ext cx="5073817" cy="1481547"/>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Objetivo:</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Determinar la mejor combinación de factores ante dos ambientes diferentes. Uno con agua al inicio del cultivo (siembra sobre Barbecho Químico) y otro poco provisto de agua al inicio del cultivo (siembra sobre Cultivo de Cobertura o Barbecho Verde) </a:t>
            </a:r>
          </a:p>
        </p:txBody>
      </p:sp>
      <p:sp>
        <p:nvSpPr>
          <p:cNvPr id="22" name="Title 1">
            <a:extLst>
              <a:ext uri="{FF2B5EF4-FFF2-40B4-BE49-F238E27FC236}">
                <a16:creationId xmlns:a16="http://schemas.microsoft.com/office/drawing/2014/main" id="{6307006B-E4E6-4877-A618-886001428007}"/>
              </a:ext>
            </a:extLst>
          </p:cNvPr>
          <p:cNvSpPr txBox="1">
            <a:spLocks/>
          </p:cNvSpPr>
          <p:nvPr/>
        </p:nvSpPr>
        <p:spPr>
          <a:xfrm>
            <a:off x="5746583" y="2649950"/>
            <a:ext cx="6286756" cy="2509102"/>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j-ea"/>
                <a:cs typeface="Arial" panose="020B0604020202020204" pitchFamily="34" charset="0"/>
              </a:rPr>
              <a:t>Características Generales del Ensayo</a:t>
            </a: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-Hibrido:  NEXT 22.6 PWU</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-Fecha de Siembra: </a:t>
            </a:r>
            <a:r>
              <a:rPr lang="es-AR" sz="1400" dirty="0">
                <a:solidFill>
                  <a:sysClr val="windowText" lastClr="000000"/>
                </a:solidFill>
                <a:latin typeface="Arial" panose="020B0604020202020204" pitchFamily="34" charset="0"/>
                <a:cs typeface="Arial" panose="020B0604020202020204" pitchFamily="34" charset="0"/>
              </a:rPr>
              <a:t>24</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/09/2019</a:t>
            </a:r>
          </a:p>
          <a:p>
            <a:pPr marR="0" lvl="0" algn="l" defTabSz="914400" rtl="0" eaLnBrk="1" fontAlgn="auto" latinLnBrk="0" hangingPunct="1">
              <a:lnSpc>
                <a:spcPts val="2299"/>
              </a:lnSpc>
              <a:spcBef>
                <a:spcPct val="0"/>
              </a:spcBef>
              <a:spcAft>
                <a:spcPts val="0"/>
              </a:spcAft>
              <a:buClrTx/>
              <a:buSzTx/>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-Barbecho Verde: Cultivo de Cobertura: Trigo quemado 5 días antes de la siembra</a:t>
            </a:r>
          </a:p>
          <a:p>
            <a:pPr marR="0" lvl="0" algn="l" defTabSz="914400" rtl="0" eaLnBrk="1" fontAlgn="auto" latinLnBrk="0" hangingPunct="1">
              <a:lnSpc>
                <a:spcPts val="2299"/>
              </a:lnSpc>
              <a:spcBef>
                <a:spcPct val="0"/>
              </a:spcBef>
              <a:spcAft>
                <a:spcPts val="0"/>
              </a:spcAft>
              <a:buClrTx/>
              <a:buSzTx/>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-Barbecho Convencional: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Titus</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 Produce</a:t>
            </a:r>
          </a:p>
          <a:p>
            <a:pPr lvl="0" algn="l">
              <a:lnSpc>
                <a:spcPct val="100000"/>
              </a:lnSpc>
              <a:spcBef>
                <a:spcPts val="0"/>
              </a:spcBef>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a:t>
            </a:r>
            <a:r>
              <a:rPr lang="es-AR" sz="1400" dirty="0">
                <a:solidFill>
                  <a:sysClr val="windowText" lastClr="000000"/>
                </a:solidFill>
                <a:latin typeface="Arial" panose="020B0604020202020204" pitchFamily="34" charset="0"/>
                <a:ea typeface="+mn-ea"/>
                <a:cs typeface="Arial" panose="020B0604020202020204" pitchFamily="34" charset="0"/>
              </a:rPr>
              <a:t>-Tipos de Fertilización buscando 100 kg N objetivo:</a:t>
            </a:r>
            <a:endPar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Premium </a:t>
            </a:r>
            <a:r>
              <a:rPr kumimoji="0" lang="es-AR" sz="1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Arial" panose="020B0604020202020204" pitchFamily="34" charset="0"/>
              </a:rPr>
              <a:t>Nitrodoble</a:t>
            </a: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100N Versus Convencional Urea 100N</a:t>
            </a:r>
          </a:p>
          <a:p>
            <a:pPr marL="0" marR="0" lvl="0" indent="0" algn="l" defTabSz="914400" rtl="0" eaLnBrk="1" fontAlgn="auto" latinLnBrk="0" hangingPunct="1">
              <a:lnSpc>
                <a:spcPts val="2299"/>
              </a:lnSpc>
              <a:spcBef>
                <a:spcPct val="0"/>
              </a:spcBef>
              <a:spcAft>
                <a:spcPts val="0"/>
              </a:spcAft>
              <a:buClrTx/>
              <a:buSzTx/>
              <a:buFontTx/>
              <a:buNone/>
              <a:tabLst/>
              <a:defRPr/>
            </a:pPr>
            <a:r>
              <a:rPr kumimoji="0" lang="es-AR"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- 36 tratamientos</a:t>
            </a:r>
          </a:p>
        </p:txBody>
      </p:sp>
      <p:sp>
        <p:nvSpPr>
          <p:cNvPr id="15" name="CuadroTexto 3">
            <a:extLst>
              <a:ext uri="{FF2B5EF4-FFF2-40B4-BE49-F238E27FC236}">
                <a16:creationId xmlns:a16="http://schemas.microsoft.com/office/drawing/2014/main" id="{7CC5067D-446A-4839-A519-0E57B9D5B52F}"/>
              </a:ext>
            </a:extLst>
          </p:cNvPr>
          <p:cNvSpPr txBox="1"/>
          <p:nvPr/>
        </p:nvSpPr>
        <p:spPr>
          <a:xfrm>
            <a:off x="10834693" y="1741089"/>
            <a:ext cx="1331996" cy="52322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n-ea"/>
                <a:cs typeface="Arial" panose="020B0604020202020204" pitchFamily="34" charset="0"/>
              </a:rPr>
              <a:t>Cuadro de Tratamientos</a:t>
            </a:r>
          </a:p>
        </p:txBody>
      </p:sp>
      <p:sp>
        <p:nvSpPr>
          <p:cNvPr id="16" name="Title 1">
            <a:extLst>
              <a:ext uri="{FF2B5EF4-FFF2-40B4-BE49-F238E27FC236}">
                <a16:creationId xmlns:a16="http://schemas.microsoft.com/office/drawing/2014/main" id="{3B070E81-4AB6-4259-9D64-FA11A77B1898}"/>
              </a:ext>
            </a:extLst>
          </p:cNvPr>
          <p:cNvSpPr txBox="1">
            <a:spLocks/>
          </p:cNvSpPr>
          <p:nvPr/>
        </p:nvSpPr>
        <p:spPr>
          <a:xfrm>
            <a:off x="9087894" y="6426301"/>
            <a:ext cx="2043143" cy="429672"/>
          </a:xfrm>
          <a:prstGeom prst="rect">
            <a:avLst/>
          </a:prstGeom>
          <a:ln>
            <a:noFill/>
          </a:ln>
        </p:spPr>
        <p:txBody>
          <a:bodyPr vert="horz" lIns="91440" tIns="45720" rIns="91440" bIns="45720" rtlCol="0" anchor="ctr">
            <a:normAutofit/>
          </a:bodyPr>
          <a:lstStyle>
            <a:lvl1pPr algn="ctr" defTabSz="914400" rtl="0" eaLnBrk="1" latinLnBrk="0" hangingPunct="1">
              <a:lnSpc>
                <a:spcPts val="2299"/>
              </a:lnSpc>
              <a:spcBef>
                <a:spcPct val="0"/>
              </a:spcBef>
              <a:buNone/>
              <a:defRPr sz="2400" kern="1200">
                <a:solidFill>
                  <a:schemeClr val="tx1"/>
                </a:solidFill>
                <a:latin typeface="+mj-lt"/>
                <a:ea typeface="+mj-ea"/>
                <a:cs typeface="+mj-cs"/>
              </a:defRPr>
            </a:lvl1pPr>
          </a:lstStyle>
          <a:p>
            <a:pPr marL="0" marR="0" lvl="0" indent="0" algn="ctr" defTabSz="914400" rtl="0" eaLnBrk="1" fontAlgn="auto" latinLnBrk="0" hangingPunct="1">
              <a:lnSpc>
                <a:spcPts val="2299"/>
              </a:lnSpc>
              <a:spcBef>
                <a:spcPct val="0"/>
              </a:spcBef>
              <a:spcAft>
                <a:spcPts val="0"/>
              </a:spcAft>
              <a:buClrTx/>
              <a:buSzTx/>
              <a:buFontTx/>
              <a:buNone/>
              <a:tabLst/>
              <a:defRPr/>
            </a:pPr>
            <a:r>
              <a:rPr kumimoji="0" lang="es-AR" sz="1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Siembra 0,35m </a:t>
            </a:r>
          </a:p>
        </p:txBody>
      </p:sp>
      <p:pic>
        <p:nvPicPr>
          <p:cNvPr id="3" name="Picture 2">
            <a:extLst>
              <a:ext uri="{FF2B5EF4-FFF2-40B4-BE49-F238E27FC236}">
                <a16:creationId xmlns:a16="http://schemas.microsoft.com/office/drawing/2014/main" id="{C2E83655-D3BD-4076-8ACD-763D519B8249}"/>
              </a:ext>
            </a:extLst>
          </p:cNvPr>
          <p:cNvPicPr>
            <a:picLocks noChangeAspect="1"/>
          </p:cNvPicPr>
          <p:nvPr/>
        </p:nvPicPr>
        <p:blipFill>
          <a:blip r:embed="rId4"/>
          <a:stretch>
            <a:fillRect/>
          </a:stretch>
        </p:blipFill>
        <p:spPr>
          <a:xfrm>
            <a:off x="9491999" y="5235664"/>
            <a:ext cx="1689198" cy="1415845"/>
          </a:xfrm>
          <a:prstGeom prst="rect">
            <a:avLst/>
          </a:prstGeom>
          <a:ln>
            <a:solidFill>
              <a:schemeClr val="tx1"/>
            </a:solidFill>
          </a:ln>
        </p:spPr>
      </p:pic>
      <p:graphicFrame>
        <p:nvGraphicFramePr>
          <p:cNvPr id="5" name="Table 4">
            <a:extLst>
              <a:ext uri="{FF2B5EF4-FFF2-40B4-BE49-F238E27FC236}">
                <a16:creationId xmlns:a16="http://schemas.microsoft.com/office/drawing/2014/main" id="{33496534-21D8-4461-BF67-C40A81EB0A6B}"/>
              </a:ext>
            </a:extLst>
          </p:cNvPr>
          <p:cNvGraphicFramePr>
            <a:graphicFrameLocks noGrp="1"/>
          </p:cNvGraphicFramePr>
          <p:nvPr>
            <p:extLst>
              <p:ext uri="{D42A27DB-BD31-4B8C-83A1-F6EECF244321}">
                <p14:modId xmlns:p14="http://schemas.microsoft.com/office/powerpoint/2010/main" val="740236674"/>
              </p:ext>
            </p:extLst>
          </p:nvPr>
        </p:nvGraphicFramePr>
        <p:xfrm>
          <a:off x="27919" y="949484"/>
          <a:ext cx="5661514" cy="5859699"/>
        </p:xfrm>
        <a:graphic>
          <a:graphicData uri="http://schemas.openxmlformats.org/drawingml/2006/table">
            <a:tbl>
              <a:tblPr/>
              <a:tblGrid>
                <a:gridCol w="1785553">
                  <a:extLst>
                    <a:ext uri="{9D8B030D-6E8A-4147-A177-3AD203B41FA5}">
                      <a16:colId xmlns:a16="http://schemas.microsoft.com/office/drawing/2014/main" val="4119609668"/>
                    </a:ext>
                  </a:extLst>
                </a:gridCol>
                <a:gridCol w="1386929">
                  <a:extLst>
                    <a:ext uri="{9D8B030D-6E8A-4147-A177-3AD203B41FA5}">
                      <a16:colId xmlns:a16="http://schemas.microsoft.com/office/drawing/2014/main" val="629483249"/>
                    </a:ext>
                  </a:extLst>
                </a:gridCol>
                <a:gridCol w="1443828">
                  <a:extLst>
                    <a:ext uri="{9D8B030D-6E8A-4147-A177-3AD203B41FA5}">
                      <a16:colId xmlns:a16="http://schemas.microsoft.com/office/drawing/2014/main" val="1534336929"/>
                    </a:ext>
                  </a:extLst>
                </a:gridCol>
                <a:gridCol w="1045204">
                  <a:extLst>
                    <a:ext uri="{9D8B030D-6E8A-4147-A177-3AD203B41FA5}">
                      <a16:colId xmlns:a16="http://schemas.microsoft.com/office/drawing/2014/main" val="680536229"/>
                    </a:ext>
                  </a:extLst>
                </a:gridCol>
              </a:tblGrid>
              <a:tr h="233151">
                <a:tc>
                  <a:txBody>
                    <a:bodyPr/>
                    <a:lstStyle/>
                    <a:p>
                      <a:pPr algn="ctr" rtl="0" fontAlgn="ctr"/>
                      <a:r>
                        <a:rPr lang="es-AR" sz="1000" b="0" i="0" u="none" strike="noStrike" dirty="0">
                          <a:solidFill>
                            <a:srgbClr val="000000"/>
                          </a:solidFill>
                          <a:effectLst/>
                          <a:latin typeface="Arial" panose="020B0604020202020204" pitchFamily="34" charset="0"/>
                        </a:rPr>
                        <a:t>Distanciamientos (m)</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Densidades (mil/ha)</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Tipo de Fertilización </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Siembra Sobre</a:t>
                      </a:r>
                    </a:p>
                  </a:txBody>
                  <a:tcPr marL="3893" marR="3893" marT="389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7531721"/>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0,35</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9">
                  <a:txBody>
                    <a:bodyPr/>
                    <a:lstStyle/>
                    <a:p>
                      <a:pPr algn="ctr" rtl="0" fontAlgn="ctr"/>
                      <a:r>
                        <a:rPr lang="es-AR" sz="1000" b="0" i="0" u="none" strike="noStrike" dirty="0">
                          <a:solidFill>
                            <a:srgbClr val="000000"/>
                          </a:solidFill>
                          <a:effectLst/>
                          <a:latin typeface="Arial" panose="020B0604020202020204" pitchFamily="34" charset="0"/>
                        </a:rPr>
                        <a:t>Premium </a:t>
                      </a:r>
                      <a:r>
                        <a:rPr lang="es-AR" sz="1000" b="0" i="0" u="none" strike="noStrike" dirty="0" err="1">
                          <a:solidFill>
                            <a:srgbClr val="000000"/>
                          </a:solidFill>
                          <a:effectLst/>
                          <a:latin typeface="Arial" panose="020B0604020202020204" pitchFamily="34" charset="0"/>
                        </a:rPr>
                        <a:t>Nitrodoble</a:t>
                      </a:r>
                      <a:r>
                        <a:rPr lang="es-AR" sz="1000" b="0" i="0" u="none" strike="noStrike" dirty="0">
                          <a:solidFill>
                            <a:srgbClr val="000000"/>
                          </a:solidFill>
                          <a:effectLst/>
                          <a:latin typeface="Arial" panose="020B0604020202020204" pitchFamily="34" charset="0"/>
                        </a:rPr>
                        <a:t> 100N </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9">
                  <a:txBody>
                    <a:bodyPr/>
                    <a:lstStyle/>
                    <a:p>
                      <a:pPr algn="ctr" rtl="0" fontAlgn="ctr"/>
                      <a:r>
                        <a:rPr lang="es-AR" sz="1000" b="0" i="0" u="none" strike="noStrike" dirty="0">
                          <a:solidFill>
                            <a:srgbClr val="000000"/>
                          </a:solidFill>
                          <a:effectLst/>
                          <a:latin typeface="Arial" panose="020B0604020202020204" pitchFamily="34" charset="0"/>
                        </a:rPr>
                        <a:t>Con Cultivo de Cobertura Barbecho Verde</a:t>
                      </a:r>
                    </a:p>
                  </a:txBody>
                  <a:tcPr marL="3893" marR="3893" marT="389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183460"/>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777334066"/>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3309388351"/>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0,70</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29494059"/>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1034765307"/>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475036803"/>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1,05</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3653129640"/>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1117006213"/>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741549157"/>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0,35</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AR" sz="1000" b="0" i="0" u="none" strike="noStrike">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9">
                  <a:txBody>
                    <a:bodyPr/>
                    <a:lstStyle/>
                    <a:p>
                      <a:pPr algn="ctr" rtl="0" fontAlgn="ctr"/>
                      <a:r>
                        <a:rPr lang="es-AR" sz="1000" b="0" i="0" u="none" strike="noStrike">
                          <a:solidFill>
                            <a:srgbClr val="000000"/>
                          </a:solidFill>
                          <a:effectLst/>
                          <a:latin typeface="Arial" panose="020B0604020202020204" pitchFamily="34" charset="0"/>
                        </a:rPr>
                        <a:t>Urea Convencional 100N </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9">
                  <a:txBody>
                    <a:bodyPr/>
                    <a:lstStyle/>
                    <a:p>
                      <a:pPr algn="ctr" rtl="0" fontAlgn="ctr"/>
                      <a:r>
                        <a:rPr lang="es-AR" sz="1000" b="0" i="0" u="none" strike="noStrike" dirty="0">
                          <a:solidFill>
                            <a:srgbClr val="000000"/>
                          </a:solidFill>
                          <a:effectLst/>
                          <a:latin typeface="Arial" panose="020B0604020202020204" pitchFamily="34" charset="0"/>
                        </a:rPr>
                        <a:t>Con Cultivo de Cobertura Barbecho Verde</a:t>
                      </a:r>
                    </a:p>
                  </a:txBody>
                  <a:tcPr marL="3893" marR="3893" marT="389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42793726"/>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466949635"/>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3716973729"/>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0,70</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AR" sz="1000" b="0" i="0" u="none" strike="noStrike" dirty="0">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717547138"/>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3210175920"/>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684532073"/>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1,05</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AR" sz="1000" b="0" i="0" u="none" strike="noStrike">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734475142"/>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3256434771"/>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739507295"/>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0,35</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9">
                  <a:txBody>
                    <a:bodyPr/>
                    <a:lstStyle/>
                    <a:p>
                      <a:pPr algn="ctr" rtl="0" fontAlgn="ctr"/>
                      <a:r>
                        <a:rPr lang="es-AR" sz="1000" b="0" i="0" u="none" strike="noStrike" dirty="0">
                          <a:solidFill>
                            <a:srgbClr val="000000"/>
                          </a:solidFill>
                          <a:effectLst/>
                          <a:latin typeface="Arial" panose="020B0604020202020204" pitchFamily="34" charset="0"/>
                        </a:rPr>
                        <a:t>Premium </a:t>
                      </a:r>
                      <a:r>
                        <a:rPr lang="es-AR" sz="1000" b="0" i="0" u="none" strike="noStrike" dirty="0" err="1">
                          <a:solidFill>
                            <a:srgbClr val="000000"/>
                          </a:solidFill>
                          <a:effectLst/>
                          <a:latin typeface="Arial" panose="020B0604020202020204" pitchFamily="34" charset="0"/>
                        </a:rPr>
                        <a:t>Nitrodoble</a:t>
                      </a:r>
                      <a:r>
                        <a:rPr lang="es-AR" sz="1000" b="0" i="0" u="none" strike="noStrike" dirty="0">
                          <a:solidFill>
                            <a:srgbClr val="000000"/>
                          </a:solidFill>
                          <a:effectLst/>
                          <a:latin typeface="Arial" panose="020B0604020202020204" pitchFamily="34" charset="0"/>
                        </a:rPr>
                        <a:t> 100N </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9">
                  <a:txBody>
                    <a:bodyPr/>
                    <a:lstStyle/>
                    <a:p>
                      <a:pPr algn="ctr" rtl="0" fontAlgn="ctr"/>
                      <a:r>
                        <a:rPr lang="es-AR" sz="1000" b="0" i="0" u="none" strike="noStrike" dirty="0">
                          <a:solidFill>
                            <a:srgbClr val="000000"/>
                          </a:solidFill>
                          <a:effectLst/>
                          <a:latin typeface="Arial" panose="020B0604020202020204" pitchFamily="34" charset="0"/>
                        </a:rPr>
                        <a:t>Sin Cultivo de Cobertura Barbecho Químico</a:t>
                      </a:r>
                    </a:p>
                  </a:txBody>
                  <a:tcPr marL="3893" marR="3893" marT="389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4007191"/>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1651334758"/>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1614451894"/>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0,70</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305887571"/>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226019097"/>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3315885817"/>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1,05</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AR" sz="1000" b="0" i="0" u="none" strike="noStrike" dirty="0">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706889133"/>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569200411"/>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3085470030"/>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0,35</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AR" sz="1000" b="0" i="0" u="none" strike="noStrike">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9">
                  <a:txBody>
                    <a:bodyPr/>
                    <a:lstStyle/>
                    <a:p>
                      <a:pPr algn="ctr" rtl="0" fontAlgn="ctr"/>
                      <a:r>
                        <a:rPr lang="es-AR" sz="1000" b="0" i="0" u="none" strike="noStrike">
                          <a:solidFill>
                            <a:srgbClr val="000000"/>
                          </a:solidFill>
                          <a:effectLst/>
                          <a:latin typeface="Arial" panose="020B0604020202020204" pitchFamily="34" charset="0"/>
                        </a:rPr>
                        <a:t>Urea Convencional 100N </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9">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AR" sz="1000" b="0" i="0" u="none" strike="noStrike" dirty="0">
                          <a:solidFill>
                            <a:srgbClr val="000000"/>
                          </a:solidFill>
                          <a:effectLst/>
                          <a:latin typeface="Arial" panose="020B0604020202020204" pitchFamily="34" charset="0"/>
                        </a:rPr>
                        <a:t>Sin Cultivo de Cobertura Barbecho Químico</a:t>
                      </a:r>
                    </a:p>
                    <a:p>
                      <a:pPr algn="ctr" rtl="0" fontAlgn="ctr"/>
                      <a:endParaRPr lang="es-AR" sz="1000" b="0" i="0" u="none" strike="noStrike" dirty="0">
                        <a:solidFill>
                          <a:srgbClr val="000000"/>
                        </a:solidFill>
                        <a:effectLst/>
                        <a:latin typeface="Arial" panose="020B0604020202020204" pitchFamily="34" charset="0"/>
                      </a:endParaRP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51560564"/>
                  </a:ext>
                </a:extLst>
              </a:tr>
              <a:tr h="155101">
                <a:tc vMerge="1">
                  <a:txBody>
                    <a:bodyPr/>
                    <a:lstStyle/>
                    <a:p>
                      <a:endParaRPr lang="es-AR"/>
                    </a:p>
                  </a:txBody>
                  <a:tcPr/>
                </a:tc>
                <a:tc>
                  <a:txBody>
                    <a:bodyPr/>
                    <a:lstStyle/>
                    <a:p>
                      <a:pPr algn="ctr" rtl="0" fontAlgn="ctr"/>
                      <a:r>
                        <a:rPr lang="es-AR" sz="1000" b="0" i="0" u="none" strike="noStrike">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3339894236"/>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3070471381"/>
                  </a:ext>
                </a:extLst>
              </a:tr>
              <a:tr h="155101">
                <a:tc rowSpan="3">
                  <a:txBody>
                    <a:bodyPr/>
                    <a:lstStyle/>
                    <a:p>
                      <a:pPr algn="ctr" rtl="0" fontAlgn="ctr"/>
                      <a:r>
                        <a:rPr lang="es-AR" sz="1000" b="0" i="0" u="none" strike="noStrike">
                          <a:solidFill>
                            <a:srgbClr val="000000"/>
                          </a:solidFill>
                          <a:effectLst/>
                          <a:latin typeface="Arial" panose="020B0604020202020204" pitchFamily="34" charset="0"/>
                        </a:rPr>
                        <a:t>0,70</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AR" sz="1000" b="0" i="0" u="none" strike="noStrike" dirty="0">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301319031"/>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083976287"/>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87961586"/>
                  </a:ext>
                </a:extLst>
              </a:tr>
              <a:tr h="155101">
                <a:tc rowSpan="3">
                  <a:txBody>
                    <a:bodyPr/>
                    <a:lstStyle/>
                    <a:p>
                      <a:pPr algn="ctr" rtl="0" fontAlgn="ctr"/>
                      <a:r>
                        <a:rPr lang="es-AR" sz="1000" b="0" i="0" u="none" strike="noStrike" dirty="0">
                          <a:solidFill>
                            <a:srgbClr val="000000"/>
                          </a:solidFill>
                          <a:effectLst/>
                          <a:latin typeface="Arial" panose="020B0604020202020204" pitchFamily="34" charset="0"/>
                        </a:rPr>
                        <a:t>1,05</a:t>
                      </a:r>
                    </a:p>
                  </a:txBody>
                  <a:tcPr marL="3893" marR="3893" marT="389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AR" sz="1000" b="0" i="0" u="none" strike="noStrike" dirty="0">
                          <a:solidFill>
                            <a:srgbClr val="000000"/>
                          </a:solidFill>
                          <a:effectLst/>
                          <a:latin typeface="Arial" panose="020B0604020202020204" pitchFamily="34" charset="0"/>
                        </a:rPr>
                        <a:t>40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891353633"/>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60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1670687517"/>
                  </a:ext>
                </a:extLst>
              </a:tr>
              <a:tr h="155101">
                <a:tc vMerge="1">
                  <a:txBody>
                    <a:bodyPr/>
                    <a:lstStyle/>
                    <a:p>
                      <a:endParaRPr lang="es-AR"/>
                    </a:p>
                  </a:txBody>
                  <a:tcPr/>
                </a:tc>
                <a:tc>
                  <a:txBody>
                    <a:bodyPr/>
                    <a:lstStyle/>
                    <a:p>
                      <a:pPr algn="ctr" rtl="0" fontAlgn="ctr"/>
                      <a:r>
                        <a:rPr lang="es-AR" sz="1000" b="0" i="0" u="none" strike="noStrike" dirty="0">
                          <a:solidFill>
                            <a:srgbClr val="000000"/>
                          </a:solidFill>
                          <a:effectLst/>
                          <a:latin typeface="Arial" panose="020B0604020202020204" pitchFamily="34" charset="0"/>
                        </a:rPr>
                        <a:t>80</a:t>
                      </a:r>
                    </a:p>
                  </a:txBody>
                  <a:tcPr marL="3893" marR="3893" marT="3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145581652"/>
                  </a:ext>
                </a:extLst>
              </a:tr>
            </a:tbl>
          </a:graphicData>
        </a:graphic>
      </p:graphicFrame>
      <p:graphicFrame>
        <p:nvGraphicFramePr>
          <p:cNvPr id="14" name="Table 13">
            <a:extLst>
              <a:ext uri="{FF2B5EF4-FFF2-40B4-BE49-F238E27FC236}">
                <a16:creationId xmlns:a16="http://schemas.microsoft.com/office/drawing/2014/main" id="{94D5F1B4-1AF7-4B55-BF7A-3EB5460D5C00}"/>
              </a:ext>
            </a:extLst>
          </p:cNvPr>
          <p:cNvGraphicFramePr>
            <a:graphicFrameLocks noGrp="1"/>
          </p:cNvGraphicFramePr>
          <p:nvPr>
            <p:extLst>
              <p:ext uri="{D42A27DB-BD31-4B8C-83A1-F6EECF244321}">
                <p14:modId xmlns:p14="http://schemas.microsoft.com/office/powerpoint/2010/main" val="1253546304"/>
              </p:ext>
            </p:extLst>
          </p:nvPr>
        </p:nvGraphicFramePr>
        <p:xfrm>
          <a:off x="5819775" y="5948223"/>
          <a:ext cx="3502964" cy="872490"/>
        </p:xfrm>
        <a:graphic>
          <a:graphicData uri="http://schemas.openxmlformats.org/drawingml/2006/table">
            <a:tbl>
              <a:tblPr/>
              <a:tblGrid>
                <a:gridCol w="1215336">
                  <a:extLst>
                    <a:ext uri="{9D8B030D-6E8A-4147-A177-3AD203B41FA5}">
                      <a16:colId xmlns:a16="http://schemas.microsoft.com/office/drawing/2014/main" val="103107027"/>
                    </a:ext>
                  </a:extLst>
                </a:gridCol>
                <a:gridCol w="855533">
                  <a:extLst>
                    <a:ext uri="{9D8B030D-6E8A-4147-A177-3AD203B41FA5}">
                      <a16:colId xmlns:a16="http://schemas.microsoft.com/office/drawing/2014/main" val="3189309350"/>
                    </a:ext>
                  </a:extLst>
                </a:gridCol>
                <a:gridCol w="1432095">
                  <a:extLst>
                    <a:ext uri="{9D8B030D-6E8A-4147-A177-3AD203B41FA5}">
                      <a16:colId xmlns:a16="http://schemas.microsoft.com/office/drawing/2014/main" val="1027770329"/>
                    </a:ext>
                  </a:extLst>
                </a:gridCol>
              </a:tblGrid>
              <a:tr h="184150">
                <a:tc>
                  <a:txBody>
                    <a:bodyPr/>
                    <a:lstStyle/>
                    <a:p>
                      <a:pPr algn="ctr" fontAlgn="b"/>
                      <a:r>
                        <a:rPr lang="es-AR" sz="1400" b="1" i="0" u="none" strike="noStrike" dirty="0">
                          <a:solidFill>
                            <a:srgbClr val="000000"/>
                          </a:solidFill>
                          <a:effectLst/>
                          <a:latin typeface="Arial" panose="020B0604020202020204" pitchFamily="34" charset="0"/>
                          <a:cs typeface="Arial" panose="020B0604020202020204" pitchFamily="34" charset="0"/>
                        </a:rPr>
                        <a:t>Tratamientos Antecesor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s-AR" sz="1400" b="1" i="0" u="none" strike="noStrike" dirty="0">
                          <a:solidFill>
                            <a:srgbClr val="000000"/>
                          </a:solidFill>
                          <a:effectLst/>
                          <a:latin typeface="Arial" panose="020B0604020202020204" pitchFamily="34" charset="0"/>
                          <a:cs typeface="Arial" panose="020B0604020202020204" pitchFamily="34" charset="0"/>
                        </a:rPr>
                        <a:t>N (Kg/Ha) 0-60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s-AR" sz="1400" b="1" i="0" u="none" strike="noStrike" dirty="0">
                          <a:solidFill>
                            <a:srgbClr val="000000"/>
                          </a:solidFill>
                          <a:effectLst/>
                          <a:latin typeface="Arial" panose="020B0604020202020204" pitchFamily="34" charset="0"/>
                          <a:cs typeface="Arial" panose="020B0604020202020204" pitchFamily="34" charset="0"/>
                        </a:rPr>
                        <a:t>Fecha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53975184"/>
                  </a:ext>
                </a:extLst>
              </a:tr>
              <a:tr h="184150">
                <a:tc>
                  <a:txBody>
                    <a:bodyPr/>
                    <a:lstStyle/>
                    <a:p>
                      <a:pPr algn="l" fontAlgn="b"/>
                      <a:r>
                        <a:rPr lang="es-AR" sz="1400" b="0" i="0" u="none" strike="noStrike" dirty="0">
                          <a:solidFill>
                            <a:srgbClr val="000000"/>
                          </a:solidFill>
                          <a:effectLst/>
                          <a:latin typeface="Arial" panose="020B0604020202020204" pitchFamily="34" charset="0"/>
                          <a:cs typeface="Arial" panose="020B0604020202020204" pitchFamily="34" charset="0"/>
                        </a:rPr>
                        <a:t>Con Cobertura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4</a:t>
                      </a:r>
                      <a:r>
                        <a:rPr lang="es-AR" sz="1400" b="0" i="0" u="none" strike="noStrike" dirty="0">
                          <a:solidFill>
                            <a:srgbClr val="000000"/>
                          </a:solidFill>
                          <a:effectLst/>
                          <a:latin typeface="Arial" panose="020B0604020202020204" pitchFamily="34" charset="0"/>
                          <a:cs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dirty="0">
                          <a:solidFill>
                            <a:srgbClr val="000000"/>
                          </a:solidFill>
                          <a:effectLst/>
                          <a:latin typeface="Arial" panose="020B0604020202020204" pitchFamily="34" charset="0"/>
                          <a:cs typeface="Arial" panose="020B0604020202020204" pitchFamily="34" charset="0"/>
                        </a:rPr>
                        <a:t>24/09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4935101"/>
                  </a:ext>
                </a:extLst>
              </a:tr>
              <a:tr h="184150">
                <a:tc>
                  <a:txBody>
                    <a:bodyPr/>
                    <a:lstStyle/>
                    <a:p>
                      <a:pPr algn="l" fontAlgn="b"/>
                      <a:r>
                        <a:rPr lang="es-AR" sz="1400" b="0" i="0" u="none" strike="noStrike" dirty="0">
                          <a:solidFill>
                            <a:srgbClr val="000000"/>
                          </a:solidFill>
                          <a:effectLst/>
                          <a:latin typeface="Arial" panose="020B0604020202020204" pitchFamily="34" charset="0"/>
                          <a:cs typeface="Arial" panose="020B0604020202020204" pitchFamily="34" charset="0"/>
                        </a:rPr>
                        <a:t>Sin Cobertura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dirty="0">
                          <a:solidFill>
                            <a:srgbClr val="000000"/>
                          </a:solidFill>
                          <a:effectLst/>
                          <a:latin typeface="Arial" panose="020B0604020202020204" pitchFamily="34" charset="0"/>
                          <a:cs typeface="Arial" panose="020B0604020202020204" pitchFamily="34" charset="0"/>
                        </a:rPr>
                        <a:t>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AR" sz="1400" b="0" i="0" u="none" strike="noStrike" dirty="0">
                          <a:solidFill>
                            <a:srgbClr val="000000"/>
                          </a:solidFill>
                          <a:effectLst/>
                          <a:latin typeface="Arial" panose="020B0604020202020204" pitchFamily="34" charset="0"/>
                          <a:cs typeface="Arial" panose="020B0604020202020204" pitchFamily="34" charset="0"/>
                        </a:rPr>
                        <a:t>24/09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948814"/>
                  </a:ext>
                </a:extLst>
              </a:tr>
            </a:tbl>
          </a:graphicData>
        </a:graphic>
      </p:graphicFrame>
      <p:sp>
        <p:nvSpPr>
          <p:cNvPr id="19" name="CuadroTexto 3">
            <a:extLst>
              <a:ext uri="{FF2B5EF4-FFF2-40B4-BE49-F238E27FC236}">
                <a16:creationId xmlns:a16="http://schemas.microsoft.com/office/drawing/2014/main" id="{3FF0F171-B336-4412-A668-4063CFD739AD}"/>
              </a:ext>
            </a:extLst>
          </p:cNvPr>
          <p:cNvSpPr txBox="1"/>
          <p:nvPr/>
        </p:nvSpPr>
        <p:spPr>
          <a:xfrm>
            <a:off x="6492837" y="5455112"/>
            <a:ext cx="1965364"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C0000"/>
                </a:solidFill>
                <a:effectLst/>
                <a:uLnTx/>
                <a:uFillTx/>
                <a:latin typeface="Arial" panose="020B0604020202020204" pitchFamily="34" charset="0"/>
                <a:ea typeface="+mn-ea"/>
                <a:cs typeface="Arial" panose="020B0604020202020204" pitchFamily="34" charset="0"/>
              </a:rPr>
              <a:t>Resultado Análisis N</a:t>
            </a:r>
            <a:endParaRPr kumimoji="0" lang="es-AR" sz="1400" b="1" i="0" u="none" strike="noStrike" kern="1200" cap="none" spc="0" normalizeH="0" baseline="0" noProof="0" dirty="0">
              <a:ln>
                <a:noFill/>
              </a:ln>
              <a:solidFill>
                <a:srgbClr val="AC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7436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096BB31-7412-4CCC-AE27-74242E00DAA8}" vid="{9E36D115-C5AD-46A9-BF95-0E58D86BC4B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096BB31-7412-4CCC-AE27-74242E00DAA8}" vid="{9E36D115-C5AD-46A9-BF95-0E58D86BC4B6}"/>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07847503C51444A61A609CD85ACF6D" ma:contentTypeVersion="5" ma:contentTypeDescription="Create a new document." ma:contentTypeScope="" ma:versionID="513eaa3600828c16547cc3610c28b368">
  <xsd:schema xmlns:xsd="http://www.w3.org/2001/XMLSchema" xmlns:xs="http://www.w3.org/2001/XMLSchema" xmlns:p="http://schemas.microsoft.com/office/2006/metadata/properties" xmlns:ns3="efe7b3a1-c9e2-4689-9670-93fd85ec1340" xmlns:ns4="3589c9a4-23f1-4b01-b510-b716702f0a53" targetNamespace="http://schemas.microsoft.com/office/2006/metadata/properties" ma:root="true" ma:fieldsID="f7564cd7ceeabcec71ee7a220f570dc9" ns3:_="" ns4:_="">
    <xsd:import namespace="efe7b3a1-c9e2-4689-9670-93fd85ec1340"/>
    <xsd:import namespace="3589c9a4-23f1-4b01-b510-b716702f0a5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e7b3a1-c9e2-4689-9670-93fd85ec134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89c9a4-23f1-4b01-b510-b716702f0a5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16A53E-3F7C-4758-A39E-8D67A07B93F3}">
  <ds:schemaRefs>
    <ds:schemaRef ds:uri="http://schemas.microsoft.com/sharepoint/v3/contenttype/forms"/>
  </ds:schemaRefs>
</ds:datastoreItem>
</file>

<file path=customXml/itemProps2.xml><?xml version="1.0" encoding="utf-8"?>
<ds:datastoreItem xmlns:ds="http://schemas.openxmlformats.org/officeDocument/2006/customXml" ds:itemID="{6D7969F0-228E-45AA-AB94-12569F3FCDF7}">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3589c9a4-23f1-4b01-b510-b716702f0a53"/>
    <ds:schemaRef ds:uri="http://purl.org/dc/terms/"/>
    <ds:schemaRef ds:uri="efe7b3a1-c9e2-4689-9670-93fd85ec134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ED6337D-8CB0-484F-86C1-FB975635E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e7b3a1-c9e2-4689-9670-93fd85ec1340"/>
    <ds:schemaRef ds:uri="3589c9a4-23f1-4b01-b510-b716702f0a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40079</TotalTime>
  <Words>12574</Words>
  <Application>Microsoft Office PowerPoint</Application>
  <PresentationFormat>Widescreen</PresentationFormat>
  <Paragraphs>3533</Paragraphs>
  <Slides>89</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89</vt:i4>
      </vt:variant>
    </vt:vector>
  </HeadingPairs>
  <TitlesOfParts>
    <vt:vector size="98" baseType="lpstr">
      <vt:lpstr>Arial</vt:lpstr>
      <vt:lpstr>Calibri</vt:lpstr>
      <vt:lpstr>Calibri Light</vt:lpstr>
      <vt:lpstr>Courier New</vt:lpstr>
      <vt:lpstr>Helvetica</vt:lpstr>
      <vt:lpstr>Helvetica Oblique</vt:lpstr>
      <vt:lpstr>Tema de 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Giachetti, Fernando</dc:creator>
  <cp:lastModifiedBy>Strauss, Romina</cp:lastModifiedBy>
  <cp:revision>284</cp:revision>
  <dcterms:created xsi:type="dcterms:W3CDTF">2020-08-05T02:20:46Z</dcterms:created>
  <dcterms:modified xsi:type="dcterms:W3CDTF">2020-10-23T12:09:09Z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0x010100E407847503C51444A61A609CD85ACF6D</vt:lpwstr>
  </property>
</Properties>
</file>